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49FD81E-CF76-43C0-855A-6B653F605808}" type="datetimeFigureOut">
              <a:rPr lang="ar-SA" smtClean="0"/>
              <a:t>13/06/38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9F6AF37-3CCD-49DA-B78C-052F491E26D0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prstClr val="white"/>
                </a:solidFill>
              </a:rPr>
              <a:t>الدرس اللغوي </a:t>
            </a:r>
            <a:endParaRPr lang="ar-SA" sz="28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-</a:t>
            </a:r>
            <a:endParaRPr lang="ar-SA" dirty="0"/>
          </a:p>
        </p:txBody>
      </p:sp>
      <p:sp>
        <p:nvSpPr>
          <p:cNvPr id="5" name="مخطط انسيابي: معالجة متعاقبة 4"/>
          <p:cNvSpPr/>
          <p:nvPr/>
        </p:nvSpPr>
        <p:spPr>
          <a:xfrm>
            <a:off x="3604058" y="1628800"/>
            <a:ext cx="2408102" cy="57606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الوظيفة النحوية </a:t>
            </a:r>
            <a:endParaRPr lang="ar-EG" sz="3200" b="1" cap="all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مخطط انسيابي: معالجة متعاقبة 5"/>
          <p:cNvSpPr/>
          <p:nvPr/>
        </p:nvSpPr>
        <p:spPr>
          <a:xfrm>
            <a:off x="1043608" y="2380410"/>
            <a:ext cx="7808702" cy="3528392"/>
          </a:xfrm>
          <a:prstGeom prst="flowChartAlternateProcess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dirty="0" smtClean="0">
                <a:solidFill>
                  <a:prstClr val="black"/>
                </a:solidFill>
              </a:rPr>
              <a:t>                               الاسم المجرور بحرف الجر</a:t>
            </a:r>
          </a:p>
          <a:p>
            <a:r>
              <a:rPr lang="ar-SA" dirty="0" smtClean="0">
                <a:solidFill>
                  <a:prstClr val="black"/>
                </a:solidFill>
              </a:rPr>
              <a:t>الأهداف :</a:t>
            </a:r>
          </a:p>
          <a:p>
            <a:pPr marL="457200" indent="-457200">
              <a:buFontTx/>
              <a:buChar char="-"/>
            </a:pPr>
            <a:r>
              <a:rPr lang="ar-SA" b="1" dirty="0" smtClean="0">
                <a:solidFill>
                  <a:prstClr val="black"/>
                </a:solidFill>
                <a:cs typeface="Akhbar MT" pitchFamily="2" charset="-78"/>
              </a:rPr>
              <a:t>أن تتعرف التلميذة على حروف الجر </a:t>
            </a:r>
          </a:p>
          <a:p>
            <a:pPr marL="457200" indent="-457200">
              <a:buFontTx/>
              <a:buChar char="-"/>
            </a:pPr>
            <a:r>
              <a:rPr lang="ar-SA" b="1" dirty="0" smtClean="0">
                <a:solidFill>
                  <a:prstClr val="black"/>
                </a:solidFill>
                <a:cs typeface="Akhbar MT" pitchFamily="2" charset="-78"/>
              </a:rPr>
              <a:t>أن تذكر التلميذة علامة الجر الأصلية من خلال الملاحظة </a:t>
            </a:r>
          </a:p>
          <a:p>
            <a:pPr marL="457200" indent="-457200">
              <a:buFontTx/>
              <a:buChar char="-"/>
            </a:pPr>
            <a:r>
              <a:rPr lang="ar-SA" b="1" dirty="0" smtClean="0">
                <a:solidFill>
                  <a:prstClr val="black"/>
                </a:solidFill>
                <a:cs typeface="Akhbar MT" pitchFamily="2" charset="-78"/>
              </a:rPr>
              <a:t>أن تستنتج عمل حروف الجر </a:t>
            </a:r>
          </a:p>
          <a:p>
            <a:pPr marL="457200" indent="-457200">
              <a:buFontTx/>
              <a:buChar char="-"/>
            </a:pPr>
            <a:r>
              <a:rPr lang="ar-SA" b="1" dirty="0" smtClean="0">
                <a:solidFill>
                  <a:prstClr val="black"/>
                </a:solidFill>
                <a:cs typeface="Akhbar MT" pitchFamily="2" charset="-78"/>
              </a:rPr>
              <a:t>أن تعرب التلميذة الاسم المجرور إعرابا صحيحا </a:t>
            </a:r>
          </a:p>
          <a:p>
            <a:pPr marL="457200" indent="-457200">
              <a:buFontTx/>
              <a:buChar char="-"/>
            </a:pPr>
            <a:r>
              <a:rPr lang="ar-SA" b="1" dirty="0" smtClean="0">
                <a:solidFill>
                  <a:prstClr val="black"/>
                </a:solidFill>
                <a:cs typeface="Akhbar MT" pitchFamily="2" charset="-78"/>
              </a:rPr>
              <a:t>أن تعدد التلميذة حروف الجر المقررة بدقة </a:t>
            </a:r>
          </a:p>
          <a:p>
            <a:pPr marL="457200" indent="-457200">
              <a:buFontTx/>
              <a:buChar char="-"/>
            </a:pPr>
            <a:r>
              <a:rPr lang="ar-SA" b="1" dirty="0" smtClean="0">
                <a:solidFill>
                  <a:prstClr val="black"/>
                </a:solidFill>
                <a:cs typeface="Akhbar MT" pitchFamily="2" charset="-78"/>
              </a:rPr>
              <a:t>أن تتأمل قول الله تعالى ( ومن من دابة في الارض إلا على الله رزقها......)</a:t>
            </a:r>
          </a:p>
          <a:p>
            <a:pPr marL="457200" indent="-457200">
              <a:buFontTx/>
              <a:buChar char="-"/>
            </a:pPr>
            <a:r>
              <a:rPr lang="ar-SA" b="1" dirty="0" smtClean="0">
                <a:solidFill>
                  <a:prstClr val="black"/>
                </a:solidFill>
                <a:cs typeface="Akhbar MT" pitchFamily="2" charset="-78"/>
              </a:rPr>
              <a:t>أن تقتدي بالرسول صلى الله عليه وسلم في تعامله مع الحيوانات  </a:t>
            </a:r>
            <a:endParaRPr lang="ar-EG" b="1" dirty="0">
              <a:solidFill>
                <a:prstClr val="black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884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91680" y="85492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الجملة الأولى </a:t>
            </a:r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691680" y="263691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حطت النحلة ...................الزهرة </a:t>
            </a:r>
            <a:endParaRPr lang="ar-SA" dirty="0"/>
          </a:p>
        </p:txBody>
      </p:sp>
      <p:sp>
        <p:nvSpPr>
          <p:cNvPr id="7" name="مستطيل 6">
            <a:hlinkClick r:id="rId2" action="ppaction://hlinksldjump"/>
          </p:cNvPr>
          <p:cNvSpPr/>
          <p:nvPr/>
        </p:nvSpPr>
        <p:spPr>
          <a:xfrm>
            <a:off x="5076056" y="443711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على </a:t>
            </a:r>
            <a:endParaRPr lang="ar-SA" dirty="0"/>
          </a:p>
        </p:txBody>
      </p:sp>
      <p:sp>
        <p:nvSpPr>
          <p:cNvPr id="8" name="مستطيل 7">
            <a:hlinkClick r:id="rId3" action="ppaction://hlinksldjump"/>
          </p:cNvPr>
          <p:cNvSpPr/>
          <p:nvPr/>
        </p:nvSpPr>
        <p:spPr>
          <a:xfrm>
            <a:off x="3790764" y="4455683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في  </a:t>
            </a:r>
            <a:endParaRPr lang="ar-SA" dirty="0"/>
          </a:p>
        </p:txBody>
      </p:sp>
      <p:sp>
        <p:nvSpPr>
          <p:cNvPr id="10" name="زر إجراء: الأمام أو التالي 9">
            <a:hlinkClick r:id="rId4" action="ppaction://hlinksldjump" highlightClick="1"/>
          </p:cNvPr>
          <p:cNvSpPr/>
          <p:nvPr/>
        </p:nvSpPr>
        <p:spPr>
          <a:xfrm>
            <a:off x="622624" y="5351512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hlinkClick r:id="rId3" action="ppaction://hlinksldjump"/>
          </p:cNvPr>
          <p:cNvSpPr/>
          <p:nvPr/>
        </p:nvSpPr>
        <p:spPr>
          <a:xfrm>
            <a:off x="6444208" y="44597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من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0995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91680" y="85492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الجملة الثانية </a:t>
            </a:r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691680" y="263691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يغزل العنكبوت بيته ...............الخيوط </a:t>
            </a:r>
            <a:endParaRPr lang="ar-SA" dirty="0"/>
          </a:p>
        </p:txBody>
      </p:sp>
      <p:sp>
        <p:nvSpPr>
          <p:cNvPr id="7" name="مستطيل 6">
            <a:hlinkClick r:id="rId2" action="ppaction://hlinksldjump"/>
          </p:cNvPr>
          <p:cNvSpPr/>
          <p:nvPr/>
        </p:nvSpPr>
        <p:spPr>
          <a:xfrm>
            <a:off x="5076056" y="443711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على </a:t>
            </a:r>
            <a:endParaRPr lang="ar-SA" dirty="0"/>
          </a:p>
        </p:txBody>
      </p:sp>
      <p:sp>
        <p:nvSpPr>
          <p:cNvPr id="8" name="مستطيل 7">
            <a:hlinkClick r:id="rId2" action="ppaction://hlinksldjump"/>
          </p:cNvPr>
          <p:cNvSpPr/>
          <p:nvPr/>
        </p:nvSpPr>
        <p:spPr>
          <a:xfrm>
            <a:off x="3790764" y="4455683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في  </a:t>
            </a:r>
            <a:endParaRPr lang="ar-SA" dirty="0"/>
          </a:p>
        </p:txBody>
      </p:sp>
      <p:sp>
        <p:nvSpPr>
          <p:cNvPr id="11" name="مستطيل 10">
            <a:hlinkClick r:id="rId3" action="ppaction://hlinksldjump"/>
          </p:cNvPr>
          <p:cNvSpPr/>
          <p:nvPr/>
        </p:nvSpPr>
        <p:spPr>
          <a:xfrm>
            <a:off x="6444208" y="44597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من </a:t>
            </a:r>
            <a:endParaRPr lang="ar-SA" dirty="0"/>
          </a:p>
        </p:txBody>
      </p:sp>
      <p:sp>
        <p:nvSpPr>
          <p:cNvPr id="9" name="زر إجراء: الأمام أو التالي 8">
            <a:hlinkClick r:id="rId4" action="ppaction://hlinksldjump" highlightClick="1"/>
          </p:cNvPr>
          <p:cNvSpPr/>
          <p:nvPr/>
        </p:nvSpPr>
        <p:spPr>
          <a:xfrm>
            <a:off x="622624" y="5351512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1757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91680" y="85492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الجملة الثالثة </a:t>
            </a:r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691680" y="263691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يلتقط النورس السمكة ..............منقاره</a:t>
            </a:r>
            <a:endParaRPr lang="ar-SA" dirty="0"/>
          </a:p>
        </p:txBody>
      </p:sp>
      <p:sp>
        <p:nvSpPr>
          <p:cNvPr id="7" name="مستطيل 6">
            <a:hlinkClick r:id="rId2" action="ppaction://hlinksldjump"/>
          </p:cNvPr>
          <p:cNvSpPr/>
          <p:nvPr/>
        </p:nvSpPr>
        <p:spPr>
          <a:xfrm>
            <a:off x="4161656" y="44597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إلى  </a:t>
            </a:r>
            <a:endParaRPr lang="ar-SA" dirty="0"/>
          </a:p>
        </p:txBody>
      </p:sp>
      <p:sp>
        <p:nvSpPr>
          <p:cNvPr id="8" name="مستطيل 7">
            <a:hlinkClick r:id="rId3" action="ppaction://hlinksldjump"/>
          </p:cNvPr>
          <p:cNvSpPr/>
          <p:nvPr/>
        </p:nvSpPr>
        <p:spPr>
          <a:xfrm>
            <a:off x="2699792" y="4221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بـــ  </a:t>
            </a:r>
            <a:endParaRPr lang="ar-SA" dirty="0"/>
          </a:p>
        </p:txBody>
      </p:sp>
      <p:sp>
        <p:nvSpPr>
          <p:cNvPr id="11" name="مستطيل 10">
            <a:hlinkClick r:id="rId2" action="ppaction://hlinksldjump"/>
          </p:cNvPr>
          <p:cNvSpPr/>
          <p:nvPr/>
        </p:nvSpPr>
        <p:spPr>
          <a:xfrm>
            <a:off x="5529808" y="4221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عن </a:t>
            </a:r>
            <a:endParaRPr lang="ar-SA" dirty="0"/>
          </a:p>
        </p:txBody>
      </p:sp>
      <p:sp>
        <p:nvSpPr>
          <p:cNvPr id="9" name="زر إجراء: الأمام أو التالي 8">
            <a:hlinkClick r:id="rId4" action="ppaction://hlinksldjump" highlightClick="1"/>
          </p:cNvPr>
          <p:cNvSpPr/>
          <p:nvPr/>
        </p:nvSpPr>
        <p:spPr>
          <a:xfrm>
            <a:off x="622624" y="5351512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984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91680" y="85492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الجملة الرابعة </a:t>
            </a:r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660104" y="261320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يحلق الطائر .................السماء</a:t>
            </a:r>
            <a:endParaRPr lang="ar-SA" dirty="0"/>
          </a:p>
        </p:txBody>
      </p:sp>
      <p:sp>
        <p:nvSpPr>
          <p:cNvPr id="7" name="مستطيل 6">
            <a:hlinkClick r:id="rId2" action="ppaction://hlinksldjump"/>
          </p:cNvPr>
          <p:cNvSpPr/>
          <p:nvPr/>
        </p:nvSpPr>
        <p:spPr>
          <a:xfrm>
            <a:off x="4161656" y="44597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إلى  </a:t>
            </a:r>
            <a:endParaRPr lang="ar-SA" dirty="0"/>
          </a:p>
        </p:txBody>
      </p:sp>
      <p:sp>
        <p:nvSpPr>
          <p:cNvPr id="8" name="مستطيل 7">
            <a:hlinkClick r:id="rId2" action="ppaction://hlinksldjump"/>
          </p:cNvPr>
          <p:cNvSpPr/>
          <p:nvPr/>
        </p:nvSpPr>
        <p:spPr>
          <a:xfrm>
            <a:off x="2699792" y="4221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لـــ </a:t>
            </a:r>
            <a:endParaRPr lang="ar-SA" dirty="0"/>
          </a:p>
        </p:txBody>
      </p:sp>
      <p:sp>
        <p:nvSpPr>
          <p:cNvPr id="11" name="مستطيل 10">
            <a:hlinkClick r:id="rId3" action="ppaction://hlinksldjump"/>
          </p:cNvPr>
          <p:cNvSpPr/>
          <p:nvPr/>
        </p:nvSpPr>
        <p:spPr>
          <a:xfrm>
            <a:off x="5529808" y="4221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في </a:t>
            </a:r>
            <a:endParaRPr lang="ar-SA" dirty="0"/>
          </a:p>
        </p:txBody>
      </p:sp>
      <p:sp>
        <p:nvSpPr>
          <p:cNvPr id="9" name="زر إجراء: الأمام أو التالي 8">
            <a:hlinkClick r:id="rId4" action="ppaction://hlinksldjump" highlightClick="1"/>
          </p:cNvPr>
          <p:cNvSpPr/>
          <p:nvPr/>
        </p:nvSpPr>
        <p:spPr>
          <a:xfrm>
            <a:off x="622624" y="5351512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351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435990" y="85492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اجابة صحيحة </a:t>
            </a:r>
            <a:endParaRPr lang="ar-SA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937" y="2947987"/>
            <a:ext cx="1000125" cy="962025"/>
          </a:xfrm>
          <a:prstGeom prst="rect">
            <a:avLst/>
          </a:prstGeom>
        </p:spPr>
      </p:pic>
      <p:sp>
        <p:nvSpPr>
          <p:cNvPr id="5" name="زر إجراء: الأمام أو التالي 4">
            <a:hlinkClick r:id="rId4" action="ppaction://hlinksldjump" highlightClick="1"/>
          </p:cNvPr>
          <p:cNvSpPr/>
          <p:nvPr/>
        </p:nvSpPr>
        <p:spPr>
          <a:xfrm>
            <a:off x="622624" y="5351512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510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435990" y="854922"/>
            <a:ext cx="60269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حاولي مرة  اخرى </a:t>
            </a:r>
            <a:endParaRPr lang="ar-SA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987" y="3212976"/>
            <a:ext cx="2734974" cy="1584176"/>
          </a:xfrm>
          <a:prstGeom prst="rect">
            <a:avLst/>
          </a:prstGeom>
        </p:spPr>
      </p:pic>
      <p:sp>
        <p:nvSpPr>
          <p:cNvPr id="5" name="زر إجراء: الأمام أو التالي 4">
            <a:hlinkClick r:id="rId4" action="ppaction://hlinksldjump" highlightClick="1"/>
          </p:cNvPr>
          <p:cNvSpPr/>
          <p:nvPr/>
        </p:nvSpPr>
        <p:spPr>
          <a:xfrm>
            <a:off x="622624" y="5351512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436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مهارة التذكر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تنقسم الكلمة إلى </a:t>
            </a:r>
          </a:p>
          <a:p>
            <a:endParaRPr lang="ar-SA" dirty="0"/>
          </a:p>
          <a:p>
            <a:r>
              <a:rPr lang="ar-SA" dirty="0" smtClean="0"/>
              <a:t>.................و .................و ...................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227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جدول التعلم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ماذا تعرف ؟</a:t>
            </a:r>
          </a:p>
          <a:p>
            <a:endParaRPr lang="ar-SA" dirty="0"/>
          </a:p>
          <a:p>
            <a:r>
              <a:rPr lang="ar-SA" dirty="0" smtClean="0"/>
              <a:t>ماذا تريد أن تعرف ؟</a:t>
            </a:r>
          </a:p>
          <a:p>
            <a:endParaRPr lang="ar-SA" dirty="0"/>
          </a:p>
          <a:p>
            <a:r>
              <a:rPr lang="ar-SA" dirty="0" smtClean="0"/>
              <a:t>ماذا تعلمت ؟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8510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خطط انسيابي: معالجة متعاقبة 2"/>
          <p:cNvSpPr/>
          <p:nvPr/>
        </p:nvSpPr>
        <p:spPr>
          <a:xfrm>
            <a:off x="3923928" y="260648"/>
            <a:ext cx="2023904" cy="576064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prstClr val="white"/>
                </a:solidFill>
              </a:rPr>
              <a:t>الدرس اللغوي </a:t>
            </a:r>
            <a:endParaRPr lang="ar-SA" sz="2800" b="1" dirty="0">
              <a:solidFill>
                <a:prstClr val="white"/>
              </a:solidFill>
            </a:endParaRPr>
          </a:p>
        </p:txBody>
      </p:sp>
      <p:sp>
        <p:nvSpPr>
          <p:cNvPr id="4" name="مخطط انسيابي: معالجة متعاقبة 3"/>
          <p:cNvSpPr/>
          <p:nvPr/>
        </p:nvSpPr>
        <p:spPr>
          <a:xfrm>
            <a:off x="6588224" y="554968"/>
            <a:ext cx="2408102" cy="57606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الوظيفة النحوية </a:t>
            </a:r>
            <a:endParaRPr lang="ar-EG" sz="3200" b="1" cap="all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مخطط انسيابي: معالجة متعاقبة 4"/>
          <p:cNvSpPr/>
          <p:nvPr/>
        </p:nvSpPr>
        <p:spPr>
          <a:xfrm>
            <a:off x="2713504" y="1268760"/>
            <a:ext cx="4162752" cy="576064"/>
          </a:xfrm>
          <a:prstGeom prst="flowChartAlternateProcess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prstClr val="black"/>
                </a:solidFill>
              </a:rPr>
              <a:t>الاسم المجرور بحرف الجر </a:t>
            </a:r>
            <a:endParaRPr lang="ar-EG" sz="3200" b="1" dirty="0">
              <a:solidFill>
                <a:prstClr val="black"/>
              </a:solidFill>
            </a:endParaRPr>
          </a:p>
        </p:txBody>
      </p:sp>
      <p:sp>
        <p:nvSpPr>
          <p:cNvPr id="6" name="مخطط انسيابي: معالجة متعاقبة 5"/>
          <p:cNvSpPr/>
          <p:nvPr/>
        </p:nvSpPr>
        <p:spPr>
          <a:xfrm>
            <a:off x="1979712" y="3068960"/>
            <a:ext cx="6985376" cy="3240360"/>
          </a:xfrm>
          <a:prstGeom prst="flowChartAlternateProcess">
            <a:avLst/>
          </a:prstGeom>
          <a:ln w="57150">
            <a:solidFill>
              <a:schemeClr val="accent1"/>
            </a:solidFill>
            <a:prstDash val="dash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>
              <a:buFont typeface="Wingdings" pitchFamily="2" charset="2"/>
              <a:buChar char="Ø"/>
            </a:pPr>
            <a:r>
              <a:rPr lang="ar-SA" sz="2400" dirty="0" smtClean="0">
                <a:solidFill>
                  <a:prstClr val="black"/>
                </a:solidFill>
              </a:rPr>
              <a:t>كفت العصافير </a:t>
            </a:r>
            <a:r>
              <a:rPr lang="ar-SA" sz="2400" dirty="0">
                <a:solidFill>
                  <a:srgbClr val="00B050"/>
                </a:solidFill>
              </a:rPr>
              <a:t>عن</a:t>
            </a:r>
            <a:r>
              <a:rPr lang="ar-SA" sz="2400" dirty="0" smtClean="0">
                <a:solidFill>
                  <a:prstClr val="black"/>
                </a:solidFill>
              </a:rPr>
              <a:t> </a:t>
            </a:r>
            <a:r>
              <a:rPr lang="ar-SA" sz="2400" dirty="0">
                <a:solidFill>
                  <a:srgbClr val="FF0000"/>
                </a:solidFill>
              </a:rPr>
              <a:t>استخدام</a:t>
            </a:r>
            <a:r>
              <a:rPr lang="ar-SA" sz="2400" dirty="0" smtClean="0">
                <a:solidFill>
                  <a:prstClr val="black"/>
                </a:solidFill>
              </a:rPr>
              <a:t> أجنحتها  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ar-SA" sz="2400" dirty="0" smtClean="0">
                <a:solidFill>
                  <a:prstClr val="black"/>
                </a:solidFill>
              </a:rPr>
              <a:t>تشاورت العصافير بحثاً </a:t>
            </a:r>
            <a:r>
              <a:rPr lang="ar-SA" sz="2400" dirty="0">
                <a:solidFill>
                  <a:srgbClr val="00B050"/>
                </a:solidFill>
              </a:rPr>
              <a:t>عن</a:t>
            </a:r>
            <a:r>
              <a:rPr lang="ar-SA" sz="2400" dirty="0" smtClean="0">
                <a:solidFill>
                  <a:prstClr val="black"/>
                </a:solidFill>
              </a:rPr>
              <a:t> </a:t>
            </a:r>
            <a:r>
              <a:rPr lang="ar-SA" sz="2400" dirty="0">
                <a:solidFill>
                  <a:srgbClr val="FF0000"/>
                </a:solidFill>
              </a:rPr>
              <a:t>طريقة</a:t>
            </a:r>
            <a:r>
              <a:rPr lang="ar-SA" sz="2400" dirty="0" smtClean="0">
                <a:solidFill>
                  <a:prstClr val="black"/>
                </a:solidFill>
              </a:rPr>
              <a:t> </a:t>
            </a:r>
            <a:r>
              <a:rPr lang="ar-SA" sz="2400" dirty="0">
                <a:solidFill>
                  <a:srgbClr val="00B050"/>
                </a:solidFill>
              </a:rPr>
              <a:t>ل</a:t>
            </a:r>
            <a:r>
              <a:rPr lang="ar-SA" sz="2400" dirty="0">
                <a:solidFill>
                  <a:srgbClr val="FF0000"/>
                </a:solidFill>
              </a:rPr>
              <a:t>لنجاة</a:t>
            </a:r>
            <a:r>
              <a:rPr lang="ar-SA" sz="2400" dirty="0" smtClean="0">
                <a:solidFill>
                  <a:prstClr val="black"/>
                </a:solidFill>
              </a:rPr>
              <a:t> من </a:t>
            </a:r>
            <a:r>
              <a:rPr lang="ar-SA" sz="2400" dirty="0">
                <a:solidFill>
                  <a:srgbClr val="FF0000"/>
                </a:solidFill>
              </a:rPr>
              <a:t>مخالب</a:t>
            </a:r>
            <a:r>
              <a:rPr lang="ar-SA" sz="2400" dirty="0" smtClean="0">
                <a:solidFill>
                  <a:prstClr val="black"/>
                </a:solidFill>
              </a:rPr>
              <a:t> القط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ar-SA" sz="2400" dirty="0" smtClean="0">
                <a:solidFill>
                  <a:prstClr val="black"/>
                </a:solidFill>
              </a:rPr>
              <a:t>و انقض </a:t>
            </a:r>
            <a:r>
              <a:rPr lang="ar-SA" sz="2400" dirty="0" smtClean="0">
                <a:solidFill>
                  <a:srgbClr val="00B050"/>
                </a:solidFill>
              </a:rPr>
              <a:t>على</a:t>
            </a:r>
            <a:r>
              <a:rPr lang="ar-SA" sz="2400" dirty="0" smtClean="0">
                <a:solidFill>
                  <a:prstClr val="black"/>
                </a:solidFill>
              </a:rPr>
              <a:t> </a:t>
            </a:r>
            <a:r>
              <a:rPr lang="ar-SA" sz="2400" dirty="0" smtClean="0">
                <a:solidFill>
                  <a:srgbClr val="FF0000"/>
                </a:solidFill>
              </a:rPr>
              <a:t>العصافير</a:t>
            </a:r>
            <a:r>
              <a:rPr lang="ar-SA" sz="2400" dirty="0" smtClean="0">
                <a:solidFill>
                  <a:prstClr val="black"/>
                </a:solidFill>
              </a:rPr>
              <a:t>  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ar-SA" sz="2400" dirty="0" smtClean="0">
                <a:solidFill>
                  <a:prstClr val="black"/>
                </a:solidFill>
              </a:rPr>
              <a:t>ووجدت نفسها مضطرة </a:t>
            </a:r>
            <a:r>
              <a:rPr lang="ar-SA" sz="2400" dirty="0" smtClean="0">
                <a:solidFill>
                  <a:srgbClr val="00B050"/>
                </a:solidFill>
              </a:rPr>
              <a:t>إلى</a:t>
            </a:r>
            <a:r>
              <a:rPr lang="ar-SA" sz="2400" dirty="0" smtClean="0">
                <a:solidFill>
                  <a:prstClr val="black"/>
                </a:solidFill>
              </a:rPr>
              <a:t> </a:t>
            </a:r>
            <a:r>
              <a:rPr lang="ar-SA" sz="2400" dirty="0">
                <a:solidFill>
                  <a:srgbClr val="FF0000"/>
                </a:solidFill>
              </a:rPr>
              <a:t>تجاهل </a:t>
            </a:r>
            <a:r>
              <a:rPr lang="ar-SA" sz="2400" dirty="0" smtClean="0">
                <a:solidFill>
                  <a:prstClr val="black"/>
                </a:solidFill>
              </a:rPr>
              <a:t>أوامر النسر 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ar-SA" sz="2400" dirty="0" smtClean="0">
                <a:solidFill>
                  <a:prstClr val="black"/>
                </a:solidFill>
              </a:rPr>
              <a:t>أحست جميع الطيور </a:t>
            </a:r>
            <a:r>
              <a:rPr lang="ar-SA" sz="2400" dirty="0">
                <a:solidFill>
                  <a:srgbClr val="00B050"/>
                </a:solidFill>
              </a:rPr>
              <a:t>ب</a:t>
            </a:r>
            <a:r>
              <a:rPr lang="ar-SA" sz="2400" dirty="0" smtClean="0">
                <a:solidFill>
                  <a:srgbClr val="FF0000"/>
                </a:solidFill>
              </a:rPr>
              <a:t>بهجة </a:t>
            </a:r>
            <a:r>
              <a:rPr lang="ar-SA" sz="2400" dirty="0" smtClean="0">
                <a:solidFill>
                  <a:prstClr val="black"/>
                </a:solidFill>
              </a:rPr>
              <a:t>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ar-SA" sz="2400" dirty="0" smtClean="0">
                <a:solidFill>
                  <a:prstClr val="black"/>
                </a:solidFill>
              </a:rPr>
              <a:t>وضعت الطيور بيضها </a:t>
            </a:r>
            <a:r>
              <a:rPr lang="ar-SA" sz="2400" dirty="0">
                <a:solidFill>
                  <a:srgbClr val="00B050"/>
                </a:solidFill>
              </a:rPr>
              <a:t>في</a:t>
            </a:r>
            <a:r>
              <a:rPr lang="ar-SA" sz="2400" dirty="0" smtClean="0">
                <a:solidFill>
                  <a:prstClr val="black"/>
                </a:solidFill>
              </a:rPr>
              <a:t> </a:t>
            </a:r>
            <a:r>
              <a:rPr lang="ar-SA" sz="2400" dirty="0" smtClean="0">
                <a:solidFill>
                  <a:srgbClr val="FF0000"/>
                </a:solidFill>
              </a:rPr>
              <a:t>الأعشاش</a:t>
            </a:r>
            <a:r>
              <a:rPr lang="ar-SA" sz="2400" dirty="0" smtClean="0">
                <a:solidFill>
                  <a:prstClr val="black"/>
                </a:solidFill>
              </a:rPr>
              <a:t>  </a:t>
            </a:r>
          </a:p>
        </p:txBody>
      </p:sp>
      <p:sp>
        <p:nvSpPr>
          <p:cNvPr id="11" name="مخطط انسيابي: معالجة متعاقبة 10"/>
          <p:cNvSpPr/>
          <p:nvPr/>
        </p:nvSpPr>
        <p:spPr>
          <a:xfrm>
            <a:off x="4427984" y="2204864"/>
            <a:ext cx="4582499" cy="504056"/>
          </a:xfrm>
          <a:prstGeom prst="flowChartAlternateProcess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 smtClean="0"/>
              <a:t>أقرأ ما يأتي منتبهاً للكلمات الملونة : </a:t>
            </a:r>
            <a:endParaRPr lang="ar-SA" sz="2800" b="1" dirty="0"/>
          </a:p>
        </p:txBody>
      </p:sp>
      <p:sp>
        <p:nvSpPr>
          <p:cNvPr id="2" name="وسيلة شرح بيضاوية 1"/>
          <p:cNvSpPr/>
          <p:nvPr/>
        </p:nvSpPr>
        <p:spPr>
          <a:xfrm>
            <a:off x="1547664" y="1583650"/>
            <a:ext cx="1274440" cy="1242428"/>
          </a:xfrm>
          <a:prstGeom prst="wedgeEllipseCallout">
            <a:avLst>
              <a:gd name="adj1" fmla="val 82863"/>
              <a:gd name="adj2" fmla="val 689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مهارة الملاحظة </a:t>
            </a:r>
            <a:endParaRPr lang="ar-SA" dirty="0"/>
          </a:p>
        </p:txBody>
      </p:sp>
      <p:sp>
        <p:nvSpPr>
          <p:cNvPr id="8" name="وسيلة شرح بيضاوية 7"/>
          <p:cNvSpPr/>
          <p:nvPr/>
        </p:nvSpPr>
        <p:spPr>
          <a:xfrm>
            <a:off x="910444" y="5033739"/>
            <a:ext cx="1274440" cy="1242428"/>
          </a:xfrm>
          <a:prstGeom prst="wedgeEllipseCallout">
            <a:avLst>
              <a:gd name="adj1" fmla="val 209279"/>
              <a:gd name="adj2" fmla="val -42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ارسل سؤالا </a:t>
            </a:r>
            <a:endParaRPr lang="ar-S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7815937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539552" y="908720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ar-SA" sz="2400" b="1" dirty="0" smtClean="0"/>
              <a:t>الكلمات الملونة بالأحمر : أهي أسماء أم أفعال أو حروف ؟ </a:t>
            </a:r>
            <a:r>
              <a:rPr lang="ar-SA" sz="2400" b="1" dirty="0" smtClean="0">
                <a:solidFill>
                  <a:srgbClr val="0070C0"/>
                </a:solidFill>
              </a:rPr>
              <a:t>( ............ )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0070C0"/>
                </a:solidFill>
              </a:rPr>
              <a:t> </a:t>
            </a:r>
            <a:r>
              <a:rPr lang="ar-SA" sz="2400" b="1" dirty="0" smtClean="0"/>
              <a:t>الكلمات الخضراء : أهي أسماء أم أفعال أم حروف  ؟. </a:t>
            </a:r>
            <a:r>
              <a:rPr lang="ar-SA" sz="2400" b="1" dirty="0">
                <a:solidFill>
                  <a:srgbClr val="0070C0"/>
                </a:solidFill>
              </a:rPr>
              <a:t>( ............ )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ar-SA" sz="2400" b="1" dirty="0"/>
              <a:t>اعود وألاحظ آخر الأسماء : ما الحركة التي تظهر عليها ؟ </a:t>
            </a:r>
            <a:r>
              <a:rPr lang="ar-SA" sz="2400" b="1" dirty="0">
                <a:solidFill>
                  <a:srgbClr val="0070C0"/>
                </a:solidFill>
              </a:rPr>
              <a:t>( ............ )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ar-SA" sz="2400" b="1" dirty="0" smtClean="0"/>
              <a:t>ما الحروف التي سبقت هذه الأسماء  و أدت إلي تحريكها بالكسر  ؟ </a:t>
            </a:r>
          </a:p>
          <a:p>
            <a:pPr>
              <a:lnSpc>
                <a:spcPct val="200000"/>
              </a:lnSpc>
            </a:pPr>
            <a:r>
              <a:rPr lang="ar-SA" sz="2400" b="1" dirty="0">
                <a:solidFill>
                  <a:srgbClr val="0070C0"/>
                </a:solidFill>
              </a:rPr>
              <a:t>( </a:t>
            </a:r>
            <a:r>
              <a:rPr lang="ar-SA" sz="2400" b="1" dirty="0" smtClean="0">
                <a:solidFill>
                  <a:srgbClr val="0070C0"/>
                </a:solidFill>
              </a:rPr>
              <a:t>.... , ......,.........,.........,........., ........ ,.........,....... )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ar-SA" sz="2400" b="1" dirty="0"/>
              <a:t>ماذا أسمي هذه الحروف </a:t>
            </a:r>
            <a:r>
              <a:rPr lang="ar-SA" sz="2400" b="1" dirty="0" smtClean="0">
                <a:solidFill>
                  <a:srgbClr val="0070C0"/>
                </a:solidFill>
              </a:rPr>
              <a:t>؟ </a:t>
            </a:r>
            <a:r>
              <a:rPr lang="ar-SA" sz="2400" b="1" dirty="0">
                <a:solidFill>
                  <a:srgbClr val="0070C0"/>
                </a:solidFill>
              </a:rPr>
              <a:t>( </a:t>
            </a:r>
            <a:r>
              <a:rPr lang="ar-SA" sz="2400" b="1" dirty="0" smtClean="0">
                <a:solidFill>
                  <a:srgbClr val="0070C0"/>
                </a:solidFill>
              </a:rPr>
              <a:t>حروف الجر )</a:t>
            </a:r>
            <a:endParaRPr lang="ar-SA" sz="2400" b="1" dirty="0">
              <a:solidFill>
                <a:srgbClr val="0070C0"/>
              </a:solidFill>
            </a:endParaRP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ar-SA" sz="2400" b="1" dirty="0"/>
              <a:t>ماذا اسمي الأسماء بعدها  ؟ </a:t>
            </a:r>
            <a:r>
              <a:rPr lang="ar-SA" sz="2400" b="1" dirty="0">
                <a:solidFill>
                  <a:srgbClr val="0070C0"/>
                </a:solidFill>
              </a:rPr>
              <a:t>( </a:t>
            </a:r>
            <a:r>
              <a:rPr lang="ar-SA" sz="2400" b="1" dirty="0" smtClean="0">
                <a:solidFill>
                  <a:srgbClr val="0070C0"/>
                </a:solidFill>
              </a:rPr>
              <a:t>الأسماء المجرورة )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8" name="مخطط انسيابي: معالجة متعاقبة 7"/>
          <p:cNvSpPr/>
          <p:nvPr/>
        </p:nvSpPr>
        <p:spPr>
          <a:xfrm>
            <a:off x="3203848" y="116632"/>
            <a:ext cx="5806635" cy="504056"/>
          </a:xfrm>
          <a:prstGeom prst="flowChartAlternateProcess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 smtClean="0"/>
              <a:t>ألاحظ الكلمات الملونة , ثم أجيب عن الأسئلة  :</a:t>
            </a:r>
            <a:endParaRPr lang="ar-SA" sz="2800" b="1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404243" y="1052736"/>
            <a:ext cx="11525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 dirty="0">
                <a:solidFill>
                  <a:srgbClr val="0000FF"/>
                </a:solidFill>
              </a:rPr>
              <a:t>أسماء</a:t>
            </a:r>
            <a:r>
              <a:rPr lang="ar-SA" dirty="0"/>
              <a:t> </a:t>
            </a:r>
            <a:endParaRPr lang="en-US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691010" y="1772816"/>
            <a:ext cx="1368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rgbClr val="0000FF"/>
                </a:solidFill>
              </a:rPr>
              <a:t>حروف</a:t>
            </a:r>
            <a:r>
              <a:rPr lang="ar-SA"/>
              <a:t> </a:t>
            </a:r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31640" y="2492896"/>
            <a:ext cx="1368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rgbClr val="0000FF"/>
                </a:solidFill>
              </a:rPr>
              <a:t>الكسرة</a:t>
            </a:r>
            <a:r>
              <a:rPr lang="ar-SA"/>
              <a:t> </a:t>
            </a:r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427984" y="3789040"/>
            <a:ext cx="453650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b="1" dirty="0">
                <a:solidFill>
                  <a:srgbClr val="0000FF"/>
                </a:solidFill>
              </a:rPr>
              <a:t>عن - </a:t>
            </a:r>
            <a:r>
              <a:rPr lang="ar-SA" sz="2800" b="1" dirty="0" smtClean="0">
                <a:solidFill>
                  <a:srgbClr val="0000FF"/>
                </a:solidFill>
              </a:rPr>
              <a:t>على  إلى </a:t>
            </a:r>
            <a:r>
              <a:rPr lang="ar-SA" sz="2800" b="1" dirty="0">
                <a:solidFill>
                  <a:srgbClr val="0000FF"/>
                </a:solidFill>
              </a:rPr>
              <a:t>– </a:t>
            </a:r>
            <a:r>
              <a:rPr lang="ar-SA" sz="2800" b="1" dirty="0" smtClean="0">
                <a:solidFill>
                  <a:srgbClr val="0000FF"/>
                </a:solidFill>
              </a:rPr>
              <a:t>   الباء  </a:t>
            </a:r>
            <a:r>
              <a:rPr lang="ar-SA" sz="2800" b="1" dirty="0">
                <a:solidFill>
                  <a:srgbClr val="0000FF"/>
                </a:solidFill>
              </a:rPr>
              <a:t>في</a:t>
            </a:r>
            <a:r>
              <a:rPr lang="ar-SA" sz="4800" b="1" dirty="0">
                <a:solidFill>
                  <a:srgbClr val="0000FF"/>
                </a:solidFill>
              </a:rPr>
              <a:t> 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7380316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 animBg="1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باستخدام </a:t>
            </a:r>
            <a:r>
              <a:rPr lang="ar-SA" dirty="0" err="1" smtClean="0"/>
              <a:t>قارىء</a:t>
            </a:r>
            <a:r>
              <a:rPr lang="ar-SA" dirty="0" smtClean="0"/>
              <a:t> </a:t>
            </a:r>
            <a:r>
              <a:rPr lang="ar-SA" dirty="0" err="1" smtClean="0"/>
              <a:t>الباركود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تابعي مع مجموعتك هذه القصة </a:t>
            </a:r>
          </a:p>
          <a:p>
            <a:pPr fontAlgn="t"/>
            <a:r>
              <a:rPr lang="ar-SA" dirty="0" smtClean="0"/>
              <a:t>ثم دوني   ماذا نستنتج ؟  باستخدام </a:t>
            </a:r>
          </a:p>
          <a:p>
            <a:pPr fontAlgn="t"/>
            <a:r>
              <a:rPr lang="ar-SA" dirty="0" smtClean="0"/>
              <a:t>نموذج </a:t>
            </a:r>
            <a:r>
              <a:rPr lang="ar-SA" dirty="0" err="1" smtClean="0"/>
              <a:t>فراير</a:t>
            </a:r>
            <a:endParaRPr lang="ar-SA" dirty="0" smtClean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110620"/>
              </p:ext>
            </p:extLst>
          </p:nvPr>
        </p:nvGraphicFramePr>
        <p:xfrm>
          <a:off x="2411760" y="3501008"/>
          <a:ext cx="6096000" cy="25922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296144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تعريفه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خصائصه</a:t>
                      </a:r>
                      <a:endParaRPr lang="ar-SA" dirty="0"/>
                    </a:p>
                  </a:txBody>
                  <a:tcPr/>
                </a:tc>
              </a:tr>
              <a:tr h="1296144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مثال</a:t>
                      </a:r>
                      <a:r>
                        <a:rPr lang="ar-SA" baseline="0" dirty="0" smtClean="0"/>
                        <a:t> دال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       مثال غير دال 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5004048" y="427876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المفهوم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2813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764704"/>
            <a:ext cx="6919856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مستطيل 6"/>
          <p:cNvSpPr/>
          <p:nvPr/>
        </p:nvSpPr>
        <p:spPr>
          <a:xfrm>
            <a:off x="6588224" y="44624"/>
            <a:ext cx="2364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ar-SA" sz="2800" b="1" dirty="0" smtClean="0"/>
              <a:t>ماذا استنتج :</a:t>
            </a:r>
            <a:endParaRPr lang="ar-SA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0245916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عالجة متعاقبة 3"/>
          <p:cNvSpPr/>
          <p:nvPr/>
        </p:nvSpPr>
        <p:spPr>
          <a:xfrm>
            <a:off x="6516216" y="1772816"/>
            <a:ext cx="2448272" cy="64807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/>
              <a:t>1. أين تحلق الطيور ؟ </a:t>
            </a:r>
            <a:endParaRPr lang="ar-EG" sz="2400" b="1" dirty="0"/>
          </a:p>
        </p:txBody>
      </p:sp>
      <p:sp>
        <p:nvSpPr>
          <p:cNvPr id="5" name="مخطط انسيابي: معالجة متعاقبة 4"/>
          <p:cNvSpPr/>
          <p:nvPr/>
        </p:nvSpPr>
        <p:spPr>
          <a:xfrm>
            <a:off x="2483768" y="1772816"/>
            <a:ext cx="3657091" cy="648072"/>
          </a:xfrm>
          <a:prstGeom prst="flowChartAlternateProcess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spcBef>
                <a:spcPct val="50000"/>
              </a:spcBef>
            </a:pPr>
            <a:r>
              <a:rPr lang="ar-SA" sz="2800" b="1" dirty="0">
                <a:solidFill>
                  <a:srgbClr val="0000FF"/>
                </a:solidFill>
              </a:rPr>
              <a:t>تحلق في الجو 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6" name="مخطط انسيابي: معالجة متعاقبة 5"/>
          <p:cNvSpPr/>
          <p:nvPr/>
        </p:nvSpPr>
        <p:spPr>
          <a:xfrm>
            <a:off x="1919627" y="116632"/>
            <a:ext cx="7128793" cy="1296144"/>
          </a:xfrm>
          <a:prstGeom prst="flowChartAlternateProcess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dirty="0" smtClean="0"/>
              <a:t>أجيب مع مجموعتي عن الأسئلة التالية : بحيث يجيب الأول بجملة فيها حرف جر و الثاني يستخرج حرف الجر , والثالث يحدد الاسم المجرور و علامة الجر :</a:t>
            </a:r>
            <a:endParaRPr lang="ar-SA" sz="2400" dirty="0"/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6516216" y="2708920"/>
            <a:ext cx="2448272" cy="64807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/>
              <a:t>2. أين تحط النحلة  ؟ </a:t>
            </a:r>
            <a:endParaRPr lang="ar-EG" sz="2400" b="1" dirty="0"/>
          </a:p>
        </p:txBody>
      </p:sp>
      <p:sp>
        <p:nvSpPr>
          <p:cNvPr id="8" name="مخطط انسيابي: معالجة متعاقبة 7"/>
          <p:cNvSpPr/>
          <p:nvPr/>
        </p:nvSpPr>
        <p:spPr>
          <a:xfrm>
            <a:off x="2483768" y="2708920"/>
            <a:ext cx="3657091" cy="648072"/>
          </a:xfrm>
          <a:prstGeom prst="flowChartAlternateProcess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spcBef>
                <a:spcPct val="50000"/>
              </a:spcBef>
            </a:pPr>
            <a:r>
              <a:rPr lang="ar-SA" sz="2800" b="1" dirty="0">
                <a:solidFill>
                  <a:srgbClr val="0000FF"/>
                </a:solidFill>
              </a:rPr>
              <a:t>تحط على الزهور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9" name="مخطط انسيابي: معالجة متعاقبة 8"/>
          <p:cNvSpPr/>
          <p:nvPr/>
        </p:nvSpPr>
        <p:spPr>
          <a:xfrm>
            <a:off x="6140859" y="3717032"/>
            <a:ext cx="2823629" cy="64807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/>
              <a:t>3.  عم يبحث أخوك ؟ </a:t>
            </a:r>
            <a:endParaRPr lang="ar-EG" sz="2400" b="1" dirty="0"/>
          </a:p>
        </p:txBody>
      </p:sp>
      <p:sp>
        <p:nvSpPr>
          <p:cNvPr id="10" name="مخطط انسيابي: معالجة متعاقبة 9"/>
          <p:cNvSpPr/>
          <p:nvPr/>
        </p:nvSpPr>
        <p:spPr>
          <a:xfrm>
            <a:off x="2483769" y="3717032"/>
            <a:ext cx="3240360" cy="648072"/>
          </a:xfrm>
          <a:prstGeom prst="flowChartAlternateProcess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spcBef>
                <a:spcPct val="50000"/>
              </a:spcBef>
            </a:pPr>
            <a:r>
              <a:rPr lang="ar-SA" sz="2800" b="1" dirty="0">
                <a:solidFill>
                  <a:srgbClr val="0000FF"/>
                </a:solidFill>
              </a:rPr>
              <a:t>يبحث عن كتابه 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1" name="مخطط انسيابي: معالجة متعاقبة 10"/>
          <p:cNvSpPr/>
          <p:nvPr/>
        </p:nvSpPr>
        <p:spPr>
          <a:xfrm>
            <a:off x="5004049" y="4797152"/>
            <a:ext cx="3960440" cy="64807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/>
              <a:t>4. كيف يجب أن نعامل الحيوانات ؟ </a:t>
            </a:r>
            <a:endParaRPr lang="ar-EG" sz="2400" b="1" dirty="0"/>
          </a:p>
        </p:txBody>
      </p:sp>
      <p:sp>
        <p:nvSpPr>
          <p:cNvPr id="12" name="مخطط انسيابي: معالجة متعاقبة 11"/>
          <p:cNvSpPr/>
          <p:nvPr/>
        </p:nvSpPr>
        <p:spPr>
          <a:xfrm>
            <a:off x="395536" y="4797152"/>
            <a:ext cx="4464496" cy="648072"/>
          </a:xfrm>
          <a:prstGeom prst="flowChartAlternateProcess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0000FF"/>
                </a:solidFill>
              </a:rPr>
              <a:t>يجب أن أعمالها بالعطف والرحمة</a:t>
            </a:r>
            <a:r>
              <a:rPr lang="ar-SA" sz="3200" b="1" dirty="0">
                <a:solidFill>
                  <a:srgbClr val="0000FF"/>
                </a:solidFill>
              </a:rPr>
              <a:t>  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13" name="مخطط انسيابي: معالجة متعاقبة 12"/>
          <p:cNvSpPr/>
          <p:nvPr/>
        </p:nvSpPr>
        <p:spPr>
          <a:xfrm>
            <a:off x="4312313" y="5877272"/>
            <a:ext cx="4652175" cy="64807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/>
              <a:t>5. إلي أين تهاجر الطيور عندما يبرد الجو  ؟ </a:t>
            </a:r>
            <a:endParaRPr lang="ar-EG" sz="2400" b="1" dirty="0"/>
          </a:p>
        </p:txBody>
      </p:sp>
      <p:sp>
        <p:nvSpPr>
          <p:cNvPr id="14" name="مخطط انسيابي: معالجة متعاقبة 13"/>
          <p:cNvSpPr/>
          <p:nvPr/>
        </p:nvSpPr>
        <p:spPr>
          <a:xfrm>
            <a:off x="395536" y="5877272"/>
            <a:ext cx="3744417" cy="648072"/>
          </a:xfrm>
          <a:prstGeom prst="flowChartAlternateProcess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spcBef>
                <a:spcPct val="50000"/>
              </a:spcBef>
            </a:pPr>
            <a:r>
              <a:rPr lang="ar-SA" sz="2400" b="1" dirty="0">
                <a:solidFill>
                  <a:srgbClr val="0000FF"/>
                </a:solidFill>
              </a:rPr>
              <a:t>تهاجر الطيور إلى المناطق الدافئة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2" name="شكل بيضاوي 1"/>
          <p:cNvSpPr/>
          <p:nvPr/>
        </p:nvSpPr>
        <p:spPr>
          <a:xfrm>
            <a:off x="395536" y="1506488"/>
            <a:ext cx="170648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المعلمة الصغيرة </a:t>
            </a:r>
            <a:endParaRPr lang="ar-S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2928842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2016224"/>
          </a:xfrm>
        </p:spPr>
        <p:txBody>
          <a:bodyPr>
            <a:normAutofit/>
          </a:bodyPr>
          <a:lstStyle/>
          <a:p>
            <a:pPr algn="ctr"/>
            <a:r>
              <a:rPr lang="ar-SA" dirty="0" smtClean="0">
                <a:solidFill>
                  <a:schemeClr val="accent2">
                    <a:lumMod val="75000"/>
                  </a:schemeClr>
                </a:solidFill>
              </a:rPr>
              <a:t>تطبيق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>
                <a:cs typeface="Akhbar MT" pitchFamily="2" charset="-78"/>
              </a:rPr>
              <a:t>اكملي الفراغات التالية باختيار حرف جر مناسب </a:t>
            </a:r>
            <a:endParaRPr lang="ar-SA" dirty="0">
              <a:cs typeface="Akhbar MT" pitchFamily="2" charset="-78"/>
            </a:endParaRPr>
          </a:p>
        </p:txBody>
      </p:sp>
      <p:sp>
        <p:nvSpPr>
          <p:cNvPr id="4" name="مستطيل 3">
            <a:hlinkClick r:id="rId2" action="ppaction://hlinksldjump"/>
          </p:cNvPr>
          <p:cNvSpPr/>
          <p:nvPr/>
        </p:nvSpPr>
        <p:spPr>
          <a:xfrm>
            <a:off x="5220072" y="2708920"/>
            <a:ext cx="3146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الجملة الاولى </a:t>
            </a:r>
            <a:endParaRPr lang="ar-SA" dirty="0"/>
          </a:p>
        </p:txBody>
      </p:sp>
      <p:sp>
        <p:nvSpPr>
          <p:cNvPr id="5" name="مستطيل 4">
            <a:hlinkClick r:id="rId3" action="ppaction://hlinksldjump"/>
          </p:cNvPr>
          <p:cNvSpPr/>
          <p:nvPr/>
        </p:nvSpPr>
        <p:spPr>
          <a:xfrm>
            <a:off x="1331640" y="2708920"/>
            <a:ext cx="3146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الجملة الثانية</a:t>
            </a:r>
            <a:endParaRPr lang="ar-SA" dirty="0"/>
          </a:p>
        </p:txBody>
      </p:sp>
      <p:sp>
        <p:nvSpPr>
          <p:cNvPr id="6" name="مستطيل 5">
            <a:hlinkClick r:id="rId4" action="ppaction://hlinksldjump"/>
          </p:cNvPr>
          <p:cNvSpPr/>
          <p:nvPr/>
        </p:nvSpPr>
        <p:spPr>
          <a:xfrm>
            <a:off x="5177239" y="4293096"/>
            <a:ext cx="3146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الجملة الثالثة</a:t>
            </a:r>
            <a:endParaRPr lang="ar-SA" dirty="0"/>
          </a:p>
        </p:txBody>
      </p:sp>
      <p:sp>
        <p:nvSpPr>
          <p:cNvPr id="7" name="مستطيل 6">
            <a:hlinkClick r:id="rId5" action="ppaction://hlinksldjump"/>
          </p:cNvPr>
          <p:cNvSpPr/>
          <p:nvPr/>
        </p:nvSpPr>
        <p:spPr>
          <a:xfrm>
            <a:off x="1331640" y="4318992"/>
            <a:ext cx="3146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الجملة الرابعة </a:t>
            </a:r>
            <a:endParaRPr lang="ar-SA" dirty="0"/>
          </a:p>
        </p:txBody>
      </p:sp>
      <p:sp>
        <p:nvSpPr>
          <p:cNvPr id="10" name="ضرب 9">
            <a:hlinkClick r:id="" action="ppaction://hlinkshowjump?jump=endshow"/>
          </p:cNvPr>
          <p:cNvSpPr/>
          <p:nvPr/>
        </p:nvSpPr>
        <p:spPr>
          <a:xfrm>
            <a:off x="207681" y="0"/>
            <a:ext cx="9144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64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82</TotalTime>
  <Words>416</Words>
  <Application>Microsoft Office PowerPoint</Application>
  <PresentationFormat>عرض على الشاشة (3:4)‏</PresentationFormat>
  <Paragraphs>95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انقلاب</vt:lpstr>
      <vt:lpstr>الدرس اللغوي </vt:lpstr>
      <vt:lpstr>مهارة التذكر</vt:lpstr>
      <vt:lpstr>جدول التعلم </vt:lpstr>
      <vt:lpstr>عرض تقديمي في PowerPoint</vt:lpstr>
      <vt:lpstr>عرض تقديمي في PowerPoint</vt:lpstr>
      <vt:lpstr>باستخدام قارىء الباركود </vt:lpstr>
      <vt:lpstr>عرض تقديمي في PowerPoint</vt:lpstr>
      <vt:lpstr>عرض تقديمي في PowerPoint</vt:lpstr>
      <vt:lpstr>تطبيق  اكملي الفراغات التالية باختيار حرف جر مناسب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اللغوي</dc:title>
  <dc:creator>pc</dc:creator>
  <cp:lastModifiedBy>pc</cp:lastModifiedBy>
  <cp:revision>10</cp:revision>
  <dcterms:created xsi:type="dcterms:W3CDTF">2017-03-10T17:37:07Z</dcterms:created>
  <dcterms:modified xsi:type="dcterms:W3CDTF">2017-03-11T18:12:05Z</dcterms:modified>
</cp:coreProperties>
</file>