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4" r:id="rId2"/>
  </p:sldMasterIdLst>
  <p:sldIdLst>
    <p:sldId id="266" r:id="rId3"/>
    <p:sldId id="268" r:id="rId4"/>
  </p:sldIdLst>
  <p:sldSz cx="6858000" cy="9144000" type="screen4x3"/>
  <p:notesSz cx="6881813" cy="10002838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3" d="100"/>
          <a:sy n="53" d="100"/>
        </p:scale>
        <p:origin x="22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53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624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4553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36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40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6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29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3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10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4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0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297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52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83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42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409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03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526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0673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675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155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4502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0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07169" y="2350978"/>
            <a:ext cx="6519066" cy="335519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الأول: </a:t>
            </a:r>
          </a:p>
        </p:txBody>
      </p:sp>
      <p:sp>
        <p:nvSpPr>
          <p:cNvPr id="45" name="مربع نص 44"/>
          <p:cNvSpPr txBox="1"/>
          <p:nvPr/>
        </p:nvSpPr>
        <p:spPr>
          <a:xfrm>
            <a:off x="5283780" y="774556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الثالث  : 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75110" y="5714719"/>
            <a:ext cx="6545236" cy="333302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697309" y="5719720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14013"/>
              </p:ext>
            </p:extLst>
          </p:nvPr>
        </p:nvGraphicFramePr>
        <p:xfrm>
          <a:off x="214780" y="2353145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الإشارة إلى المنتجات والمستهلكات والمحللات في </a:t>
                      </a:r>
                      <a:r>
                        <a:rPr lang="ar-SA" sz="800" b="1" dirty="0" err="1" smtClean="0">
                          <a:solidFill>
                            <a:schemeClr val="tx1"/>
                          </a:solidFill>
                        </a:rPr>
                        <a:t>صورةشبكة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 غذائية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341761"/>
              </p:ext>
            </p:extLst>
          </p:nvPr>
        </p:nvGraphicFramePr>
        <p:xfrm>
          <a:off x="196897" y="5748022"/>
          <a:ext cx="3094891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1099"/>
                <a:gridCol w="765176"/>
                <a:gridCol w="720594"/>
                <a:gridCol w="448367"/>
                <a:gridCol w="407504"/>
                <a:gridCol w="272151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أهمية التكيف في المخلوقات الحية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6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369781" y="2633167"/>
            <a:ext cx="329586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اكتبي في الجدول </a:t>
            </a:r>
            <a:r>
              <a:rPr lang="ar-SA" sz="1200" b="1" dirty="0" err="1" smtClean="0">
                <a:solidFill>
                  <a:prstClr val="black"/>
                </a:solidFill>
              </a:rPr>
              <a:t>مايناسب</a:t>
            </a:r>
            <a:r>
              <a:rPr lang="ar-SA" sz="1200" b="1" dirty="0" smtClean="0">
                <a:solidFill>
                  <a:prstClr val="black"/>
                </a:solidFill>
              </a:rPr>
              <a:t>: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291788" y="6143055"/>
            <a:ext cx="33125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أ – </a:t>
            </a:r>
            <a:r>
              <a:rPr lang="ar-SA" sz="1200" b="1" dirty="0" smtClean="0">
                <a:solidFill>
                  <a:prstClr val="black"/>
                </a:solidFill>
              </a:rPr>
              <a:t>اكملي الفراغات التالية : </a:t>
            </a:r>
          </a:p>
          <a:p>
            <a:endParaRPr lang="ar-SA" sz="1200" b="1" dirty="0" smtClean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 smtClean="0">
                <a:solidFill>
                  <a:prstClr val="black"/>
                </a:solidFill>
              </a:rPr>
              <a:t>السلوك </a:t>
            </a:r>
            <a:r>
              <a:rPr lang="ar-SA" sz="1200" b="1" dirty="0">
                <a:solidFill>
                  <a:prstClr val="black"/>
                </a:solidFill>
              </a:rPr>
              <a:t>الذي يساعد المخلوق على </a:t>
            </a:r>
            <a:r>
              <a:rPr lang="ar-SA" sz="1200" b="1" dirty="0" smtClean="0">
                <a:solidFill>
                  <a:prstClr val="black"/>
                </a:solidFill>
              </a:rPr>
              <a:t>البقاء حي </a:t>
            </a:r>
            <a:r>
              <a:rPr lang="ar-SA" sz="1200" b="1" dirty="0">
                <a:solidFill>
                  <a:prstClr val="black"/>
                </a:solidFill>
              </a:rPr>
              <a:t>في البيئة يسمى</a:t>
            </a:r>
            <a:r>
              <a:rPr lang="ar-SA" sz="1200" b="1" dirty="0" smtClean="0">
                <a:solidFill>
                  <a:prstClr val="black"/>
                </a:solidFill>
              </a:rPr>
              <a:t>...................</a:t>
            </a:r>
          </a:p>
          <a:p>
            <a:endParaRPr lang="ar-SA" sz="1200" b="1" dirty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>
                <a:solidFill>
                  <a:prstClr val="black"/>
                </a:solidFill>
              </a:rPr>
              <a:t>التغير في السلوك الذي يمكن المخلوق من البقاء في </a:t>
            </a:r>
            <a:r>
              <a:rPr lang="ar-SA" sz="1200" b="1" dirty="0" smtClean="0">
                <a:solidFill>
                  <a:prstClr val="black"/>
                </a:solidFill>
              </a:rPr>
              <a:t>بيئته يسمى ...................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187286" y="7649265"/>
            <a:ext cx="33884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ب – كيف يتكيف الجمل مع بيئته 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546169" y="7825911"/>
            <a:ext cx="6064126" cy="2539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>
                <a:solidFill>
                  <a:prstClr val="black"/>
                </a:solidFill>
              </a:rPr>
              <a:t>............................................................................................................................................</a:t>
            </a:r>
          </a:p>
        </p:txBody>
      </p:sp>
      <p:graphicFrame>
        <p:nvGraphicFramePr>
          <p:cNvPr id="86" name="جدول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497739"/>
              </p:ext>
            </p:extLst>
          </p:nvPr>
        </p:nvGraphicFramePr>
        <p:xfrm>
          <a:off x="215135" y="8160178"/>
          <a:ext cx="3130508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324083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الوحدة النباتية لأجسام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مجموعة 5"/>
          <p:cNvGrpSpPr/>
          <p:nvPr/>
        </p:nvGrpSpPr>
        <p:grpSpPr>
          <a:xfrm>
            <a:off x="792424" y="3582568"/>
            <a:ext cx="3793665" cy="1978588"/>
            <a:chOff x="1327223" y="3620634"/>
            <a:chExt cx="3635924" cy="1711799"/>
          </a:xfrm>
        </p:grpSpPr>
        <p:pic>
          <p:nvPicPr>
            <p:cNvPr id="1026" name="Picture 2" descr="نتيجة بحث الصور عن نباتات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1984" y="4903106"/>
              <a:ext cx="429327" cy="429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مجموعة 4"/>
            <p:cNvGrpSpPr/>
            <p:nvPr/>
          </p:nvGrpSpPr>
          <p:grpSpPr>
            <a:xfrm>
              <a:off x="1327223" y="3620634"/>
              <a:ext cx="3635924" cy="1417432"/>
              <a:chOff x="846624" y="3303195"/>
              <a:chExt cx="4656766" cy="1869193"/>
            </a:xfrm>
          </p:grpSpPr>
          <p:pic>
            <p:nvPicPr>
              <p:cNvPr id="1030" name="Picture 6" descr="نتيجة بحث الصور عن فأر كرتون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7112" y="4558984"/>
                <a:ext cx="478022" cy="4843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2" name="Picture 8" descr="نتيجة بحث الصور عن ثعبان كرتون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5134" y="3571699"/>
                <a:ext cx="428256" cy="4355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 descr="نتيجة بحث الصور عن صقر رسم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2289" y="3303195"/>
                <a:ext cx="465825" cy="3493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 descr="نتيجة بحث الصور عن ضفدع كرتون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3888" y="3722728"/>
                <a:ext cx="404613" cy="404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8" name="Picture 14" descr="نتيجة بحث الصور عن ديدان الارض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6624" y="4040462"/>
                <a:ext cx="1156390" cy="847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حيوان حشرات جراده كرتون صورة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583381" flipV="1">
                <a:off x="2606985" y="4420021"/>
                <a:ext cx="806844" cy="349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64" name="رابط كسهم مستقيم 63"/>
              <p:cNvCxnSpPr/>
              <p:nvPr/>
            </p:nvCxnSpPr>
            <p:spPr>
              <a:xfrm flipH="1" flipV="1">
                <a:off x="4510858" y="3483521"/>
                <a:ext cx="564276" cy="2632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رابط منحني 24"/>
              <p:cNvCxnSpPr/>
              <p:nvPr/>
            </p:nvCxnSpPr>
            <p:spPr>
              <a:xfrm rot="10800000" flipV="1">
                <a:off x="2046792" y="3303195"/>
                <a:ext cx="1739893" cy="824146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رابط منحني 27"/>
              <p:cNvCxnSpPr/>
              <p:nvPr/>
            </p:nvCxnSpPr>
            <p:spPr>
              <a:xfrm rot="10800000" flipV="1">
                <a:off x="3369781" y="3571698"/>
                <a:ext cx="416904" cy="217775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رابط منحني 29"/>
              <p:cNvCxnSpPr>
                <a:stCxn id="1036" idx="1"/>
              </p:cNvCxnSpPr>
              <p:nvPr/>
            </p:nvCxnSpPr>
            <p:spPr>
              <a:xfrm rot="10800000" flipV="1">
                <a:off x="2827662" y="3925035"/>
                <a:ext cx="106227" cy="539142"/>
              </a:xfrm>
              <a:prstGeom prst="curvedConnector2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رابط منحني 33"/>
              <p:cNvCxnSpPr/>
              <p:nvPr/>
            </p:nvCxnSpPr>
            <p:spPr>
              <a:xfrm rot="16200000" flipV="1">
                <a:off x="2884775" y="4730443"/>
                <a:ext cx="491058" cy="392831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رابط منحني 37"/>
              <p:cNvCxnSpPr>
                <a:endCxn id="1030" idx="1"/>
              </p:cNvCxnSpPr>
              <p:nvPr/>
            </p:nvCxnSpPr>
            <p:spPr>
              <a:xfrm flipV="1">
                <a:off x="4110979" y="4801182"/>
                <a:ext cx="486133" cy="371206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رابط منحني 54"/>
              <p:cNvCxnSpPr>
                <a:endCxn id="1032" idx="2"/>
              </p:cNvCxnSpPr>
              <p:nvPr/>
            </p:nvCxnSpPr>
            <p:spPr>
              <a:xfrm rot="5400000" flipH="1" flipV="1">
                <a:off x="4906331" y="4176053"/>
                <a:ext cx="551735" cy="214128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مربع نص 38"/>
          <p:cNvSpPr txBox="1"/>
          <p:nvPr/>
        </p:nvSpPr>
        <p:spPr>
          <a:xfrm>
            <a:off x="3054380" y="131999"/>
            <a:ext cx="93598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1</a:t>
            </a:r>
            <a:endParaRPr lang="ar-SA" sz="1100" dirty="0"/>
          </a:p>
        </p:txBody>
      </p:sp>
      <p:grpSp>
        <p:nvGrpSpPr>
          <p:cNvPr id="40" name="مجموعة 39"/>
          <p:cNvGrpSpPr/>
          <p:nvPr/>
        </p:nvGrpSpPr>
        <p:grpSpPr>
          <a:xfrm>
            <a:off x="57075" y="79791"/>
            <a:ext cx="6743850" cy="2286024"/>
            <a:chOff x="57075" y="79791"/>
            <a:chExt cx="6743850" cy="2286024"/>
          </a:xfrm>
        </p:grpSpPr>
        <p:sp>
          <p:nvSpPr>
            <p:cNvPr id="42" name="مربع نص 41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>
                  <a:solidFill>
                    <a:prstClr val="black"/>
                  </a:solidFill>
                </a:rPr>
                <a:t>اسم الطالبة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المدرسة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الصف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</a:t>
              </a:r>
            </a:p>
          </p:txBody>
        </p:sp>
        <p:grpSp>
          <p:nvGrpSpPr>
            <p:cNvPr id="43" name="مجموعة 42"/>
            <p:cNvGrpSpPr/>
            <p:nvPr/>
          </p:nvGrpSpPr>
          <p:grpSpPr>
            <a:xfrm>
              <a:off x="57075" y="79791"/>
              <a:ext cx="6743850" cy="1986232"/>
              <a:chOff x="57075" y="79791"/>
              <a:chExt cx="6743850" cy="1986232"/>
            </a:xfrm>
          </p:grpSpPr>
          <p:sp>
            <p:nvSpPr>
              <p:cNvPr id="44" name="مربع نص 43"/>
              <p:cNvSpPr txBox="1"/>
              <p:nvPr/>
            </p:nvSpPr>
            <p:spPr>
              <a:xfrm>
                <a:off x="5484861" y="147347"/>
                <a:ext cx="1306538" cy="57888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1">
                <a:spAutoFit/>
              </a:bodyPr>
              <a:lstStyle/>
              <a:p>
                <a:pPr algn="ctr"/>
                <a:r>
                  <a:rPr lang="ar-SA" sz="700" dirty="0">
                    <a:solidFill>
                      <a:prstClr val="black"/>
                    </a:solidFill>
                  </a:rPr>
                  <a:t>المملكة العربية السعودية</a:t>
                </a:r>
              </a:p>
              <a:p>
                <a:pPr algn="ctr"/>
                <a:r>
                  <a:rPr lang="ar-SA" sz="700" dirty="0">
                    <a:solidFill>
                      <a:prstClr val="black"/>
                    </a:solidFill>
                  </a:rPr>
                  <a:t>وزارة التعليم </a:t>
                </a:r>
              </a:p>
              <a:p>
                <a:pPr algn="ctr"/>
                <a:r>
                  <a:rPr lang="ar-SA" sz="700" dirty="0">
                    <a:solidFill>
                      <a:prstClr val="black"/>
                    </a:solidFill>
                  </a:rPr>
                  <a:t>مكتب التربية والتعليم بمحافظة الجبيل</a:t>
                </a:r>
              </a:p>
              <a:p>
                <a:pPr algn="ctr"/>
                <a:r>
                  <a:rPr lang="ar-SA" sz="700" dirty="0">
                    <a:solidFill>
                      <a:prstClr val="black"/>
                    </a:solidFill>
                  </a:rPr>
                  <a:t>قسم الصفوف الأولية</a:t>
                </a:r>
              </a:p>
            </p:txBody>
          </p:sp>
          <p:sp>
            <p:nvSpPr>
              <p:cNvPr id="47" name="مستطيل مستدير الزوايا 46"/>
              <p:cNvSpPr/>
              <p:nvPr/>
            </p:nvSpPr>
            <p:spPr>
              <a:xfrm>
                <a:off x="1031967" y="530427"/>
                <a:ext cx="4869470" cy="433795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r>
                  <a:rPr lang="ar-SA" sz="1600" b="1" dirty="0">
                    <a:solidFill>
                      <a:prstClr val="black"/>
                    </a:solidFill>
                  </a:rPr>
                  <a:t>الاختبار الدوري للصف </a:t>
                </a:r>
                <a:r>
                  <a:rPr lang="ar-SA" sz="1600" b="1" dirty="0" smtClean="0">
                    <a:solidFill>
                      <a:srgbClr val="C00000"/>
                    </a:solidFill>
                  </a:rPr>
                  <a:t>الثالث</a:t>
                </a:r>
                <a:r>
                  <a:rPr lang="ar-SA" sz="1600" dirty="0" smtClean="0">
                    <a:solidFill>
                      <a:prstClr val="black"/>
                    </a:solidFill>
                  </a:rPr>
                  <a:t>  </a:t>
                </a:r>
                <a:r>
                  <a:rPr lang="ar-SA" sz="1600" b="1" dirty="0">
                    <a:solidFill>
                      <a:prstClr val="black"/>
                    </a:solidFill>
                  </a:rPr>
                  <a:t>مادة العلوم /  الفترة / </a:t>
                </a:r>
                <a:r>
                  <a:rPr lang="ar-SA" sz="1600" b="1" dirty="0" smtClean="0">
                    <a:solidFill>
                      <a:srgbClr val="C00000"/>
                    </a:solidFill>
                  </a:rPr>
                  <a:t>الثانية</a:t>
                </a:r>
                <a:endParaRPr lang="ar-SA" sz="160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8" name="مجموعة 47"/>
              <p:cNvGrpSpPr/>
              <p:nvPr/>
            </p:nvGrpSpPr>
            <p:grpSpPr>
              <a:xfrm>
                <a:off x="80294" y="835858"/>
                <a:ext cx="6711105" cy="1145825"/>
                <a:chOff x="0" y="1130922"/>
                <a:chExt cx="6858000" cy="1145825"/>
              </a:xfrm>
            </p:grpSpPr>
            <p:grpSp>
              <p:nvGrpSpPr>
                <p:cNvPr id="51" name="مجموعة 50"/>
                <p:cNvGrpSpPr/>
                <p:nvPr/>
              </p:nvGrpSpPr>
              <p:grpSpPr>
                <a:xfrm>
                  <a:off x="0" y="1130922"/>
                  <a:ext cx="6858000" cy="1145825"/>
                  <a:chOff x="-1" y="108632"/>
                  <a:chExt cx="6858001" cy="1733550"/>
                </a:xfrm>
              </p:grpSpPr>
              <p:pic>
                <p:nvPicPr>
                  <p:cNvPr id="63" name="Picture 18" descr="نتيجة بحث الصور عن ‪i love chemistry clipart‬‏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82" t="533" r="5362" b="50934"/>
                  <a:stretch/>
                </p:blipFill>
                <p:spPr bwMode="auto">
                  <a:xfrm>
                    <a:off x="2124074" y="108632"/>
                    <a:ext cx="4733926" cy="173355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65" name="Picture 20" descr="نتيجة بحث الصور عن ‪i love chemistry clipart‬‏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71" r="57000" b="51467"/>
                  <a:stretch/>
                </p:blipFill>
                <p:spPr bwMode="auto">
                  <a:xfrm flipH="1">
                    <a:off x="-1" y="108632"/>
                    <a:ext cx="2124075" cy="173355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52" name="مربع نص 51"/>
                <p:cNvSpPr txBox="1"/>
                <p:nvPr/>
              </p:nvSpPr>
              <p:spPr>
                <a:xfrm>
                  <a:off x="6334289" y="1539518"/>
                  <a:ext cx="428322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ع</a:t>
                  </a:r>
                </a:p>
              </p:txBody>
            </p:sp>
            <p:sp>
              <p:nvSpPr>
                <p:cNvPr id="53" name="مربع نص 52"/>
                <p:cNvSpPr txBox="1"/>
                <p:nvPr/>
              </p:nvSpPr>
              <p:spPr>
                <a:xfrm>
                  <a:off x="5724081" y="1498761"/>
                  <a:ext cx="457176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ل</a:t>
                  </a:r>
                </a:p>
              </p:txBody>
            </p:sp>
            <p:sp>
              <p:nvSpPr>
                <p:cNvPr id="54" name="مربع نص 53"/>
                <p:cNvSpPr txBox="1"/>
                <p:nvPr/>
              </p:nvSpPr>
              <p:spPr>
                <a:xfrm>
                  <a:off x="5568983" y="1498760"/>
                  <a:ext cx="52388" cy="584775"/>
                </a:xfrm>
                <a:prstGeom prst="rect">
                  <a:avLst/>
                </a:prstGeom>
                <a:noFill/>
              </p:spPr>
              <p:txBody>
                <a:bodyPr wrap="squar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و</a:t>
                  </a:r>
                </a:p>
              </p:txBody>
            </p:sp>
            <p:sp>
              <p:nvSpPr>
                <p:cNvPr id="56" name="مربع نص 55"/>
                <p:cNvSpPr txBox="1"/>
                <p:nvPr/>
              </p:nvSpPr>
              <p:spPr>
                <a:xfrm>
                  <a:off x="4604419" y="1498760"/>
                  <a:ext cx="426720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م</a:t>
                  </a:r>
                </a:p>
              </p:txBody>
            </p:sp>
            <p:sp>
              <p:nvSpPr>
                <p:cNvPr id="57" name="مربع نص 56"/>
                <p:cNvSpPr txBox="1"/>
                <p:nvPr/>
              </p:nvSpPr>
              <p:spPr>
                <a:xfrm>
                  <a:off x="2321967" y="1522649"/>
                  <a:ext cx="428322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ع</a:t>
                  </a:r>
                </a:p>
              </p:txBody>
            </p:sp>
            <p:sp>
              <p:nvSpPr>
                <p:cNvPr id="58" name="مربع نص 57"/>
                <p:cNvSpPr txBox="1"/>
                <p:nvPr/>
              </p:nvSpPr>
              <p:spPr>
                <a:xfrm>
                  <a:off x="1441804" y="1691972"/>
                  <a:ext cx="457176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ل</a:t>
                  </a:r>
                </a:p>
              </p:txBody>
            </p:sp>
            <p:sp>
              <p:nvSpPr>
                <p:cNvPr id="60" name="مربع نص 59"/>
                <p:cNvSpPr txBox="1"/>
                <p:nvPr/>
              </p:nvSpPr>
              <p:spPr>
                <a:xfrm>
                  <a:off x="1278062" y="1439928"/>
                  <a:ext cx="52388" cy="584775"/>
                </a:xfrm>
                <a:prstGeom prst="rect">
                  <a:avLst/>
                </a:prstGeom>
                <a:noFill/>
              </p:spPr>
              <p:txBody>
                <a:bodyPr wrap="squar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و</a:t>
                  </a:r>
                </a:p>
              </p:txBody>
            </p:sp>
            <p:sp>
              <p:nvSpPr>
                <p:cNvPr id="61" name="مربع نص 60"/>
                <p:cNvSpPr txBox="1"/>
                <p:nvPr/>
              </p:nvSpPr>
              <p:spPr>
                <a:xfrm>
                  <a:off x="301379" y="1495487"/>
                  <a:ext cx="426720" cy="584775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200" b="1" dirty="0">
                      <a:solidFill>
                        <a:prstClr val="black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م</a:t>
                  </a:r>
                </a:p>
              </p:txBody>
            </p:sp>
          </p:grpSp>
          <p:pic>
            <p:nvPicPr>
              <p:cNvPr id="49" name="Picture 6" descr="نتيجة بحث الصور عن شعار وزارة المعارف بدون خلفية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342" y="79791"/>
                <a:ext cx="955441" cy="5896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0" name="مستطيل مستدير الزوايا 49"/>
              <p:cNvSpPr/>
              <p:nvPr/>
            </p:nvSpPr>
            <p:spPr>
              <a:xfrm>
                <a:off x="57075" y="91600"/>
                <a:ext cx="6743850" cy="1974423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>
                  <a:solidFill>
                    <a:prstClr val="white"/>
                  </a:solidFill>
                </a:endParaRPr>
              </a:p>
            </p:txBody>
          </p:sp>
        </p:grpSp>
      </p:grp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732763"/>
              </p:ext>
            </p:extLst>
          </p:nvPr>
        </p:nvGraphicFramePr>
        <p:xfrm>
          <a:off x="4918116" y="3965878"/>
          <a:ext cx="1747527" cy="166847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12713"/>
                <a:gridCol w="655982"/>
                <a:gridCol w="478832"/>
              </a:tblGrid>
              <a:tr h="556157">
                <a:tc>
                  <a:txBody>
                    <a:bodyPr/>
                    <a:lstStyle/>
                    <a:p>
                      <a:pPr rtl="1"/>
                      <a:r>
                        <a:rPr lang="ar-SA" b="1" dirty="0" smtClean="0">
                          <a:solidFill>
                            <a:srgbClr val="C00000"/>
                          </a:solidFill>
                        </a:rPr>
                        <a:t>منتجات </a:t>
                      </a:r>
                      <a:endParaRPr lang="ar-SA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6157">
                <a:tc>
                  <a:txBody>
                    <a:bodyPr/>
                    <a:lstStyle/>
                    <a:p>
                      <a:pPr marL="0" marR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 smtClean="0">
                          <a:solidFill>
                            <a:srgbClr val="C00000"/>
                          </a:solidFill>
                        </a:rPr>
                        <a:t>مستهلكات</a:t>
                      </a:r>
                    </a:p>
                    <a:p>
                      <a:pPr rtl="1"/>
                      <a:endParaRPr lang="ar-SA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6157">
                <a:tc>
                  <a:txBody>
                    <a:bodyPr/>
                    <a:lstStyle/>
                    <a:p>
                      <a:pPr marL="0" marR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 smtClean="0">
                          <a:solidFill>
                            <a:srgbClr val="C00000"/>
                          </a:solidFill>
                        </a:rPr>
                        <a:t>محللات</a:t>
                      </a:r>
                    </a:p>
                    <a:p>
                      <a:pPr rtl="1"/>
                      <a:endParaRPr lang="ar-SA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صورة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59" y="309474"/>
            <a:ext cx="798052" cy="59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9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152285" y="114300"/>
            <a:ext cx="6519066" cy="86592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271455" y="250696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الرابع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462999"/>
              </p:ext>
            </p:extLst>
          </p:nvPr>
        </p:nvGraphicFramePr>
        <p:xfrm>
          <a:off x="152285" y="131999"/>
          <a:ext cx="3123513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7680"/>
                <a:gridCol w="706998"/>
                <a:gridCol w="633046"/>
                <a:gridCol w="586154"/>
                <a:gridCol w="404835"/>
                <a:gridCol w="30480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طريقة يغير بها المخلوق الحي بيئته وسبب ذلك.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" name="مربع نص 81"/>
          <p:cNvSpPr txBox="1"/>
          <p:nvPr/>
        </p:nvSpPr>
        <p:spPr>
          <a:xfrm>
            <a:off x="0" y="8383300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>
                <a:solidFill>
                  <a:prstClr val="black"/>
                </a:solidFill>
              </a:rPr>
              <a:t>تمنياتي لك بالتوفيق                                                                                                                معلمة المادة :</a:t>
            </a:r>
          </a:p>
        </p:txBody>
      </p:sp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755364"/>
              </p:ext>
            </p:extLst>
          </p:nvPr>
        </p:nvGraphicFramePr>
        <p:xfrm>
          <a:off x="152285" y="1177275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تعداد بعض الطرق لحماية البيئة.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رابط مستقيم 6"/>
          <p:cNvCxnSpPr/>
          <p:nvPr/>
        </p:nvCxnSpPr>
        <p:spPr>
          <a:xfrm flipH="1">
            <a:off x="130227" y="2061195"/>
            <a:ext cx="6519066" cy="234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مربع نص 28"/>
          <p:cNvSpPr txBox="1"/>
          <p:nvPr/>
        </p:nvSpPr>
        <p:spPr>
          <a:xfrm>
            <a:off x="5249397" y="2119951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الخامس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768021" y="496427"/>
            <a:ext cx="27667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اختاري الإجابة الصحيحة  من بين الأقواس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 smtClean="0">
                <a:solidFill>
                  <a:prstClr val="black"/>
                </a:solidFill>
              </a:rPr>
              <a:t>تهاجر بعض الحيوانات                                     </a:t>
            </a:r>
            <a:endParaRPr lang="ar-SA" sz="1200" b="1" dirty="0">
              <a:solidFill>
                <a:prstClr val="black"/>
              </a:solidFill>
            </a:endParaRPr>
          </a:p>
          <a:p>
            <a:r>
              <a:rPr lang="ar-SA" sz="1200" b="1" dirty="0">
                <a:solidFill>
                  <a:prstClr val="black"/>
                </a:solidFill>
              </a:rPr>
              <a:t>(</a:t>
            </a:r>
            <a:r>
              <a:rPr lang="ar-SA" sz="1200" b="1" dirty="0" smtClean="0">
                <a:solidFill>
                  <a:prstClr val="black"/>
                </a:solidFill>
              </a:rPr>
              <a:t>هرباً من المفترسات ، تجنباً للطقس ، بحثا </a:t>
            </a:r>
            <a:r>
              <a:rPr lang="ar-SA" sz="1200" b="1" dirty="0">
                <a:solidFill>
                  <a:prstClr val="black"/>
                </a:solidFill>
              </a:rPr>
              <a:t>عن </a:t>
            </a:r>
            <a:r>
              <a:rPr lang="ar-SA" sz="1200" b="1" dirty="0" err="1" smtClean="0">
                <a:solidFill>
                  <a:prstClr val="black"/>
                </a:solidFill>
              </a:rPr>
              <a:t>الأباء</a:t>
            </a:r>
            <a:r>
              <a:rPr lang="ar-SA" sz="1200" b="1" dirty="0" smtClean="0">
                <a:solidFill>
                  <a:prstClr val="black"/>
                </a:solidFill>
              </a:rPr>
              <a:t> 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 smtClean="0">
                <a:solidFill>
                  <a:prstClr val="black"/>
                </a:solidFill>
              </a:rPr>
              <a:t>من مسببات التلوث .                        </a:t>
            </a:r>
            <a:endParaRPr lang="ar-SA" sz="1200" b="1" dirty="0">
              <a:solidFill>
                <a:prstClr val="black"/>
              </a:solidFill>
            </a:endParaRPr>
          </a:p>
          <a:p>
            <a:r>
              <a:rPr lang="ar-SA" sz="1200" b="1" dirty="0">
                <a:solidFill>
                  <a:prstClr val="black"/>
                </a:solidFill>
              </a:rPr>
              <a:t>(رمي النفايات ،إعادة الاستخدام، زراعة الأشجار) </a:t>
            </a:r>
          </a:p>
          <a:p>
            <a:endParaRPr lang="ar-SA" sz="1200" b="1" dirty="0" smtClean="0">
              <a:solidFill>
                <a:prstClr val="black"/>
              </a:solidFill>
            </a:endParaRPr>
          </a:p>
          <a:p>
            <a:endParaRPr lang="ar-SA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32" name="جدول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88090"/>
              </p:ext>
            </p:extLst>
          </p:nvPr>
        </p:nvGraphicFramePr>
        <p:xfrm>
          <a:off x="152285" y="5013214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أسباب حدوث تغيرات سريعة على سطح الأرض.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مربع نص 30"/>
          <p:cNvSpPr txBox="1"/>
          <p:nvPr/>
        </p:nvSpPr>
        <p:spPr>
          <a:xfrm>
            <a:off x="3504331" y="2419693"/>
            <a:ext cx="3144962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black"/>
                </a:solidFill>
              </a:rPr>
              <a:t>أ- ماذا يحدث عندما تتحرك صفائح صخرية في القشرة الأرضية؟ </a:t>
            </a:r>
          </a:p>
          <a:p>
            <a:endParaRPr lang="ar-SA" sz="1100" b="1" dirty="0" smtClean="0">
              <a:solidFill>
                <a:prstClr val="black"/>
              </a:solidFill>
            </a:endParaRPr>
          </a:p>
        </p:txBody>
      </p:sp>
      <p:graphicFrame>
        <p:nvGraphicFramePr>
          <p:cNvPr id="34" name="جدول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902474"/>
              </p:ext>
            </p:extLst>
          </p:nvPr>
        </p:nvGraphicFramePr>
        <p:xfrm>
          <a:off x="152285" y="2081134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استخدام منظم السبب والنتيجة لتوضيح استجابة المخلوقات الحية للمتغيرات في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6" name="جدول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406211"/>
              </p:ext>
            </p:extLst>
          </p:nvPr>
        </p:nvGraphicFramePr>
        <p:xfrm>
          <a:off x="152285" y="4163022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التميز بين الزلازل والبراكين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مستطيل 1"/>
          <p:cNvSpPr/>
          <p:nvPr/>
        </p:nvSpPr>
        <p:spPr>
          <a:xfrm>
            <a:off x="5447288" y="3020265"/>
            <a:ext cx="1048229" cy="607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b="1" dirty="0" smtClean="0">
                <a:solidFill>
                  <a:schemeClr val="tx1"/>
                </a:solidFill>
              </a:rPr>
              <a:t>تحرك صفائح صخرية في القشرة الأرضية</a:t>
            </a:r>
            <a:endParaRPr lang="ar-SA" sz="1100" b="1" dirty="0">
              <a:solidFill>
                <a:schemeClr val="tx1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5567838" y="2816359"/>
            <a:ext cx="807127" cy="1953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dirty="0" smtClean="0">
                <a:solidFill>
                  <a:schemeClr val="tx1"/>
                </a:solidFill>
              </a:rPr>
              <a:t>السبب</a:t>
            </a:r>
            <a:endParaRPr lang="ar-SA" sz="1100" dirty="0">
              <a:solidFill>
                <a:schemeClr val="tx1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4223226" y="3020012"/>
            <a:ext cx="1048229" cy="607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1100" b="1" dirty="0">
              <a:solidFill>
                <a:schemeClr val="tx1"/>
              </a:solidFill>
            </a:endParaRPr>
          </a:p>
        </p:txBody>
      </p:sp>
      <p:sp>
        <p:nvSpPr>
          <p:cNvPr id="35" name="شكل بيضاوي 34"/>
          <p:cNvSpPr/>
          <p:nvPr/>
        </p:nvSpPr>
        <p:spPr>
          <a:xfrm>
            <a:off x="4334302" y="2820294"/>
            <a:ext cx="807127" cy="1953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100" dirty="0" smtClean="0">
                <a:solidFill>
                  <a:schemeClr val="tx1"/>
                </a:solidFill>
              </a:rPr>
              <a:t>النتيجة</a:t>
            </a:r>
            <a:endParaRPr lang="ar-SA" sz="1100" dirty="0">
              <a:solidFill>
                <a:schemeClr val="tx1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3389759" y="4032217"/>
            <a:ext cx="3144962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black"/>
                </a:solidFill>
              </a:rPr>
              <a:t>ب-  صلي العمود (أ ) بما يناسبه من العمود (ب) :</a:t>
            </a:r>
          </a:p>
        </p:txBody>
      </p:sp>
      <p:graphicFrame>
        <p:nvGraphicFramePr>
          <p:cNvPr id="9" name="جدول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343545"/>
              </p:ext>
            </p:extLst>
          </p:nvPr>
        </p:nvGraphicFramePr>
        <p:xfrm>
          <a:off x="5121820" y="4546664"/>
          <a:ext cx="1410830" cy="13712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10830"/>
              </a:tblGrid>
              <a:tr h="23996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      </a:t>
                      </a:r>
                      <a:r>
                        <a:rPr lang="en-US" sz="800" b="1" dirty="0" smtClean="0">
                          <a:solidFill>
                            <a:srgbClr val="C00000"/>
                          </a:solidFill>
                        </a:rPr>
                        <a:t>                            </a:t>
                      </a: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الزلزال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996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       </a:t>
                      </a:r>
                      <a:r>
                        <a:rPr lang="en-US" sz="800" b="1" dirty="0" smtClean="0">
                          <a:solidFill>
                            <a:srgbClr val="C00000"/>
                          </a:solidFill>
                        </a:rPr>
                        <a:t>                           </a:t>
                      </a: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البركان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08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من أسباب حدوث تغيرات سريعة على سطح الأرض. 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201">
                <a:tc>
                  <a:txBody>
                    <a:bodyPr/>
                    <a:lstStyle/>
                    <a:p>
                      <a:pPr marL="171450" lvl="0" indent="-171450" algn="r" rtl="0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        </a:t>
                      </a:r>
                      <a:r>
                        <a:rPr lang="en-US" sz="8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من العمليات التي تحدث تغيرات بطيئة جدا على سطح الأرض.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جدول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661330"/>
              </p:ext>
            </p:extLst>
          </p:nvPr>
        </p:nvGraphicFramePr>
        <p:xfrm>
          <a:off x="3719242" y="4546742"/>
          <a:ext cx="1322101" cy="138161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22101"/>
              </a:tblGrid>
              <a:tr h="322560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smtClean="0">
                          <a:solidFill>
                            <a:schemeClr val="tx1"/>
                          </a:solidFill>
                        </a:rPr>
                        <a:t>التجوية والتعرية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24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smtClean="0">
                          <a:solidFill>
                            <a:schemeClr val="tx1"/>
                          </a:solidFill>
                        </a:rPr>
                        <a:t>حركة مفاجئة للصخور المكونة للقشرة الأرضية 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249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smtClean="0">
                          <a:solidFill>
                            <a:schemeClr val="tx1"/>
                          </a:solidFill>
                        </a:rPr>
                        <a:t>فتحة في القشرة الأرضية تندفع منها الصهارة.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560">
                <a:tc>
                  <a:txBody>
                    <a:bodyPr/>
                    <a:lstStyle/>
                    <a:p>
                      <a:pPr marL="171450" indent="-171450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 smtClean="0">
                          <a:solidFill>
                            <a:schemeClr val="tx1"/>
                          </a:solidFill>
                        </a:rPr>
                        <a:t>الزلازل و البراكين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5727416" y="4201919"/>
            <a:ext cx="24878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أ</a:t>
            </a:r>
            <a:endParaRPr lang="ar-SA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4187364" y="4178884"/>
            <a:ext cx="39088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</a:t>
            </a:r>
            <a:endParaRPr lang="ar-SA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8" name="جدول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605027"/>
              </p:ext>
            </p:extLst>
          </p:nvPr>
        </p:nvGraphicFramePr>
        <p:xfrm>
          <a:off x="152285" y="6035015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من العمليات التي تحدث تغيرات بطيئة جدا على سطح الأرض.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مربع نص 41"/>
          <p:cNvSpPr txBox="1"/>
          <p:nvPr/>
        </p:nvSpPr>
        <p:spPr>
          <a:xfrm>
            <a:off x="3300030" y="111952"/>
            <a:ext cx="1127190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تابع رقم النموذج 1</a:t>
            </a:r>
            <a:endParaRPr lang="ar-SA" sz="1100" dirty="0"/>
          </a:p>
        </p:txBody>
      </p:sp>
    </p:spTree>
    <p:extLst>
      <p:ext uri="{BB962C8B-B14F-4D97-AF65-F5344CB8AC3E}">
        <p14:creationId xmlns:p14="http://schemas.microsoft.com/office/powerpoint/2010/main" val="11570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1248</TotalTime>
  <Words>554</Words>
  <Application>Microsoft Office PowerPoint</Application>
  <PresentationFormat>عرض على الشاشة (3:4)‏</PresentationFormat>
  <Paragraphs>170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2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Times New Roman</vt:lpstr>
      <vt:lpstr>Wingdings</vt:lpstr>
      <vt:lpstr>نسق Office</vt:lpstr>
      <vt:lpstr>2_نسق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71</cp:revision>
  <cp:lastPrinted>2016-10-23T16:58:26Z</cp:lastPrinted>
  <dcterms:created xsi:type="dcterms:W3CDTF">2016-10-23T15:27:24Z</dcterms:created>
  <dcterms:modified xsi:type="dcterms:W3CDTF">2016-11-10T20:58:02Z</dcterms:modified>
</cp:coreProperties>
</file>