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Default Extension="wav" ContentType="audio/wav"/>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59"/>
  </p:notesMasterIdLst>
  <p:sldIdLst>
    <p:sldId id="918" r:id="rId2"/>
    <p:sldId id="917" r:id="rId3"/>
    <p:sldId id="817" r:id="rId4"/>
    <p:sldId id="818" r:id="rId5"/>
    <p:sldId id="706" r:id="rId6"/>
    <p:sldId id="850" r:id="rId7"/>
    <p:sldId id="892" r:id="rId8"/>
    <p:sldId id="797" r:id="rId9"/>
    <p:sldId id="798" r:id="rId10"/>
    <p:sldId id="528" r:id="rId11"/>
    <p:sldId id="265" r:id="rId12"/>
    <p:sldId id="893" r:id="rId13"/>
    <p:sldId id="894" r:id="rId14"/>
    <p:sldId id="715" r:id="rId15"/>
    <p:sldId id="895" r:id="rId16"/>
    <p:sldId id="896" r:id="rId17"/>
    <p:sldId id="897" r:id="rId18"/>
    <p:sldId id="898" r:id="rId19"/>
    <p:sldId id="899" r:id="rId20"/>
    <p:sldId id="900" r:id="rId21"/>
    <p:sldId id="901" r:id="rId22"/>
    <p:sldId id="902" r:id="rId23"/>
    <p:sldId id="269" r:id="rId24"/>
    <p:sldId id="539" r:id="rId25"/>
    <p:sldId id="733" r:id="rId26"/>
    <p:sldId id="885" r:id="rId27"/>
    <p:sldId id="735" r:id="rId28"/>
    <p:sldId id="753" r:id="rId29"/>
    <p:sldId id="886" r:id="rId30"/>
    <p:sldId id="903" r:id="rId31"/>
    <p:sldId id="904" r:id="rId32"/>
    <p:sldId id="795" r:id="rId33"/>
    <p:sldId id="799" r:id="rId34"/>
    <p:sldId id="762" r:id="rId35"/>
    <p:sldId id="772" r:id="rId36"/>
    <p:sldId id="905" r:id="rId37"/>
    <p:sldId id="906" r:id="rId38"/>
    <p:sldId id="838" r:id="rId39"/>
    <p:sldId id="907" r:id="rId40"/>
    <p:sldId id="908" r:id="rId41"/>
    <p:sldId id="860" r:id="rId42"/>
    <p:sldId id="909" r:id="rId43"/>
    <p:sldId id="839" r:id="rId44"/>
    <p:sldId id="891" r:id="rId45"/>
    <p:sldId id="910" r:id="rId46"/>
    <p:sldId id="911" r:id="rId47"/>
    <p:sldId id="912" r:id="rId48"/>
    <p:sldId id="913" r:id="rId49"/>
    <p:sldId id="788" r:id="rId50"/>
    <p:sldId id="789" r:id="rId51"/>
    <p:sldId id="790" r:id="rId52"/>
    <p:sldId id="889" r:id="rId53"/>
    <p:sldId id="914" r:id="rId54"/>
    <p:sldId id="792" r:id="rId55"/>
    <p:sldId id="810" r:id="rId56"/>
    <p:sldId id="811" r:id="rId57"/>
    <p:sldId id="915"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FB1BA0-97C3-4144-A484-52006F6D6125}" type="doc">
      <dgm:prSet loTypeId="urn:microsoft.com/office/officeart/2005/8/layout/chevron2" loCatId="process" qsTypeId="urn:microsoft.com/office/officeart/2005/8/quickstyle/3d5" qsCatId="3D" csTypeId="urn:microsoft.com/office/officeart/2005/8/colors/colorful1" csCatId="colorful" phldr="1"/>
      <dgm:spPr/>
      <dgm:t>
        <a:bodyPr/>
        <a:lstStyle/>
        <a:p>
          <a:pPr rtl="1"/>
          <a:endParaRPr lang="ar-EG"/>
        </a:p>
      </dgm:t>
    </dgm:pt>
    <dgm:pt modelId="{816F8D6F-B276-4B5B-8822-4D86FA70C60F}">
      <dgm:prSet/>
      <dgm:spPr/>
      <dgm:t>
        <a:bodyPr/>
        <a:lstStyle/>
        <a:p>
          <a:pPr rtl="0"/>
          <a:r>
            <a:rPr lang="ar-SA" b="1" dirty="0" smtClean="0"/>
            <a:t>الفصل العاشر</a:t>
          </a:r>
          <a:endParaRPr lang="ar-EG" b="1" dirty="0"/>
        </a:p>
      </dgm:t>
    </dgm:pt>
    <dgm:pt modelId="{0796AF8E-BA5A-4931-A810-561063A54A29}" type="parTrans" cxnId="{3C5F419A-C182-455B-BBE3-C94DB5303BA0}">
      <dgm:prSet/>
      <dgm:spPr/>
      <dgm:t>
        <a:bodyPr/>
        <a:lstStyle/>
        <a:p>
          <a:pPr rtl="1"/>
          <a:endParaRPr lang="ar-EG"/>
        </a:p>
      </dgm:t>
    </dgm:pt>
    <dgm:pt modelId="{4A1406BF-E86E-4815-B1A0-127F1DF27C92}" type="sibTrans" cxnId="{3C5F419A-C182-455B-BBE3-C94DB5303BA0}">
      <dgm:prSet/>
      <dgm:spPr/>
      <dgm:t>
        <a:bodyPr/>
        <a:lstStyle/>
        <a:p>
          <a:pPr rtl="1"/>
          <a:endParaRPr lang="ar-EG"/>
        </a:p>
      </dgm:t>
    </dgm:pt>
    <dgm:pt modelId="{7401A24F-8912-4766-8655-24020CF93CBC}">
      <dgm:prSet custT="1"/>
      <dgm:spPr/>
      <dgm:t>
        <a:bodyPr/>
        <a:lstStyle/>
        <a:p>
          <a:pPr algn="just" rtl="1"/>
          <a:r>
            <a:rPr lang="ar-SA" sz="7200" b="1" dirty="0" smtClean="0">
              <a:effectLst>
                <a:outerShdw blurRad="38100" dist="38100" dir="2700000" algn="tl">
                  <a:srgbClr val="000000">
                    <a:alpha val="43137"/>
                  </a:srgbClr>
                </a:outerShdw>
              </a:effectLst>
              <a:cs typeface="Traditional Arabic" pitchFamily="2" charset="-78"/>
            </a:rPr>
            <a:t>التغيـــرات والخصــائص الكيميــائية</a:t>
          </a:r>
          <a:endParaRPr lang="ar-EG" sz="7200" b="1" dirty="0">
            <a:effectLst>
              <a:outerShdw blurRad="38100" dist="38100" dir="2700000" algn="tl">
                <a:srgbClr val="000000">
                  <a:alpha val="43137"/>
                </a:srgbClr>
              </a:outerShdw>
            </a:effectLst>
            <a:cs typeface="Traditional Arabic" pitchFamily="2" charset="-78"/>
          </a:endParaRPr>
        </a:p>
      </dgm:t>
    </dgm:pt>
    <dgm:pt modelId="{C0CFBF80-27CB-47AB-957F-C4EC9C7082D9}" type="parTrans" cxnId="{ED2F9B92-2CAD-4274-8862-9472F596997F}">
      <dgm:prSet/>
      <dgm:spPr/>
      <dgm:t>
        <a:bodyPr/>
        <a:lstStyle/>
        <a:p>
          <a:pPr rtl="1"/>
          <a:endParaRPr lang="ar-EG"/>
        </a:p>
      </dgm:t>
    </dgm:pt>
    <dgm:pt modelId="{177D07ED-BC35-463A-885A-2F4991472210}" type="sibTrans" cxnId="{ED2F9B92-2CAD-4274-8862-9472F596997F}">
      <dgm:prSet/>
      <dgm:spPr/>
      <dgm:t>
        <a:bodyPr/>
        <a:lstStyle/>
        <a:p>
          <a:pPr rtl="1"/>
          <a:endParaRPr lang="ar-EG"/>
        </a:p>
      </dgm:t>
    </dgm:pt>
    <dgm:pt modelId="{A47E850D-AC85-497C-BD7B-A78A66A0F702}" type="pres">
      <dgm:prSet presAssocID="{93FB1BA0-97C3-4144-A484-52006F6D6125}" presName="linearFlow" presStyleCnt="0">
        <dgm:presLayoutVars>
          <dgm:dir/>
          <dgm:animLvl val="lvl"/>
          <dgm:resizeHandles val="exact"/>
        </dgm:presLayoutVars>
      </dgm:prSet>
      <dgm:spPr/>
      <dgm:t>
        <a:bodyPr/>
        <a:lstStyle/>
        <a:p>
          <a:pPr rtl="1"/>
          <a:endParaRPr lang="ar-EG"/>
        </a:p>
      </dgm:t>
    </dgm:pt>
    <dgm:pt modelId="{D6CE0F9D-AA84-4A1D-AC63-776C007679B2}" type="pres">
      <dgm:prSet presAssocID="{816F8D6F-B276-4B5B-8822-4D86FA70C60F}" presName="composite" presStyleCnt="0"/>
      <dgm:spPr/>
    </dgm:pt>
    <dgm:pt modelId="{623ADD2C-13F8-40D7-AB0F-03DBF5B119E4}" type="pres">
      <dgm:prSet presAssocID="{816F8D6F-B276-4B5B-8822-4D86FA70C60F}" presName="parentText" presStyleLbl="alignNode1" presStyleIdx="0" presStyleCnt="1">
        <dgm:presLayoutVars>
          <dgm:chMax val="1"/>
          <dgm:bulletEnabled val="1"/>
        </dgm:presLayoutVars>
      </dgm:prSet>
      <dgm:spPr/>
      <dgm:t>
        <a:bodyPr/>
        <a:lstStyle/>
        <a:p>
          <a:pPr rtl="1"/>
          <a:endParaRPr lang="ar-EG"/>
        </a:p>
      </dgm:t>
    </dgm:pt>
    <dgm:pt modelId="{EB0663CA-5AED-47A0-AE8F-C445046E8BD9}" type="pres">
      <dgm:prSet presAssocID="{816F8D6F-B276-4B5B-8822-4D86FA70C60F}" presName="descendantText" presStyleLbl="alignAcc1" presStyleIdx="0" presStyleCnt="1" custScaleX="114337">
        <dgm:presLayoutVars>
          <dgm:bulletEnabled val="1"/>
        </dgm:presLayoutVars>
      </dgm:prSet>
      <dgm:spPr/>
      <dgm:t>
        <a:bodyPr/>
        <a:lstStyle/>
        <a:p>
          <a:pPr rtl="1"/>
          <a:endParaRPr lang="ar-EG"/>
        </a:p>
      </dgm:t>
    </dgm:pt>
  </dgm:ptLst>
  <dgm:cxnLst>
    <dgm:cxn modelId="{ED2F9B92-2CAD-4274-8862-9472F596997F}" srcId="{816F8D6F-B276-4B5B-8822-4D86FA70C60F}" destId="{7401A24F-8912-4766-8655-24020CF93CBC}" srcOrd="0" destOrd="0" parTransId="{C0CFBF80-27CB-47AB-957F-C4EC9C7082D9}" sibTransId="{177D07ED-BC35-463A-885A-2F4991472210}"/>
    <dgm:cxn modelId="{310008B7-61DA-4E1F-8288-F23FE0953CBC}" type="presOf" srcId="{93FB1BA0-97C3-4144-A484-52006F6D6125}" destId="{A47E850D-AC85-497C-BD7B-A78A66A0F702}" srcOrd="0" destOrd="0" presId="urn:microsoft.com/office/officeart/2005/8/layout/chevron2"/>
    <dgm:cxn modelId="{2D334F3C-2D45-4F74-A941-4ED5F44CE2E9}" type="presOf" srcId="{7401A24F-8912-4766-8655-24020CF93CBC}" destId="{EB0663CA-5AED-47A0-AE8F-C445046E8BD9}" srcOrd="0" destOrd="0" presId="urn:microsoft.com/office/officeart/2005/8/layout/chevron2"/>
    <dgm:cxn modelId="{3C5F419A-C182-455B-BBE3-C94DB5303BA0}" srcId="{93FB1BA0-97C3-4144-A484-52006F6D6125}" destId="{816F8D6F-B276-4B5B-8822-4D86FA70C60F}" srcOrd="0" destOrd="0" parTransId="{0796AF8E-BA5A-4931-A810-561063A54A29}" sibTransId="{4A1406BF-E86E-4815-B1A0-127F1DF27C92}"/>
    <dgm:cxn modelId="{432203AE-1009-4562-A8D5-E597705C8E18}" type="presOf" srcId="{816F8D6F-B276-4B5B-8822-4D86FA70C60F}" destId="{623ADD2C-13F8-40D7-AB0F-03DBF5B119E4}" srcOrd="0" destOrd="0" presId="urn:microsoft.com/office/officeart/2005/8/layout/chevron2"/>
    <dgm:cxn modelId="{2E4720D0-8B95-4FFA-92BB-0F6D2D7C1C1B}" type="presParOf" srcId="{A47E850D-AC85-497C-BD7B-A78A66A0F702}" destId="{D6CE0F9D-AA84-4A1D-AC63-776C007679B2}" srcOrd="0" destOrd="0" presId="urn:microsoft.com/office/officeart/2005/8/layout/chevron2"/>
    <dgm:cxn modelId="{9790AD46-40CA-421D-ABAD-3EDA9B9DF78C}" type="presParOf" srcId="{D6CE0F9D-AA84-4A1D-AC63-776C007679B2}" destId="{623ADD2C-13F8-40D7-AB0F-03DBF5B119E4}" srcOrd="0" destOrd="0" presId="urn:microsoft.com/office/officeart/2005/8/layout/chevron2"/>
    <dgm:cxn modelId="{78FC4256-E7AC-4594-8F4B-118344334759}" type="presParOf" srcId="{D6CE0F9D-AA84-4A1D-AC63-776C007679B2}" destId="{EB0663CA-5AED-47A0-AE8F-C445046E8BD9}" srcOrd="1" destOrd="0" presId="urn:microsoft.com/office/officeart/2005/8/layout/chevron2"/>
  </dgm:cxnLst>
  <dgm:bg/>
  <dgm:whole/>
</dgm:dataModel>
</file>

<file path=ppt/diagrams/data2.xml><?xml version="1.0" encoding="utf-8"?>
<dgm:dataModel xmlns:dgm="http://schemas.openxmlformats.org/drawingml/2006/diagram" xmlns:a="http://schemas.openxmlformats.org/drawingml/2006/main">
  <dgm:ptLst>
    <dgm:pt modelId="{509D4A98-574B-4D99-AE16-2564C6464A39}" type="doc">
      <dgm:prSet loTypeId="urn:microsoft.com/office/officeart/2005/8/layout/orgChart1" loCatId="hierarchy" qsTypeId="urn:microsoft.com/office/officeart/2005/8/quickstyle/3d5" qsCatId="3D" csTypeId="urn:microsoft.com/office/officeart/2005/8/colors/accent3_4" csCatId="accent3" phldr="1"/>
      <dgm:spPr/>
      <dgm:t>
        <a:bodyPr/>
        <a:lstStyle/>
        <a:p>
          <a:pPr rtl="1"/>
          <a:endParaRPr lang="ar-EG"/>
        </a:p>
      </dgm:t>
    </dgm:pt>
    <dgm:pt modelId="{62B9003F-996E-429B-9FFA-CC76B3C8821D}">
      <dgm:prSet/>
      <dgm:spPr/>
      <dgm:t>
        <a:bodyPr/>
        <a:lstStyle/>
        <a:p>
          <a:pPr rtl="1"/>
          <a:r>
            <a:rPr lang="ar-SA" b="1" i="0" baseline="0" dirty="0" smtClean="0">
              <a:solidFill>
                <a:schemeClr val="bg1"/>
              </a:solidFill>
            </a:rPr>
            <a:t>الدرس الأول </a:t>
          </a:r>
          <a:endParaRPr lang="ar-SA" b="1" i="0" dirty="0">
            <a:solidFill>
              <a:schemeClr val="bg1"/>
            </a:solidFill>
          </a:endParaRPr>
        </a:p>
      </dgm:t>
    </dgm:pt>
    <dgm:pt modelId="{5CD36334-2CF5-40B1-A275-0A2DFAE74055}" type="parTrans" cxnId="{CCBBBB5B-E275-4404-9BC4-57CADB7BEFE8}">
      <dgm:prSet/>
      <dgm:spPr/>
      <dgm:t>
        <a:bodyPr/>
        <a:lstStyle/>
        <a:p>
          <a:pPr rtl="1"/>
          <a:endParaRPr lang="ar-EG" b="1">
            <a:solidFill>
              <a:schemeClr val="bg1"/>
            </a:solidFill>
          </a:endParaRPr>
        </a:p>
      </dgm:t>
    </dgm:pt>
    <dgm:pt modelId="{02DF6759-E80F-4354-81A9-27C85ED2EE1F}" type="sibTrans" cxnId="{CCBBBB5B-E275-4404-9BC4-57CADB7BEFE8}">
      <dgm:prSet/>
      <dgm:spPr/>
      <dgm:t>
        <a:bodyPr/>
        <a:lstStyle/>
        <a:p>
          <a:pPr rtl="1"/>
          <a:endParaRPr lang="ar-EG" b="1">
            <a:solidFill>
              <a:schemeClr val="bg1"/>
            </a:solidFill>
          </a:endParaRPr>
        </a:p>
      </dgm:t>
    </dgm:pt>
    <dgm:pt modelId="{EBA188CF-C217-42B6-BB19-3E22BA3578BC}" type="pres">
      <dgm:prSet presAssocID="{509D4A98-574B-4D99-AE16-2564C6464A39}" presName="hierChild1" presStyleCnt="0">
        <dgm:presLayoutVars>
          <dgm:orgChart val="1"/>
          <dgm:chPref val="1"/>
          <dgm:dir/>
          <dgm:animOne val="branch"/>
          <dgm:animLvl val="lvl"/>
          <dgm:resizeHandles/>
        </dgm:presLayoutVars>
      </dgm:prSet>
      <dgm:spPr/>
      <dgm:t>
        <a:bodyPr/>
        <a:lstStyle/>
        <a:p>
          <a:pPr rtl="1"/>
          <a:endParaRPr lang="ar-SA"/>
        </a:p>
      </dgm:t>
    </dgm:pt>
    <dgm:pt modelId="{3F9EAE51-6962-4944-BC63-3264562951C4}" type="pres">
      <dgm:prSet presAssocID="{62B9003F-996E-429B-9FFA-CC76B3C8821D}" presName="hierRoot1" presStyleCnt="0">
        <dgm:presLayoutVars>
          <dgm:hierBranch val="init"/>
        </dgm:presLayoutVars>
      </dgm:prSet>
      <dgm:spPr/>
    </dgm:pt>
    <dgm:pt modelId="{AC4E7B58-3528-43D3-94FE-857A0AA1250A}" type="pres">
      <dgm:prSet presAssocID="{62B9003F-996E-429B-9FFA-CC76B3C8821D}" presName="rootComposite1" presStyleCnt="0"/>
      <dgm:spPr/>
    </dgm:pt>
    <dgm:pt modelId="{F8DE57FB-94A8-4F9B-A102-5DDD3F82E86E}" type="pres">
      <dgm:prSet presAssocID="{62B9003F-996E-429B-9FFA-CC76B3C8821D}" presName="rootText1" presStyleLbl="node0" presStyleIdx="0" presStyleCnt="1" custScaleX="184297">
        <dgm:presLayoutVars>
          <dgm:chPref val="3"/>
        </dgm:presLayoutVars>
      </dgm:prSet>
      <dgm:spPr/>
      <dgm:t>
        <a:bodyPr/>
        <a:lstStyle/>
        <a:p>
          <a:pPr rtl="1"/>
          <a:endParaRPr lang="ar-SA"/>
        </a:p>
      </dgm:t>
    </dgm:pt>
    <dgm:pt modelId="{560C02B8-FD21-468C-AAA4-4DBFA9BDC7B4}" type="pres">
      <dgm:prSet presAssocID="{62B9003F-996E-429B-9FFA-CC76B3C8821D}" presName="rootConnector1" presStyleLbl="node1" presStyleIdx="0" presStyleCnt="0"/>
      <dgm:spPr/>
      <dgm:t>
        <a:bodyPr/>
        <a:lstStyle/>
        <a:p>
          <a:pPr rtl="1"/>
          <a:endParaRPr lang="ar-SA"/>
        </a:p>
      </dgm:t>
    </dgm:pt>
    <dgm:pt modelId="{01D656A0-23F6-410B-84DD-C8314686C70D}" type="pres">
      <dgm:prSet presAssocID="{62B9003F-996E-429B-9FFA-CC76B3C8821D}" presName="hierChild2" presStyleCnt="0"/>
      <dgm:spPr/>
    </dgm:pt>
    <dgm:pt modelId="{39941324-635E-4A33-8215-D6FFF7228DD2}" type="pres">
      <dgm:prSet presAssocID="{62B9003F-996E-429B-9FFA-CC76B3C8821D}" presName="hierChild3" presStyleCnt="0"/>
      <dgm:spPr/>
    </dgm:pt>
  </dgm:ptLst>
  <dgm:cxnLst>
    <dgm:cxn modelId="{CCBBBB5B-E275-4404-9BC4-57CADB7BEFE8}" srcId="{509D4A98-574B-4D99-AE16-2564C6464A39}" destId="{62B9003F-996E-429B-9FFA-CC76B3C8821D}" srcOrd="0" destOrd="0" parTransId="{5CD36334-2CF5-40B1-A275-0A2DFAE74055}" sibTransId="{02DF6759-E80F-4354-81A9-27C85ED2EE1F}"/>
    <dgm:cxn modelId="{750D4CB6-EDFF-4F8F-A28C-B0EFF7ABFB9C}" type="presOf" srcId="{62B9003F-996E-429B-9FFA-CC76B3C8821D}" destId="{560C02B8-FD21-468C-AAA4-4DBFA9BDC7B4}" srcOrd="1" destOrd="0" presId="urn:microsoft.com/office/officeart/2005/8/layout/orgChart1"/>
    <dgm:cxn modelId="{FD9CF934-CDDE-466F-82ED-E99ACA8C7458}" type="presOf" srcId="{509D4A98-574B-4D99-AE16-2564C6464A39}" destId="{EBA188CF-C217-42B6-BB19-3E22BA3578BC}" srcOrd="0" destOrd="0" presId="urn:microsoft.com/office/officeart/2005/8/layout/orgChart1"/>
    <dgm:cxn modelId="{AB794417-DD47-4A0F-A172-88DE8DC8B08C}" type="presOf" srcId="{62B9003F-996E-429B-9FFA-CC76B3C8821D}" destId="{F8DE57FB-94A8-4F9B-A102-5DDD3F82E86E}" srcOrd="0" destOrd="0" presId="urn:microsoft.com/office/officeart/2005/8/layout/orgChart1"/>
    <dgm:cxn modelId="{6A0FB955-92AE-45E3-B012-8676E83A5AB7}" type="presParOf" srcId="{EBA188CF-C217-42B6-BB19-3E22BA3578BC}" destId="{3F9EAE51-6962-4944-BC63-3264562951C4}" srcOrd="0" destOrd="0" presId="urn:microsoft.com/office/officeart/2005/8/layout/orgChart1"/>
    <dgm:cxn modelId="{B18AF3DA-1879-45D7-99EA-77A387112F27}" type="presParOf" srcId="{3F9EAE51-6962-4944-BC63-3264562951C4}" destId="{AC4E7B58-3528-43D3-94FE-857A0AA1250A}" srcOrd="0" destOrd="0" presId="urn:microsoft.com/office/officeart/2005/8/layout/orgChart1"/>
    <dgm:cxn modelId="{FA05C5E6-25B8-47B7-80BA-06C375C56948}" type="presParOf" srcId="{AC4E7B58-3528-43D3-94FE-857A0AA1250A}" destId="{F8DE57FB-94A8-4F9B-A102-5DDD3F82E86E}" srcOrd="0" destOrd="0" presId="urn:microsoft.com/office/officeart/2005/8/layout/orgChart1"/>
    <dgm:cxn modelId="{7D4103A5-7F5F-41F0-9140-06E0D3FA50EA}" type="presParOf" srcId="{AC4E7B58-3528-43D3-94FE-857A0AA1250A}" destId="{560C02B8-FD21-468C-AAA4-4DBFA9BDC7B4}" srcOrd="1" destOrd="0" presId="urn:microsoft.com/office/officeart/2005/8/layout/orgChart1"/>
    <dgm:cxn modelId="{E6C8A21D-5D13-4597-90C3-3D6ADFC27FC4}" type="presParOf" srcId="{3F9EAE51-6962-4944-BC63-3264562951C4}" destId="{01D656A0-23F6-410B-84DD-C8314686C70D}" srcOrd="1" destOrd="0" presId="urn:microsoft.com/office/officeart/2005/8/layout/orgChart1"/>
    <dgm:cxn modelId="{551F4EEB-37A9-4E22-9459-BA8972A591CA}" type="presParOf" srcId="{3F9EAE51-6962-4944-BC63-3264562951C4}" destId="{39941324-635E-4A33-8215-D6FFF7228DD2}" srcOrd="2" destOrd="0" presId="urn:microsoft.com/office/officeart/2005/8/layout/orgChart1"/>
  </dgm:cxnLst>
  <dgm:bg/>
  <dgm:whole/>
</dgm:dataModel>
</file>

<file path=ppt/diagrams/data3.xml><?xml version="1.0" encoding="utf-8"?>
<dgm:dataModel xmlns:dgm="http://schemas.openxmlformats.org/drawingml/2006/diagram" xmlns:a="http://schemas.openxmlformats.org/drawingml/2006/main">
  <dgm:ptLst>
    <dgm:pt modelId="{87475556-CF67-4B9A-994B-85E63D4386F4}" type="doc">
      <dgm:prSet loTypeId="urn:microsoft.com/office/officeart/2005/8/layout/venn1" loCatId="relationship" qsTypeId="urn:microsoft.com/office/officeart/2005/8/quickstyle/simple1" qsCatId="simple" csTypeId="urn:microsoft.com/office/officeart/2005/8/colors/colorful2" csCatId="colorful" phldr="1"/>
      <dgm:spPr/>
      <dgm:t>
        <a:bodyPr/>
        <a:lstStyle/>
        <a:p>
          <a:pPr rtl="1"/>
          <a:endParaRPr lang="ar-EG"/>
        </a:p>
      </dgm:t>
    </dgm:pt>
    <dgm:pt modelId="{2F394CC9-985D-43BB-98DC-A88298015722}">
      <dgm:prSet/>
      <dgm:spPr/>
      <dgm:t>
        <a:bodyPr/>
        <a:lstStyle/>
        <a:p>
          <a:pPr rtl="1"/>
          <a:r>
            <a:rPr lang="ar-SA" b="1" i="0" baseline="0" dirty="0" smtClean="0"/>
            <a:t>التغيرات</a:t>
          </a:r>
          <a:r>
            <a:rPr lang="ar-SA" b="1" i="0" dirty="0" smtClean="0"/>
            <a:t> الكيميائية </a:t>
          </a:r>
          <a:endParaRPr lang="ar-SA" b="1" i="0" dirty="0"/>
        </a:p>
      </dgm:t>
    </dgm:pt>
    <dgm:pt modelId="{03DD1BFC-5BD5-429D-842B-4FB00B865D8E}" type="parTrans" cxnId="{A4F2404F-24C2-425B-BCAA-21E80069FC49}">
      <dgm:prSet/>
      <dgm:spPr/>
      <dgm:t>
        <a:bodyPr/>
        <a:lstStyle/>
        <a:p>
          <a:pPr rtl="1"/>
          <a:endParaRPr lang="ar-EG"/>
        </a:p>
      </dgm:t>
    </dgm:pt>
    <dgm:pt modelId="{74F442AF-75C1-4021-AAEA-4A8EEEA44EED}" type="sibTrans" cxnId="{A4F2404F-24C2-425B-BCAA-21E80069FC49}">
      <dgm:prSet/>
      <dgm:spPr/>
      <dgm:t>
        <a:bodyPr/>
        <a:lstStyle/>
        <a:p>
          <a:pPr rtl="1"/>
          <a:endParaRPr lang="ar-EG"/>
        </a:p>
      </dgm:t>
    </dgm:pt>
    <dgm:pt modelId="{AACDCD6B-FE04-4B40-950C-C4DC586A12B2}" type="pres">
      <dgm:prSet presAssocID="{87475556-CF67-4B9A-994B-85E63D4386F4}" presName="compositeShape" presStyleCnt="0">
        <dgm:presLayoutVars>
          <dgm:chMax val="7"/>
          <dgm:dir/>
          <dgm:resizeHandles val="exact"/>
        </dgm:presLayoutVars>
      </dgm:prSet>
      <dgm:spPr/>
      <dgm:t>
        <a:bodyPr/>
        <a:lstStyle/>
        <a:p>
          <a:pPr rtl="1"/>
          <a:endParaRPr lang="ar-SA"/>
        </a:p>
      </dgm:t>
    </dgm:pt>
    <dgm:pt modelId="{0A96342B-4B04-4045-8703-6C699C9ABFFC}" type="pres">
      <dgm:prSet presAssocID="{2F394CC9-985D-43BB-98DC-A88298015722}" presName="circ1TxSh" presStyleLbl="vennNode1" presStyleIdx="0" presStyleCnt="1" custScaleX="517647"/>
      <dgm:spPr/>
      <dgm:t>
        <a:bodyPr/>
        <a:lstStyle/>
        <a:p>
          <a:pPr rtl="1"/>
          <a:endParaRPr lang="ar-SA"/>
        </a:p>
      </dgm:t>
    </dgm:pt>
  </dgm:ptLst>
  <dgm:cxnLst>
    <dgm:cxn modelId="{A4F2404F-24C2-425B-BCAA-21E80069FC49}" srcId="{87475556-CF67-4B9A-994B-85E63D4386F4}" destId="{2F394CC9-985D-43BB-98DC-A88298015722}" srcOrd="0" destOrd="0" parTransId="{03DD1BFC-5BD5-429D-842B-4FB00B865D8E}" sibTransId="{74F442AF-75C1-4021-AAEA-4A8EEEA44EED}"/>
    <dgm:cxn modelId="{B040BC74-AA64-4DD0-965D-1458B4DD513F}" type="presOf" srcId="{2F394CC9-985D-43BB-98DC-A88298015722}" destId="{0A96342B-4B04-4045-8703-6C699C9ABFFC}" srcOrd="0" destOrd="0" presId="urn:microsoft.com/office/officeart/2005/8/layout/venn1"/>
    <dgm:cxn modelId="{50DB9A13-6884-4E86-9E7C-755D233A57BA}" type="presOf" srcId="{87475556-CF67-4B9A-994B-85E63D4386F4}" destId="{AACDCD6B-FE04-4B40-950C-C4DC586A12B2}" srcOrd="0" destOrd="0" presId="urn:microsoft.com/office/officeart/2005/8/layout/venn1"/>
    <dgm:cxn modelId="{DDCE005C-15D3-4896-980F-A3AAD39A1217}" type="presParOf" srcId="{AACDCD6B-FE04-4B40-950C-C4DC586A12B2}" destId="{0A96342B-4B04-4045-8703-6C699C9ABFFC}" srcOrd="0" destOrd="0" presId="urn:microsoft.com/office/officeart/2005/8/layout/venn1"/>
  </dgm:cxnLst>
  <dgm:bg/>
  <dgm:whole/>
</dgm:dataModel>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139FEC1-DF78-4FF6-A3CE-2F8BC7679399}" type="datetimeFigureOut">
              <a:rPr lang="ar-EG" smtClean="0"/>
              <a:pPr/>
              <a:t>15/01/1437</a:t>
            </a:fld>
            <a:endParaRPr lang="ar-E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E96E0E3-8774-43E6-9A6B-DC4D9E446598}" type="slidenum">
              <a:rPr lang="ar-EG" smtClean="0"/>
              <a:pPr/>
              <a:t>‹#›</a:t>
            </a:fld>
            <a:endParaRPr lang="ar-EG"/>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1D8BD707-D9CF-40AE-B4C6-C98DA3205C09}" type="datetimeFigureOut">
              <a:rPr lang="en-US" smtClean="0"/>
              <a:pPr/>
              <a:t>10/28/2015</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1D8BD707-D9CF-40AE-B4C6-C98DA3205C09}" type="datetimeFigureOut">
              <a:rPr lang="en-US" smtClean="0"/>
              <a:pPr/>
              <a:t>10/28/2015</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newsflash/>
    <p:sndAc>
      <p:stSnd>
        <p:snd r:embed="rId13" name="chimes.wav" builtIn="1"/>
      </p:stSnd>
    </p:sndAc>
  </p:transition>
  <p:txStyles>
    <p:titleStyle>
      <a:lvl1pPr algn="l" rtl="1"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r" rtl="1"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r" rtl="1"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r" rtl="1"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r" rtl="1"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r" rtl="1"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r" rtl="1"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audio" Target="../media/audio2.wav"/><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8.wav"/></Relationships>
</file>

<file path=ppt/slides/_rels/slide1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audio" Target="../media/audio11.wav"/></Relationships>
</file>

<file path=ppt/slides/_rels/slide18.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audio" Target="../media/audio3.wav"/><Relationship Id="rId7" Type="http://schemas.openxmlformats.org/officeDocument/2006/relationships/diagramColors" Target="../diagrams/colors1.xml"/><Relationship Id="rId2" Type="http://schemas.openxmlformats.org/officeDocument/2006/relationships/audio" Target="../media/audio1.wav"/><Relationship Id="rId1" Type="http://schemas.openxmlformats.org/officeDocument/2006/relationships/slideLayout" Target="../slideLayouts/slideLayout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audio" Target="../media/audio3.wav"/></Relationships>
</file>

<file path=ppt/slides/_rels/slide28.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audio" Target="../media/audio6.wav"/></Relationships>
</file>

<file path=ppt/slides/_rels/slide29.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3.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31.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32.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8.wav"/></Relationships>
</file>

<file path=ppt/slides/_rels/slide33.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8.wav"/></Relationships>
</file>

<file path=ppt/slides/_rels/slide3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3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8.wav"/></Relationships>
</file>

<file path=ppt/slides/_rels/slide39.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4.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40.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4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4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8.wav"/></Relationships>
</file>

<file path=ppt/slides/_rels/slide44.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8.wav"/></Relationships>
</file>

<file path=ppt/slides/_rels/slide46.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audio" Target="../media/audio9.wav"/></Relationships>
</file>

<file path=ppt/slides/_rels/slide47.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audio" Target="../media/audio10.wav"/><Relationship Id="rId7" Type="http://schemas.openxmlformats.org/officeDocument/2006/relationships/image" Target="../media/image33.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12.wav"/><Relationship Id="rId5" Type="http://schemas.openxmlformats.org/officeDocument/2006/relationships/audio" Target="../media/audio7.wav"/><Relationship Id="rId4" Type="http://schemas.openxmlformats.org/officeDocument/2006/relationships/audio" Target="../media/audio8.wav"/></Relationships>
</file>

<file path=ppt/slides/_rels/slide48.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49.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audio" Target="../media/audio5.wav"/><Relationship Id="rId7" Type="http://schemas.openxmlformats.org/officeDocument/2006/relationships/diagramQuickStyle" Target="../diagrams/quickStyle2.xml"/><Relationship Id="rId12" Type="http://schemas.openxmlformats.org/officeDocument/2006/relationships/diagramColors" Target="../diagrams/colors3.xml"/><Relationship Id="rId2" Type="http://schemas.openxmlformats.org/officeDocument/2006/relationships/audio" Target="../media/audio1.wav"/><Relationship Id="rId1" Type="http://schemas.openxmlformats.org/officeDocument/2006/relationships/slideLayout" Target="../slideLayouts/slideLayout6.xml"/><Relationship Id="rId6" Type="http://schemas.openxmlformats.org/officeDocument/2006/relationships/diagramLayout" Target="../diagrams/layout2.xml"/><Relationship Id="rId11" Type="http://schemas.openxmlformats.org/officeDocument/2006/relationships/diagramQuickStyle" Target="../diagrams/quickStyle3.xml"/><Relationship Id="rId5" Type="http://schemas.openxmlformats.org/officeDocument/2006/relationships/diagramData" Target="../diagrams/data2.xml"/><Relationship Id="rId10" Type="http://schemas.openxmlformats.org/officeDocument/2006/relationships/diagramLayout" Target="../diagrams/layout3.xml"/><Relationship Id="rId4" Type="http://schemas.openxmlformats.org/officeDocument/2006/relationships/audio" Target="../media/audio6.wav"/><Relationship Id="rId9" Type="http://schemas.openxmlformats.org/officeDocument/2006/relationships/diagramData" Target="../diagrams/data3.xml"/></Relationships>
</file>

<file path=ppt/slides/_rels/slide50.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audio" Target="../media/audio8.wav"/></Relationships>
</file>

<file path=ppt/slides/_rels/slide53.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55.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audio" Target="../media/audio8.wav"/></Relationships>
</file>

<file path=ppt/slides/_rels/slide57.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audio" Target="../media/audio8.wav"/></Relationships>
</file>

<file path=ppt/slides/_rels/slide6.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8.wav"/></Relationships>
</file>

<file path=ppt/slides/_rels/slide9.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8.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2"/>
          <p:cNvGrpSpPr/>
          <p:nvPr/>
        </p:nvGrpSpPr>
        <p:grpSpPr>
          <a:xfrm>
            <a:off x="2271143" y="2"/>
            <a:ext cx="4457700" cy="1179698"/>
            <a:chOff x="2274540" y="0"/>
            <a:chExt cx="4457700" cy="845423"/>
          </a:xfrm>
        </p:grpSpPr>
        <p:pic>
          <p:nvPicPr>
            <p:cNvPr id="8" name="صورة 7"/>
            <p:cNvPicPr>
              <a:picLocks noChangeAspect="1"/>
            </p:cNvPicPr>
            <p:nvPr/>
          </p:nvPicPr>
          <p:blipFill>
            <a:blip r:embed="rId4">
              <a:extLst>
                <a:ext uri="{BEBA8EAE-BF5A-486C-A8C5-ECC9F3942E4B}">
                  <a14:imgProps xmlns:a14="http://schemas.microsoft.com/office/drawing/2010/main" xmlns="">
                    <a14:imgLayer r:embed="">
                      <a14:imgEffect>
                        <a14:sharpenSoften amount="50000"/>
                      </a14:imgEffect>
                    </a14:imgLayer>
                  </a14:imgProps>
                </a:ext>
                <a:ext uri="{28A0092B-C50C-407E-A947-70E740481C1C}">
                  <a14:useLocalDpi xmlns:a14="http://schemas.microsoft.com/office/drawing/2010/main" xmlns=""/>
                </a:ext>
              </a:extLst>
            </a:blip>
            <a:stretch>
              <a:fillRect/>
            </a:stretch>
          </p:blipFill>
          <p:spPr>
            <a:xfrm>
              <a:off x="2274540" y="0"/>
              <a:ext cx="4457700" cy="845423"/>
            </a:xfrm>
            <a:prstGeom prst="downArrowCallout">
              <a:avLst/>
            </a:prstGeom>
            <a:scene3d>
              <a:camera prst="orthographicFront"/>
              <a:lightRig rig="threePt" dir="t"/>
            </a:scene3d>
            <a:sp3d>
              <a:bevelT prst="slope"/>
            </a:sp3d>
          </p:spPr>
          <p:style>
            <a:lnRef idx="2">
              <a:schemeClr val="dk1"/>
            </a:lnRef>
            <a:fillRef idx="1">
              <a:schemeClr val="lt1"/>
            </a:fillRef>
            <a:effectRef idx="0">
              <a:schemeClr val="dk1"/>
            </a:effectRef>
            <a:fontRef idx="minor">
              <a:schemeClr val="dk1"/>
            </a:fontRef>
          </p:style>
        </p:pic>
        <p:sp>
          <p:nvSpPr>
            <p:cNvPr id="9" name="مستطيل 8"/>
            <p:cNvSpPr/>
            <p:nvPr/>
          </p:nvSpPr>
          <p:spPr>
            <a:xfrm>
              <a:off x="2808808" y="116632"/>
              <a:ext cx="3225563" cy="675777"/>
            </a:xfrm>
            <a:prstGeom prst="downArrowCallout">
              <a:avLst/>
            </a:prstGeom>
            <a:scene3d>
              <a:camera prst="orthographicFront"/>
              <a:lightRig rig="threePt" dir="t"/>
            </a:scene3d>
            <a:sp3d>
              <a:bevelT prst="slope"/>
            </a:sp3d>
          </p:spPr>
          <p:txBody>
            <a:bodyPr wrap="none">
              <a:spAutoFit/>
            </a:bodyPr>
            <a:lstStyle/>
            <a:p>
              <a:pPr algn="ctr" defTabSz="970811" fontAlgn="auto">
                <a:spcBef>
                  <a:spcPts val="0"/>
                </a:spcBef>
                <a:spcAft>
                  <a:spcPts val="0"/>
                </a:spcAft>
              </a:pPr>
              <a:r>
                <a:rPr lang="ar-SA" sz="3400" b="1" dirty="0">
                  <a:ln w="10541" cmpd="sng">
                    <a:solidFill>
                      <a:srgbClr val="0F6FC6">
                        <a:shade val="88000"/>
                        <a:satMod val="110000"/>
                      </a:srgbClr>
                    </a:solidFill>
                    <a:prstDash val="solid"/>
                  </a:ln>
                  <a:solidFill>
                    <a:srgbClr val="FF0000"/>
                  </a:solidFill>
                  <a:effectLst>
                    <a:outerShdw blurRad="38100" dist="38100" dir="2700000" algn="tl">
                      <a:srgbClr val="000000">
                        <a:alpha val="43137"/>
                      </a:srgbClr>
                    </a:outerShdw>
                  </a:effectLst>
                  <a:latin typeface="Sakkal Majalla"/>
                  <a:cs typeface="Sakkal Majalla"/>
                </a:rPr>
                <a:t>استراتيجية أعواد المثلجات</a:t>
              </a:r>
              <a:endParaRPr lang="ar-EG" sz="3400" b="1" dirty="0">
                <a:ln w="10541" cmpd="sng">
                  <a:solidFill>
                    <a:srgbClr val="0F6FC6">
                      <a:shade val="88000"/>
                      <a:satMod val="110000"/>
                    </a:srgbClr>
                  </a:solidFill>
                  <a:prstDash val="solid"/>
                </a:ln>
                <a:solidFill>
                  <a:srgbClr val="FF0000"/>
                </a:solidFill>
                <a:effectLst>
                  <a:outerShdw blurRad="38100" dist="38100" dir="2700000" algn="tl">
                    <a:srgbClr val="000000">
                      <a:alpha val="43137"/>
                    </a:srgbClr>
                  </a:outerShdw>
                </a:effectLst>
                <a:latin typeface="Sakkal Majalla"/>
                <a:cs typeface="Sakkal Majalla"/>
              </a:endParaRPr>
            </a:p>
          </p:txBody>
        </p:sp>
      </p:grpSp>
      <p:pic>
        <p:nvPicPr>
          <p:cNvPr id="15" name="صورة 14">
            <a:hlinkClick r:id="" action="ppaction://hlinkshowjump?jump=nextslide"/>
          </p:cNvPr>
          <p:cNvPicPr>
            <a:picLocks noChangeAspect="1"/>
          </p:cNvPicPr>
          <p:nvPr/>
        </p:nvPicPr>
        <p:blipFill>
          <a:blip r:embed="rId5" cstate="email">
            <a:extLst>
              <a:ext uri="{BEBA8EAE-BF5A-486C-A8C5-ECC9F3942E4B}">
                <a14:imgProps xmlns:a14="http://schemas.microsoft.com/office/drawing/2010/main" xmlns="">
                  <a14:imgLayer r:embed="">
                    <a14:imgEffect>
                      <a14:sharpenSoften amount="50000"/>
                    </a14:imgEffect>
                    <a14:imgEffect>
                      <a14:brightnessContrast bright="20000" contrast="-40000"/>
                    </a14:imgEffect>
                  </a14:imgLayer>
                </a14:imgProps>
              </a:ext>
              <a:ext uri="{28A0092B-C50C-407E-A947-70E740481C1C}">
                <a14:useLocalDpi xmlns:a14="http://schemas.microsoft.com/office/drawing/2010/main" xmlns=""/>
              </a:ext>
            </a:extLst>
          </a:blip>
          <a:stretch>
            <a:fillRect/>
          </a:stretch>
        </p:blipFill>
        <p:spPr>
          <a:xfrm rot="16200000" flipH="1" flipV="1">
            <a:off x="2203247" y="5809106"/>
            <a:ext cx="1011187" cy="953342"/>
          </a:xfrm>
          <a:prstGeom prst="rect">
            <a:avLst/>
          </a:prstGeom>
        </p:spPr>
      </p:pic>
      <p:pic>
        <p:nvPicPr>
          <p:cNvPr id="17" name="صورة 16">
            <a:hlinkClick r:id="" action="ppaction://hlinkshowjump?jump=endshow"/>
          </p:cNvPr>
          <p:cNvPicPr>
            <a:picLocks noChangeAspect="1"/>
          </p:cNvPicPr>
          <p:nvPr/>
        </p:nvPicPr>
        <p:blipFill>
          <a:blip r:embed="rId6" cstate="email">
            <a:extLst>
              <a:ext uri="{28A0092B-C50C-407E-A947-70E740481C1C}">
                <a14:useLocalDpi xmlns:a14="http://schemas.microsoft.com/office/drawing/2010/main" xmlns=""/>
              </a:ext>
            </a:extLst>
          </a:blip>
          <a:stretch>
            <a:fillRect/>
          </a:stretch>
        </p:blipFill>
        <p:spPr>
          <a:xfrm>
            <a:off x="569655" y="5860616"/>
            <a:ext cx="909360" cy="964536"/>
          </a:xfrm>
          <a:prstGeom prst="rect">
            <a:avLst/>
          </a:prstGeom>
        </p:spPr>
      </p:pic>
      <p:grpSp>
        <p:nvGrpSpPr>
          <p:cNvPr id="3" name="مجموعة 19"/>
          <p:cNvGrpSpPr/>
          <p:nvPr/>
        </p:nvGrpSpPr>
        <p:grpSpPr>
          <a:xfrm>
            <a:off x="346672" y="990600"/>
            <a:ext cx="8568728" cy="5364551"/>
            <a:chOff x="523875" y="1116452"/>
            <a:chExt cx="8096250" cy="5120860"/>
          </a:xfrm>
        </p:grpSpPr>
        <p:pic>
          <p:nvPicPr>
            <p:cNvPr id="24" name="صورة 23"/>
            <p:cNvPicPr>
              <a:picLocks noChangeAspect="1"/>
            </p:cNvPicPr>
            <p:nvPr/>
          </p:nvPicPr>
          <p:blipFill>
            <a:blip r:embed="rId7">
              <a:extLst>
                <a:ext uri="{BEBA8EAE-BF5A-486C-A8C5-ECC9F3942E4B}">
                  <a14:imgProps xmlns:a14="http://schemas.microsoft.com/office/drawing/2010/main" xmlns="">
                    <a14:imgLayer r:embed="">
                      <a14:imgEffect>
                        <a14:sharpenSoften amount="50000"/>
                      </a14:imgEffect>
                      <a14:imgEffect>
                        <a14:brightnessContrast contrast="40000"/>
                      </a14:imgEffect>
                    </a14:imgLayer>
                  </a14:imgProps>
                </a:ext>
                <a:ext uri="{28A0092B-C50C-407E-A947-70E740481C1C}">
                  <a14:useLocalDpi xmlns:a14="http://schemas.microsoft.com/office/drawing/2010/main" xmlns=""/>
                </a:ext>
              </a:extLst>
            </a:blip>
            <a:stretch>
              <a:fillRect/>
            </a:stretch>
          </p:blipFill>
          <p:spPr>
            <a:xfrm>
              <a:off x="523875" y="1116452"/>
              <a:ext cx="8096250" cy="5120860"/>
            </a:xfrm>
            <a:prstGeom prst="rect">
              <a:avLst/>
            </a:prstGeom>
          </p:spPr>
        </p:pic>
        <p:sp>
          <p:nvSpPr>
            <p:cNvPr id="26" name="مربع نص 26"/>
            <p:cNvSpPr txBox="1"/>
            <p:nvPr/>
          </p:nvSpPr>
          <p:spPr>
            <a:xfrm>
              <a:off x="4509263" y="1573284"/>
              <a:ext cx="3830189" cy="3907479"/>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style>
            <a:lnRef idx="2">
              <a:schemeClr val="dk1"/>
            </a:lnRef>
            <a:fillRef idx="1">
              <a:schemeClr val="lt1"/>
            </a:fillRef>
            <a:effectRef idx="0">
              <a:schemeClr val="dk1"/>
            </a:effectRef>
            <a:fontRef idx="minor">
              <a:schemeClr val="dk1"/>
            </a:fontRef>
          </p:style>
          <p:txBody>
            <a:bodyPr wrap="square" rtlCol="1">
              <a:spAutoFit/>
            </a:bodyPr>
            <a:lstStyle>
              <a:defPPr>
                <a:defRPr lang="ar-EG"/>
              </a:defPPr>
              <a:lvl1pPr marL="0" algn="r" defTabSz="914400" rtl="1" eaLnBrk="1" latinLnBrk="0" hangingPunct="1">
                <a:defRPr sz="1800" kern="1200">
                  <a:solidFill>
                    <a:schemeClr val="dk1"/>
                  </a:solidFill>
                  <a:latin typeface="+mn-lt"/>
                  <a:ea typeface="+mn-ea"/>
                  <a:cs typeface="+mn-cs"/>
                </a:defRPr>
              </a:lvl1pPr>
              <a:lvl2pPr marL="457200" algn="r" defTabSz="914400" rtl="1" eaLnBrk="1" latinLnBrk="0" hangingPunct="1">
                <a:defRPr sz="1800" kern="1200">
                  <a:solidFill>
                    <a:schemeClr val="dk1"/>
                  </a:solidFill>
                  <a:latin typeface="+mn-lt"/>
                  <a:ea typeface="+mn-ea"/>
                  <a:cs typeface="+mn-cs"/>
                </a:defRPr>
              </a:lvl2pPr>
              <a:lvl3pPr marL="914400" algn="r" defTabSz="914400" rtl="1" eaLnBrk="1" latinLnBrk="0" hangingPunct="1">
                <a:defRPr sz="1800" kern="1200">
                  <a:solidFill>
                    <a:schemeClr val="dk1"/>
                  </a:solidFill>
                  <a:latin typeface="+mn-lt"/>
                  <a:ea typeface="+mn-ea"/>
                  <a:cs typeface="+mn-cs"/>
                </a:defRPr>
              </a:lvl3pPr>
              <a:lvl4pPr marL="1371600" algn="r" defTabSz="914400" rtl="1" eaLnBrk="1" latinLnBrk="0" hangingPunct="1">
                <a:defRPr sz="1800" kern="1200">
                  <a:solidFill>
                    <a:schemeClr val="dk1"/>
                  </a:solidFill>
                  <a:latin typeface="+mn-lt"/>
                  <a:ea typeface="+mn-ea"/>
                  <a:cs typeface="+mn-cs"/>
                </a:defRPr>
              </a:lvl4pPr>
              <a:lvl5pPr marL="1828800" algn="r" defTabSz="914400" rtl="1" eaLnBrk="1" latinLnBrk="0" hangingPunct="1">
                <a:defRPr sz="1800" kern="1200">
                  <a:solidFill>
                    <a:schemeClr val="dk1"/>
                  </a:solidFill>
                  <a:latin typeface="+mn-lt"/>
                  <a:ea typeface="+mn-ea"/>
                  <a:cs typeface="+mn-cs"/>
                </a:defRPr>
              </a:lvl5pPr>
              <a:lvl6pPr marL="2286000" algn="r" defTabSz="914400" rtl="1" eaLnBrk="1" latinLnBrk="0" hangingPunct="1">
                <a:defRPr sz="1800" kern="1200">
                  <a:solidFill>
                    <a:schemeClr val="dk1"/>
                  </a:solidFill>
                  <a:latin typeface="+mn-lt"/>
                  <a:ea typeface="+mn-ea"/>
                  <a:cs typeface="+mn-cs"/>
                </a:defRPr>
              </a:lvl6pPr>
              <a:lvl7pPr marL="2743200" algn="r" defTabSz="914400" rtl="1" eaLnBrk="1" latinLnBrk="0" hangingPunct="1">
                <a:defRPr sz="1800" kern="1200">
                  <a:solidFill>
                    <a:schemeClr val="dk1"/>
                  </a:solidFill>
                  <a:latin typeface="+mn-lt"/>
                  <a:ea typeface="+mn-ea"/>
                  <a:cs typeface="+mn-cs"/>
                </a:defRPr>
              </a:lvl7pPr>
              <a:lvl8pPr marL="3200400" algn="r" defTabSz="914400" rtl="1" eaLnBrk="1" latinLnBrk="0" hangingPunct="1">
                <a:defRPr sz="1800" kern="1200">
                  <a:solidFill>
                    <a:schemeClr val="dk1"/>
                  </a:solidFill>
                  <a:latin typeface="+mn-lt"/>
                  <a:ea typeface="+mn-ea"/>
                  <a:cs typeface="+mn-cs"/>
                </a:defRPr>
              </a:lvl8pPr>
              <a:lvl9pPr marL="3657600" algn="r" defTabSz="914400" rtl="1" eaLnBrk="1" latinLnBrk="0" hangingPunct="1">
                <a:defRPr sz="1800" kern="1200">
                  <a:solidFill>
                    <a:schemeClr val="dk1"/>
                  </a:solidFill>
                  <a:latin typeface="+mn-lt"/>
                  <a:ea typeface="+mn-ea"/>
                  <a:cs typeface="+mn-cs"/>
                </a:defRPr>
              </a:lvl9pPr>
            </a:lstStyle>
            <a:p>
              <a:pPr algn="ctr" defTabSz="970811" fontAlgn="auto">
                <a:spcBef>
                  <a:spcPts val="0"/>
                </a:spcBef>
                <a:spcAft>
                  <a:spcPts val="0"/>
                </a:spcAft>
              </a:pPr>
              <a:r>
                <a:rPr lang="ar-SA" sz="2600" b="1" u="sng" dirty="0">
                  <a:solidFill>
                    <a:srgbClr val="C00000"/>
                  </a:solidFill>
                  <a:effectLst>
                    <a:outerShdw blurRad="38100" dist="38100" dir="2700000" algn="tl">
                      <a:srgbClr val="000000">
                        <a:alpha val="43137"/>
                      </a:srgbClr>
                    </a:outerShdw>
                  </a:effectLst>
                </a:rPr>
                <a:t>خطوات تنفيذ الاستراتيجية</a:t>
              </a:r>
            </a:p>
            <a:p>
              <a:pPr algn="ctr" defTabSz="970811" fontAlgn="auto">
                <a:spcBef>
                  <a:spcPts val="0"/>
                </a:spcBef>
                <a:spcAft>
                  <a:spcPts val="0"/>
                </a:spcAft>
              </a:pPr>
              <a:endParaRPr lang="ar-SA" sz="2600" b="1" dirty="0">
                <a:solidFill>
                  <a:prstClr val="black"/>
                </a:solidFill>
              </a:endParaRPr>
            </a:p>
            <a:p>
              <a:pPr marL="300499" indent="-300499" algn="ctr" defTabSz="970811" fontAlgn="auto">
                <a:spcBef>
                  <a:spcPts val="0"/>
                </a:spcBef>
                <a:spcAft>
                  <a:spcPts val="0"/>
                </a:spcAft>
                <a:buFont typeface="Wingdings" panose="05000000000000000000" pitchFamily="2" charset="2"/>
                <a:buChar char="q"/>
              </a:pPr>
              <a:r>
                <a:rPr lang="ar-SA" sz="2600" b="1" dirty="0">
                  <a:solidFill>
                    <a:srgbClr val="FF0000"/>
                  </a:solidFill>
                </a:rPr>
                <a:t>يكتب أسماء الطلاب علي أعواد المثلجات ويضعها في علبة أول الفصل.</a:t>
              </a:r>
            </a:p>
            <a:p>
              <a:pPr marL="300499" indent="-300499" algn="ctr" defTabSz="970811" fontAlgn="auto">
                <a:spcBef>
                  <a:spcPts val="0"/>
                </a:spcBef>
                <a:spcAft>
                  <a:spcPts val="0"/>
                </a:spcAft>
                <a:buFont typeface="Wingdings" panose="05000000000000000000" pitchFamily="2" charset="2"/>
                <a:buChar char="q"/>
              </a:pPr>
              <a:r>
                <a:rPr lang="ar-SA" sz="2600" b="1" dirty="0">
                  <a:solidFill>
                    <a:srgbClr val="FF0000"/>
                  </a:solidFill>
                </a:rPr>
                <a:t>ضع الأعواد في علبة في مقدمة الفصل </a:t>
              </a:r>
            </a:p>
            <a:p>
              <a:pPr marL="300499" indent="-300499" algn="ctr" defTabSz="970811" fontAlgn="auto">
                <a:spcBef>
                  <a:spcPts val="0"/>
                </a:spcBef>
                <a:spcAft>
                  <a:spcPts val="0"/>
                </a:spcAft>
                <a:buFont typeface="Wingdings" panose="05000000000000000000" pitchFamily="2" charset="2"/>
                <a:buChar char="q"/>
              </a:pPr>
              <a:r>
                <a:rPr lang="ar-SA" sz="2600" b="1" dirty="0">
                  <a:solidFill>
                    <a:srgbClr val="FF0000"/>
                  </a:solidFill>
                </a:rPr>
                <a:t>أخبرهم بالطريقة وكيف تتم </a:t>
              </a:r>
            </a:p>
            <a:p>
              <a:pPr marL="300499" indent="-300499" algn="ctr" defTabSz="970811" fontAlgn="auto">
                <a:spcBef>
                  <a:spcPts val="0"/>
                </a:spcBef>
                <a:spcAft>
                  <a:spcPts val="0"/>
                </a:spcAft>
                <a:buFont typeface="Wingdings" panose="05000000000000000000" pitchFamily="2" charset="2"/>
                <a:buChar char="q"/>
              </a:pPr>
              <a:r>
                <a:rPr lang="ar-SA" sz="2600" b="1" dirty="0">
                  <a:solidFill>
                    <a:srgbClr val="002060"/>
                  </a:solidFill>
                </a:rPr>
                <a:t>يشرح المعلم عنصر من الدرس ويختار عودا من العلبة .</a:t>
              </a:r>
            </a:p>
            <a:p>
              <a:pPr marL="300499" indent="-300499" algn="ctr" defTabSz="970811" fontAlgn="auto">
                <a:spcBef>
                  <a:spcPts val="0"/>
                </a:spcBef>
                <a:spcAft>
                  <a:spcPts val="0"/>
                </a:spcAft>
                <a:buFont typeface="Wingdings" panose="05000000000000000000" pitchFamily="2" charset="2"/>
                <a:buChar char="q"/>
              </a:pPr>
              <a:r>
                <a:rPr lang="ar-SA" sz="2600" b="1" dirty="0">
                  <a:solidFill>
                    <a:srgbClr val="0BD0D9">
                      <a:lumMod val="50000"/>
                    </a:srgbClr>
                  </a:solidFill>
                </a:rPr>
                <a:t>يوجه سؤال للطالب ثم يعيد العود للعلبة مرة ثانيه وهكذا</a:t>
              </a:r>
              <a:endParaRPr lang="ar-EG" sz="2600" b="1" dirty="0">
                <a:solidFill>
                  <a:srgbClr val="0BD0D9">
                    <a:lumMod val="50000"/>
                  </a:srgbClr>
                </a:solidFill>
              </a:endParaRPr>
            </a:p>
          </p:txBody>
        </p:sp>
      </p:grpSp>
      <p:pic>
        <p:nvPicPr>
          <p:cNvPr id="1026" name="Picture 2" descr="C:\Users\Hasib\Desktop\بدون عنوان.jpg"/>
          <p:cNvPicPr>
            <a:picLocks noChangeAspect="1" noChangeArrowheads="1"/>
          </p:cNvPicPr>
          <p:nvPr/>
        </p:nvPicPr>
        <p:blipFill>
          <a:blip r:embed="rId8"/>
          <a:srcRect/>
          <a:stretch>
            <a:fillRect/>
          </a:stretch>
        </p:blipFill>
        <p:spPr bwMode="auto">
          <a:xfrm>
            <a:off x="642911" y="1285860"/>
            <a:ext cx="3571899" cy="4857784"/>
          </a:xfrm>
          <a:prstGeom prst="rect">
            <a:avLst/>
          </a:prstGeom>
          <a:noFill/>
        </p:spPr>
      </p:pic>
    </p:spTree>
    <p:custDataLst>
      <p:tags r:id="rId1"/>
    </p:custDataLst>
    <p:extLst>
      <p:ext uri="{BB962C8B-B14F-4D97-AF65-F5344CB8AC3E}">
        <p14:creationId xmlns:p14="http://schemas.microsoft.com/office/powerpoint/2010/main" xmlns="" val="1964741687"/>
      </p:ext>
    </p:extLst>
  </p:cSld>
  <p:clrMapOvr>
    <a:masterClrMapping/>
  </p:clrMapOvr>
  <p:transition spd="slow">
    <p:cover dir="r"/>
    <p:sndAc>
      <p:stSnd>
        <p:snd r:embed="rId3"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685800"/>
            <a:ext cx="8382000" cy="5638800"/>
          </a:xfrm>
          <a:prstGeom prst="rect">
            <a:avLst/>
          </a:prstGeom>
          <a:solidFill>
            <a:srgbClr val="92D050"/>
          </a:solidFill>
        </p:spPr>
        <p:style>
          <a:lnRef idx="3">
            <a:schemeClr val="lt1"/>
          </a:lnRef>
          <a:fillRef idx="1">
            <a:schemeClr val="accent3"/>
          </a:fillRef>
          <a:effectRef idx="1">
            <a:schemeClr val="accent3"/>
          </a:effectRef>
          <a:fontRef idx="minor">
            <a:schemeClr val="lt1"/>
          </a:fontRef>
        </p:style>
        <p:txBody>
          <a:bodyPr>
            <a:scene3d>
              <a:camera prst="isometricOffAxis2Left"/>
              <a:lightRig rig="flat" dir="tl">
                <a:rot lat="0" lon="0" rev="6600000"/>
              </a:lightRig>
            </a:scene3d>
            <a:sp3d extrusionH="25400" contourW="8890">
              <a:bevelT w="38100" h="31750"/>
              <a:contourClr>
                <a:schemeClr val="accent2">
                  <a:shade val="75000"/>
                </a:schemeClr>
              </a:contourClr>
            </a:sp3d>
          </a:bodyPr>
          <a:lstStyle/>
          <a:p>
            <a:pPr lvl="0" algn="ctr" rtl="1">
              <a:spcBef>
                <a:spcPct val="0"/>
              </a:spcBef>
              <a:defRPr/>
            </a:pPr>
            <a:r>
              <a:rPr lang="ar-SA" sz="11500" b="1" dirty="0" smtClean="0">
                <a:ln w="11430"/>
                <a:solidFill>
                  <a:srgbClr val="00B0F0"/>
                </a:solidFill>
                <a:effectLst>
                  <a:outerShdw blurRad="50800" dist="39000" dir="5460000" algn="tl">
                    <a:srgbClr val="000000">
                      <a:alpha val="38000"/>
                    </a:srgbClr>
                  </a:outerShdw>
                </a:effectLst>
              </a:rPr>
              <a:t>ما </a:t>
            </a:r>
          </a:p>
          <a:p>
            <a:pPr lvl="0" algn="ctr" rtl="1">
              <a:spcBef>
                <a:spcPct val="0"/>
              </a:spcBef>
              <a:defRPr/>
            </a:pPr>
            <a:r>
              <a:rPr lang="ar-SA" sz="11500" b="1" dirty="0" smtClean="0">
                <a:ln w="11430"/>
                <a:solidFill>
                  <a:srgbClr val="00B0F0"/>
                </a:solidFill>
                <a:effectLst>
                  <a:outerShdw blurRad="50800" dist="39000" dir="5460000" algn="tl">
                    <a:srgbClr val="000000">
                      <a:alpha val="38000"/>
                    </a:srgbClr>
                  </a:outerShdw>
                </a:effectLst>
              </a:rPr>
              <a:t>التغيرات الكيميائية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762000"/>
            <a:ext cx="7848600" cy="5181600"/>
          </a:xfrm>
        </p:spPr>
        <p:style>
          <a:lnRef idx="3">
            <a:schemeClr val="lt1"/>
          </a:lnRef>
          <a:fillRef idx="1">
            <a:schemeClr val="accent3"/>
          </a:fillRef>
          <a:effectRef idx="1">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algn="just">
              <a:buNone/>
            </a:pPr>
            <a:r>
              <a:rPr lang="ar-SA" sz="3200" b="1" dirty="0" smtClean="0">
                <a:ln w="50800"/>
                <a:solidFill>
                  <a:schemeClr val="bg1">
                    <a:shade val="50000"/>
                  </a:schemeClr>
                </a:solidFill>
                <a:cs typeface="Arabic Transparent" pitchFamily="2" charset="-78"/>
              </a:rPr>
              <a:t> : تتكون الموادُّ من ذرات مرتبطة معا. وعندما ترتبط ذرات مع ذرات أخرى تتكون الرابطة الكيميائية. والرابطة الكيميائية قوة تجعل الذرات تترابط معا. إنَّ تكوين هذه الروابط أو تفكيكها يغير الخصائص الكيميائية للمادة.ومن الأمثلة على التغير الكيميائى أن مادة الفحم تتكون من ذرات الكربون المترابطة وعندما يحترق الفحم فإن جزئيات الأكسجين فى الهواء تترابط مع ذرات الكربون مكونة جزئيات جديدة من ثانى أكسيد الكربون ، الذى يختلف فى خصائصه عن كل من الكربون والأكسجين .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to="" calcmode="lin" valueType="num">
                                      <p:cBhvr>
                                        <p:cTn id="7" dur="1" fill="hold"/>
                                        <p:tgtEl>
                                          <p:spTgt spid="3">
                                            <p:bg/>
                                          </p:spTgt>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914400" y="762000"/>
            <a:ext cx="7848600" cy="4419600"/>
          </a:xfrm>
          <a:prstGeom prst="rect">
            <a:avLst/>
          </a:prstGeom>
        </p:spPr>
        <p:style>
          <a:lnRef idx="3">
            <a:schemeClr val="lt1"/>
          </a:lnRef>
          <a:fillRef idx="1">
            <a:schemeClr val="accent3"/>
          </a:fillRef>
          <a:effectRef idx="1">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411480" indent="-342900" algn="just" rtl="1">
              <a:lnSpc>
                <a:spcPct val="150000"/>
              </a:lnSpc>
              <a:spcBef>
                <a:spcPts val="700"/>
              </a:spcBef>
              <a:buClr>
                <a:schemeClr val="tx2"/>
              </a:buClr>
              <a:buSzPct val="95000"/>
            </a:pPr>
            <a:r>
              <a:rPr kumimoji="0" lang="ar-SA" sz="3200" b="1" i="0" u="none" strike="noStrike" kern="1200" cap="none" spc="0" normalizeH="0" baseline="0" noProof="0" dirty="0" smtClean="0">
                <a:ln w="50800"/>
                <a:solidFill>
                  <a:schemeClr val="bg1">
                    <a:shade val="50000"/>
                  </a:schemeClr>
                </a:solidFill>
                <a:effectLst/>
                <a:uLnTx/>
                <a:uFillTx/>
                <a:latin typeface="+mn-lt"/>
                <a:ea typeface="+mn-ea"/>
                <a:cs typeface="Arabic Transparent" pitchFamily="2" charset="-78"/>
              </a:rPr>
              <a:t>  </a:t>
            </a:r>
            <a:r>
              <a:rPr lang="ar-SA" sz="3200" b="1" dirty="0" smtClean="0">
                <a:ln w="50800"/>
                <a:solidFill>
                  <a:schemeClr val="bg1">
                    <a:shade val="50000"/>
                  </a:schemeClr>
                </a:solidFill>
                <a:cs typeface="Arabic Transparent" pitchFamily="2" charset="-78"/>
              </a:rPr>
              <a:t>: التغير الكيميائيُّ تغير ينتج عنه موادُّ جديدة، لهَا خصائص كيميائية تختلف عن خصائص الموادِّ الأصلية. يمكن ملاحظة بعض العلامات التى قد تدل على حدوث التغير الكيميائى ومنها تغير اللون وتصاعد الغازات وانطلاق الحرارة او الضوء .</a:t>
            </a:r>
          </a:p>
          <a:p>
            <a:pPr marL="411480" indent="-342900" algn="just" rtl="1">
              <a:lnSpc>
                <a:spcPct val="150000"/>
              </a:lnSpc>
              <a:spcBef>
                <a:spcPts val="700"/>
              </a:spcBef>
              <a:buClr>
                <a:schemeClr val="tx2"/>
              </a:buClr>
              <a:buSzPct val="95000"/>
            </a:pPr>
            <a:endParaRPr kumimoji="0" lang="ar-SA" sz="3200" b="1" i="0" u="none" strike="noStrike" kern="1200" cap="none" spc="0" normalizeH="0" baseline="0" noProof="0" dirty="0" smtClean="0">
              <a:ln w="50800"/>
              <a:solidFill>
                <a:schemeClr val="bg1">
                  <a:shade val="50000"/>
                </a:schemeClr>
              </a:solidFill>
              <a:effectLst/>
              <a:uLnTx/>
              <a:uFillTx/>
              <a:latin typeface="+mn-lt"/>
              <a:ea typeface="+mn-ea"/>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 to="" calcmode="lin" valueType="num">
                                      <p:cBhvr>
                                        <p:cTn id="7" dur="1" fill="hold"/>
                                        <p:tgtEl>
                                          <p:spTgt spid="2">
                                            <p:bg/>
                                          </p:spTgt>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to="" calcmode="lin" valueType="num">
                                      <p:cBhvr>
                                        <p:cTn id="12" dur="1" fill="hold"/>
                                        <p:tgtEl>
                                          <p:spTgt spid="2">
                                            <p:txEl>
                                              <p:pRg st="0" end="0"/>
                                            </p:txEl>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4"/>
          <a:srcRect/>
          <a:stretch>
            <a:fillRect/>
          </a:stretch>
        </p:blipFill>
        <p:spPr bwMode="auto">
          <a:xfrm>
            <a:off x="304800" y="533400"/>
            <a:ext cx="8539162" cy="5943599"/>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to="" calcmode="lin" valueType="num">
                                      <p:cBhvr>
                                        <p:cTn id="7" dur="1" fill="hold"/>
                                        <p:tgtEl>
                                          <p:spTgt spid="717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429000" y="533400"/>
            <a:ext cx="5410200" cy="6858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200" b="1" spc="0" dirty="0" smtClean="0">
                <a:ln w="50800"/>
                <a:solidFill>
                  <a:schemeClr val="bg1">
                    <a:shade val="50000"/>
                  </a:schemeClr>
                </a:solidFill>
              </a:rPr>
              <a:t>وصف التغيرات الكيميائية</a:t>
            </a:r>
          </a:p>
        </p:txBody>
      </p:sp>
      <p:sp>
        <p:nvSpPr>
          <p:cNvPr id="5" name="Content Placeholder 2"/>
          <p:cNvSpPr txBox="1">
            <a:spLocks/>
          </p:cNvSpPr>
          <p:nvPr/>
        </p:nvSpPr>
        <p:spPr>
          <a:xfrm>
            <a:off x="762000" y="1676400"/>
            <a:ext cx="7848600" cy="4267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 يتكون التفاعل الكيميائيّ من جزأين؛ موادَّ موجودة قبل حدوث التغير الكيميائيِّ هي الموادَّ المتفاعلة، وموادُّ تنتج عن التغير الكيميائيَّ. تسمَّى المواد الناتجة. يوصف التفاعل الكيميائيُّ بصورة رمزية باستخدام المعادلة الكيميائية، حيث تستعمل المعادلة الكيميائية الحروف والأرقام للدلالة على كميات الموادِّ المتفاعلة والموادِّ الناتجة التي يعبر عنْها التفاعل الكيميائيُّ.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4"/>
          <a:srcRect/>
          <a:stretch>
            <a:fillRect/>
          </a:stretch>
        </p:blipFill>
        <p:spPr bwMode="auto">
          <a:xfrm>
            <a:off x="2895600" y="381000"/>
            <a:ext cx="5667375" cy="620147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to="" calcmode="lin" valueType="num">
                                      <p:cBhvr>
                                        <p:cTn id="7" dur="1" fill="hold"/>
                                        <p:tgtEl>
                                          <p:spTgt spid="819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4"/>
          <a:srcRect/>
          <a:stretch>
            <a:fillRect/>
          </a:stretch>
        </p:blipFill>
        <p:spPr bwMode="auto">
          <a:xfrm>
            <a:off x="838200" y="1752600"/>
            <a:ext cx="7467600" cy="2342776"/>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to="" calcmode="lin" valueType="num">
                                      <p:cBhvr>
                                        <p:cTn id="7" dur="1" fill="hold"/>
                                        <p:tgtEl>
                                          <p:spTgt spid="921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5"/>
          <a:srcRect/>
          <a:stretch>
            <a:fillRect/>
          </a:stretch>
        </p:blipFill>
        <p:spPr bwMode="auto">
          <a:xfrm>
            <a:off x="4577758" y="304801"/>
            <a:ext cx="4299542" cy="3124200"/>
          </a:xfrm>
          <a:prstGeom prst="rect">
            <a:avLst/>
          </a:prstGeom>
          <a:noFill/>
          <a:ln w="9525">
            <a:noFill/>
            <a:miter lim="800000"/>
            <a:headEnd/>
            <a:tailEnd/>
          </a:ln>
          <a:effectLst/>
        </p:spPr>
      </p:pic>
      <p:pic>
        <p:nvPicPr>
          <p:cNvPr id="10243" name="Picture 3"/>
          <p:cNvPicPr>
            <a:picLocks noChangeAspect="1" noChangeArrowheads="1"/>
          </p:cNvPicPr>
          <p:nvPr/>
        </p:nvPicPr>
        <p:blipFill>
          <a:blip r:embed="rId6"/>
          <a:srcRect/>
          <a:stretch>
            <a:fillRect/>
          </a:stretch>
        </p:blipFill>
        <p:spPr bwMode="auto">
          <a:xfrm>
            <a:off x="228600" y="3581399"/>
            <a:ext cx="4400550" cy="3003219"/>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to="" calcmode="lin" valueType="num">
                                      <p:cBhvr>
                                        <p:cTn id="7" dur="1" fill="hold"/>
                                        <p:tgtEl>
                                          <p:spTgt spid="1024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0243"/>
                                        </p:tgtEl>
                                        <p:attrNameLst>
                                          <p:attrName>style.visibility</p:attrName>
                                        </p:attrNameLst>
                                      </p:cBhvr>
                                      <p:to>
                                        <p:strVal val="visible"/>
                                      </p:to>
                                    </p:set>
                                    <p:anim to="" calcmode="lin" valueType="num">
                                      <p:cBhvr>
                                        <p:cTn id="12" dur="1" fill="hold"/>
                                        <p:tgtEl>
                                          <p:spTgt spid="10243"/>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breez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4"/>
          <a:srcRect/>
          <a:stretch>
            <a:fillRect/>
          </a:stretch>
        </p:blipFill>
        <p:spPr bwMode="auto">
          <a:xfrm>
            <a:off x="314325" y="304800"/>
            <a:ext cx="8515350" cy="6248399"/>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to="" calcmode="lin" valueType="num">
                                      <p:cBhvr>
                                        <p:cTn id="7" dur="1" fill="hold"/>
                                        <p:tgtEl>
                                          <p:spTgt spid="1126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4"/>
          <a:srcRect/>
          <a:stretch>
            <a:fillRect/>
          </a:stretch>
        </p:blipFill>
        <p:spPr bwMode="auto">
          <a:xfrm>
            <a:off x="76200" y="304800"/>
            <a:ext cx="8991600" cy="62484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to="" calcmode="lin" valueType="num">
                                      <p:cBhvr>
                                        <p:cTn id="7" dur="1" fill="hold"/>
                                        <p:tgtEl>
                                          <p:spTgt spid="1229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p:cNvGraphicFramePr/>
          <p:nvPr/>
        </p:nvGraphicFramePr>
        <p:xfrm>
          <a:off x="685800" y="457200"/>
          <a:ext cx="8077200" cy="5943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9"/>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9"/>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4"/>
          <a:srcRect/>
          <a:stretch>
            <a:fillRect/>
          </a:stretch>
        </p:blipFill>
        <p:spPr bwMode="auto">
          <a:xfrm>
            <a:off x="1905000" y="304800"/>
            <a:ext cx="6648450" cy="6272151"/>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 to="" calcmode="lin" valueType="num">
                                      <p:cBhvr>
                                        <p:cTn id="7" dur="1" fill="hold"/>
                                        <p:tgtEl>
                                          <p:spTgt spid="1331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4"/>
          <a:srcRect/>
          <a:stretch>
            <a:fillRect/>
          </a:stretch>
        </p:blipFill>
        <p:spPr bwMode="auto">
          <a:xfrm>
            <a:off x="304800" y="152400"/>
            <a:ext cx="8534400" cy="6606609"/>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to="" calcmode="lin" valueType="num">
                                      <p:cBhvr>
                                        <p:cTn id="7" dur="1" fill="hold"/>
                                        <p:tgtEl>
                                          <p:spTgt spid="1433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4"/>
          <a:srcRect/>
          <a:stretch>
            <a:fillRect/>
          </a:stretch>
        </p:blipFill>
        <p:spPr bwMode="auto">
          <a:xfrm>
            <a:off x="457200" y="304800"/>
            <a:ext cx="8420100" cy="61722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 to="" calcmode="lin" valueType="num">
                                      <p:cBhvr>
                                        <p:cTn id="7" dur="1" fill="hold"/>
                                        <p:tgtEl>
                                          <p:spTgt spid="1536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7848600" cy="6248400"/>
          </a:xfrm>
          <a:scene3d>
            <a:camera prst="perspectiveBelow"/>
            <a:lightRig rig="brightRoom" dir="tl">
              <a:rot lat="0" lon="0" rev="8700000"/>
            </a:lightRig>
          </a:scene3d>
          <a:sp3d>
            <a:bevelT w="0" h="0"/>
            <a:contourClr>
              <a:schemeClr val="accent2">
                <a:tint val="70000"/>
              </a:schemeClr>
            </a:contourClr>
          </a:sp3d>
        </p:spPr>
        <p:style>
          <a:lnRef idx="1">
            <a:schemeClr val="accent2"/>
          </a:lnRef>
          <a:fillRef idx="3">
            <a:schemeClr val="accent2"/>
          </a:fillRef>
          <a:effectRef idx="2">
            <a:schemeClr val="accent2"/>
          </a:effectRef>
          <a:fontRef idx="minor">
            <a:schemeClr val="lt1"/>
          </a:fontRef>
        </p:style>
        <p:txBody>
          <a:bodyPr/>
          <a:lstStyle/>
          <a:p>
            <a:pPr algn="ctr"/>
            <a:r>
              <a:rPr lang="ar-SA" sz="13800" b="1" dirty="0" smtClean="0">
                <a:solidFill>
                  <a:schemeClr val="bg1"/>
                </a:solidFill>
                <a:effectLst>
                  <a:glow rad="139700">
                    <a:schemeClr val="accent3">
                      <a:satMod val="175000"/>
                      <a:alpha val="40000"/>
                    </a:schemeClr>
                  </a:glow>
                </a:effectLst>
              </a:rPr>
              <a:t>مراجعة الدرس</a:t>
            </a:r>
            <a:endParaRPr lang="ar-EG" sz="13800" b="1" dirty="0">
              <a:solidFill>
                <a:schemeClr val="bg1"/>
              </a:solidFill>
              <a:effectLst>
                <a:glow rad="139700">
                  <a:schemeClr val="accent3">
                    <a:satMod val="175000"/>
                    <a:alpha val="40000"/>
                  </a:schemeClr>
                </a:glo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981200" y="3886200"/>
            <a:ext cx="5410200" cy="16764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9600" b="1" dirty="0" smtClean="0">
                <a:ln w="50800"/>
                <a:solidFill>
                  <a:schemeClr val="bg1">
                    <a:shade val="50000"/>
                  </a:schemeClr>
                </a:solidFill>
                <a:cs typeface="Arabic Transparent" pitchFamily="2" charset="-78"/>
              </a:rPr>
              <a:t>الروابط </a:t>
            </a:r>
          </a:p>
        </p:txBody>
      </p:sp>
      <p:sp>
        <p:nvSpPr>
          <p:cNvPr id="3" name="Down Arrow 2"/>
          <p:cNvSpPr/>
          <p:nvPr/>
        </p:nvSpPr>
        <p:spPr>
          <a:xfrm>
            <a:off x="3048000" y="22098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381000" y="381000"/>
            <a:ext cx="8534400" cy="12954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4000" b="1" dirty="0" smtClean="0">
                <a:ln w="50800"/>
                <a:solidFill>
                  <a:srgbClr val="FF0000"/>
                </a:solidFill>
                <a:cs typeface="Arabic Transparent" pitchFamily="2" charset="-78"/>
              </a:rPr>
              <a:t>الفكرة الرئيسية : </a:t>
            </a:r>
            <a:r>
              <a:rPr lang="ar-SA" sz="4000" b="1" dirty="0" smtClean="0">
                <a:ln w="50800"/>
                <a:solidFill>
                  <a:schemeClr val="bg1">
                    <a:shade val="50000"/>
                  </a:schemeClr>
                </a:solidFill>
                <a:cs typeface="Arabic Transparent" pitchFamily="2" charset="-78"/>
              </a:rPr>
              <a:t>تتضمن التغيرات الكيميائية تفكيك ............... وتكوينها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905000" y="3505200"/>
            <a:ext cx="6019800" cy="1752600"/>
          </a:xfrm>
          <a:prstGeom prst="rect">
            <a:avLst/>
          </a:prstGeom>
        </p:spPr>
        <p:style>
          <a:lnRef idx="1">
            <a:schemeClr val="accent2"/>
          </a:lnRef>
          <a:fillRef idx="2">
            <a:schemeClr val="accent2"/>
          </a:fillRef>
          <a:effectRef idx="1">
            <a:schemeClr val="accent2"/>
          </a:effectRef>
          <a:fontRef idx="minor">
            <a:schemeClr val="dk1"/>
          </a:fontRef>
        </p:style>
        <p:txBody>
          <a:bodyPr anchor="ct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8000" b="1" dirty="0" smtClean="0">
                <a:ln w="50800"/>
                <a:solidFill>
                  <a:schemeClr val="bg1">
                    <a:shade val="50000"/>
                  </a:schemeClr>
                </a:solidFill>
                <a:cs typeface="Arabic Transparent" pitchFamily="2" charset="-78"/>
              </a:rPr>
              <a:t>المواد الناتجة </a:t>
            </a:r>
          </a:p>
        </p:txBody>
      </p:sp>
      <p:sp>
        <p:nvSpPr>
          <p:cNvPr id="3" name="Down Arrow 2"/>
          <p:cNvSpPr/>
          <p:nvPr/>
        </p:nvSpPr>
        <p:spPr>
          <a:xfrm>
            <a:off x="3200400" y="1828800"/>
            <a:ext cx="33528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381000" y="304800"/>
            <a:ext cx="8077200" cy="13716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   </a:t>
            </a:r>
            <a:r>
              <a:rPr lang="ar-SA" sz="3600" b="1" dirty="0" smtClean="0">
                <a:ln w="50800"/>
                <a:solidFill>
                  <a:srgbClr val="FF0000"/>
                </a:solidFill>
                <a:cs typeface="Arabic Transparent" pitchFamily="2" charset="-78"/>
              </a:rPr>
              <a:t>المفردات : </a:t>
            </a:r>
            <a:r>
              <a:rPr lang="ar-SA" sz="3600" b="1" dirty="0" smtClean="0">
                <a:ln w="50800"/>
                <a:solidFill>
                  <a:schemeClr val="bg1">
                    <a:shade val="50000"/>
                  </a:schemeClr>
                </a:solidFill>
                <a:cs typeface="Arabic Transparent" pitchFamily="2" charset="-78"/>
              </a:rPr>
              <a:t>المواد التى تنتج عن التغير الكيميائى تسمى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457200" y="3810000"/>
            <a:ext cx="8229600" cy="26670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 لإن التغير الكيميائى تغير ينتج عنه مواد جديدة لها خصائص كيميائية تختلف عن خصائص المواد الأصلية . وايضا بسبب تغير لون الحديد . </a:t>
            </a:r>
          </a:p>
        </p:txBody>
      </p:sp>
      <p:sp>
        <p:nvSpPr>
          <p:cNvPr id="3" name="Down Arrow 2"/>
          <p:cNvSpPr/>
          <p:nvPr/>
        </p:nvSpPr>
        <p:spPr>
          <a:xfrm>
            <a:off x="3200400" y="2057400"/>
            <a:ext cx="33528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609600" y="533400"/>
            <a:ext cx="8153400" cy="13716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rgbClr val="FF0000"/>
                </a:solidFill>
                <a:cs typeface="Arabic Transparent" pitchFamily="2" charset="-78"/>
              </a:rPr>
              <a:t>التفكير الناقد: </a:t>
            </a:r>
            <a:r>
              <a:rPr lang="ar-SA" sz="4000" b="1" dirty="0" smtClean="0">
                <a:ln w="50800"/>
                <a:solidFill>
                  <a:schemeClr val="bg1">
                    <a:shade val="50000"/>
                  </a:schemeClr>
                </a:solidFill>
                <a:cs typeface="Arabic Transparent" pitchFamily="2" charset="-78"/>
              </a:rPr>
              <a:t>لماذا يعد صدأ الحديد مثالا على التغير الكيميائى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5"/>
          <a:srcRect/>
          <a:stretch>
            <a:fillRect/>
          </a:stretch>
        </p:blipFill>
        <p:spPr bwMode="auto">
          <a:xfrm>
            <a:off x="3200400" y="228600"/>
            <a:ext cx="5705475" cy="6406393"/>
          </a:xfrm>
          <a:prstGeom prst="rect">
            <a:avLst/>
          </a:prstGeom>
          <a:noFill/>
          <a:ln w="9525">
            <a:noFill/>
            <a:miter lim="800000"/>
            <a:headEnd/>
            <a:tailEnd/>
          </a:ln>
          <a:effectLst/>
        </p:spPr>
      </p:pic>
      <p:sp>
        <p:nvSpPr>
          <p:cNvPr id="4" name="Oval 3"/>
          <p:cNvSpPr/>
          <p:nvPr/>
        </p:nvSpPr>
        <p:spPr>
          <a:xfrm>
            <a:off x="2895600" y="1752600"/>
            <a:ext cx="6019800" cy="10668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5" name="Oval 4"/>
          <p:cNvSpPr/>
          <p:nvPr/>
        </p:nvSpPr>
        <p:spPr>
          <a:xfrm>
            <a:off x="5334000" y="6096000"/>
            <a:ext cx="3429000" cy="4572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 to="" calcmode="lin" valueType="num">
                                      <p:cBhvr>
                                        <p:cTn id="7" dur="1" fill="hold"/>
                                        <p:tgtEl>
                                          <p:spTgt spid="1945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explode.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905000" y="1447800"/>
            <a:ext cx="6172200" cy="1676400"/>
          </a:xfrm>
          <a:prstGeom prst="rect">
            <a:avLst/>
          </a:prstGeom>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50800"/>
                <a:solidFill>
                  <a:schemeClr val="bg1">
                    <a:shade val="50000"/>
                  </a:schemeClr>
                </a:solidFill>
                <a:uLnTx/>
                <a:uFillTx/>
                <a:latin typeface="+mj-lt"/>
                <a:ea typeface="+mj-ea"/>
                <a:cs typeface="Arabic Transparent" pitchFamily="2" charset="-78"/>
              </a:rPr>
              <a:t>الدرس الثانى</a:t>
            </a:r>
            <a:endParaRPr kumimoji="0" lang="ar-SA" sz="8000" b="1" i="0" u="none" strike="noStrike" kern="1200" normalizeH="0" noProof="0" dirty="0" smtClean="0">
              <a:ln w="50800"/>
              <a:solidFill>
                <a:schemeClr val="bg1">
                  <a:shade val="50000"/>
                </a:schemeClr>
              </a:solidFill>
              <a:uLnTx/>
              <a:uFillTx/>
              <a:latin typeface="+mj-lt"/>
              <a:ea typeface="+mj-ea"/>
              <a:cs typeface="Arabic Transparent" pitchFamily="2" charset="-78"/>
            </a:endParaRPr>
          </a:p>
        </p:txBody>
      </p:sp>
      <p:sp>
        <p:nvSpPr>
          <p:cNvPr id="4" name="Title 1"/>
          <p:cNvSpPr txBox="1">
            <a:spLocks/>
          </p:cNvSpPr>
          <p:nvPr/>
        </p:nvSpPr>
        <p:spPr>
          <a:xfrm>
            <a:off x="838200" y="3886200"/>
            <a:ext cx="7772400" cy="1524000"/>
          </a:xfrm>
          <a:prstGeom prst="rect">
            <a:avLst/>
          </a:prstGeom>
          <a:ln/>
        </p:spPr>
        <p:style>
          <a:lnRef idx="1">
            <a:schemeClr val="accent4"/>
          </a:lnRef>
          <a:fillRef idx="3">
            <a:schemeClr val="accent4"/>
          </a:fillRef>
          <a:effectRef idx="2">
            <a:schemeClr val="accent4"/>
          </a:effectRef>
          <a:fontRef idx="minor">
            <a:schemeClr val="lt1"/>
          </a:fontRef>
        </p:style>
        <p:txBody>
          <a:bodyPr vert="horz"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rtl="1">
              <a:spcBef>
                <a:spcPct val="0"/>
              </a:spcBef>
              <a:defRPr/>
            </a:pPr>
            <a:r>
              <a:rPr lang="ar-SA" sz="8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الخصائص الكيميائية </a:t>
            </a:r>
            <a:endParaRPr kumimoji="0" lang="ar-SA" sz="8000" b="1" i="0" u="none" strike="noStrike" kern="1200" spc="50" normalizeH="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Times New Roman" pitchFamily="18" charset="0"/>
              <a:ea typeface="+mj-ea"/>
              <a:cs typeface="Times New Roman" pitchFamily="18" charset="0"/>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4"/>
          <a:srcRect/>
          <a:stretch>
            <a:fillRect/>
          </a:stretch>
        </p:blipFill>
        <p:spPr bwMode="auto">
          <a:xfrm>
            <a:off x="228600" y="228600"/>
            <a:ext cx="8717547" cy="64008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 to="" calcmode="lin" valueType="num">
                                      <p:cBhvr>
                                        <p:cTn id="7" dur="1" fill="hold"/>
                                        <p:tgtEl>
                                          <p:spTgt spid="2048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srcRect/>
          <a:stretch>
            <a:fillRect/>
          </a:stretch>
        </p:blipFill>
        <p:spPr bwMode="auto">
          <a:xfrm>
            <a:off x="609600" y="228600"/>
            <a:ext cx="8258175" cy="6431844"/>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arrow.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4"/>
          <a:srcRect/>
          <a:stretch>
            <a:fillRect/>
          </a:stretch>
        </p:blipFill>
        <p:spPr bwMode="auto">
          <a:xfrm>
            <a:off x="228600" y="228600"/>
            <a:ext cx="8758237" cy="64008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 to="" calcmode="lin" valueType="num">
                                      <p:cBhvr>
                                        <p:cTn id="7" dur="1" fill="hold"/>
                                        <p:tgtEl>
                                          <p:spTgt spid="2150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4"/>
          <a:srcRect/>
          <a:stretch>
            <a:fillRect/>
          </a:stretch>
        </p:blipFill>
        <p:spPr bwMode="auto">
          <a:xfrm>
            <a:off x="457200" y="380999"/>
            <a:ext cx="8410575" cy="5867401"/>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 to="" calcmode="lin" valueType="num">
                                      <p:cBhvr>
                                        <p:cTn id="7" dur="1" fill="hold"/>
                                        <p:tgtEl>
                                          <p:spTgt spid="2253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52600" y="1295400"/>
            <a:ext cx="6096000" cy="1621536"/>
          </a:xfrm>
          <a:prstGeom prst="rect">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فكرة الدرس</a:t>
            </a:r>
            <a:endParaRPr kumimoji="0" lang="ar-EG" sz="8000" b="1" i="0" u="none" strike="noStrike" kern="120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endParaRPr>
          </a:p>
        </p:txBody>
      </p:sp>
      <p:sp>
        <p:nvSpPr>
          <p:cNvPr id="3" name="Content Placeholder 2"/>
          <p:cNvSpPr txBox="1">
            <a:spLocks/>
          </p:cNvSpPr>
          <p:nvPr/>
        </p:nvSpPr>
        <p:spPr>
          <a:xfrm>
            <a:off x="914400" y="3657600"/>
            <a:ext cx="7696200" cy="25146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54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تساعدنا الخصائص الكيميائية المختلفة على توقع كيف تتفاعل المادة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600200" y="9144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3124200"/>
            <a:ext cx="8382000" cy="31242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66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الخاصية الكيميائية ـ الحمض ـ الكاشف ـ القاعدة ـ الملح ـ التعادل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685800"/>
            <a:ext cx="8382000" cy="5638800"/>
          </a:xfrm>
          <a:prstGeom prst="rect">
            <a:avLst/>
          </a:prstGeom>
          <a:solidFill>
            <a:srgbClr val="FFFF00"/>
          </a:solidFill>
        </p:spPr>
        <p:style>
          <a:lnRef idx="3">
            <a:schemeClr val="lt1"/>
          </a:lnRef>
          <a:fillRef idx="1">
            <a:schemeClr val="accent3"/>
          </a:fillRef>
          <a:effectRef idx="1">
            <a:schemeClr val="accent3"/>
          </a:effectRef>
          <a:fontRef idx="minor">
            <a:schemeClr val="lt1"/>
          </a:fontRef>
        </p:style>
        <p:txBody>
          <a:bodyPr>
            <a:scene3d>
              <a:camera prst="isometricOffAxis1Right"/>
              <a:lightRig rig="balanced" dir="t">
                <a:rot lat="0" lon="0" rev="2100000"/>
              </a:lightRig>
            </a:scene3d>
            <a:sp3d extrusionH="57150" prstMaterial="metal">
              <a:bevelT w="38100" h="25400"/>
              <a:contourClr>
                <a:schemeClr val="bg2"/>
              </a:contourClr>
            </a:sp3d>
          </a:bodyPr>
          <a:lstStyle/>
          <a:p>
            <a:pPr algn="ctr" rtl="1"/>
            <a:r>
              <a:rPr lang="ar-EG" sz="11500" b="1" dirty="0" smtClean="0">
                <a:ln w="50800"/>
                <a:solidFill>
                  <a:schemeClr val="bg1">
                    <a:shade val="50000"/>
                  </a:schemeClr>
                </a:solidFill>
                <a:latin typeface="Times New Roman" pitchFamily="18" charset="0"/>
                <a:cs typeface="Times New Roman" pitchFamily="18" charset="0"/>
              </a:rPr>
              <a:t>ما الخصائص المختلفة للعناصر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914400" y="304800"/>
            <a:ext cx="7772400" cy="6172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400" b="1" dirty="0" smtClean="0">
                <a:ln w="50800"/>
                <a:solidFill>
                  <a:schemeClr val="bg1">
                    <a:shade val="50000"/>
                  </a:schemeClr>
                </a:solidFill>
                <a:cs typeface="Arabic Transparent" pitchFamily="2" charset="-78"/>
              </a:rPr>
              <a:t>  : تصف الخاصية الكيميائية طريقة تفاعل المادة مع موادَّ أخرى.وقد تمَّ ترتيب العناصر في الجدول الدوريِّ اعتمادا على بعض هذه الخصائص؛ فالعناصر في المنطقة نفسها من الجدول الدوريِّ خصائص كيميائية متشابهة. أنظر إلى الجدول الدوريِّ في مرجعيات الطالب وألاحظ ترتيب العناصر.</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p:cNvPicPr>
            <a:picLocks noChangeAspect="1" noChangeArrowheads="1"/>
          </p:cNvPicPr>
          <p:nvPr/>
        </p:nvPicPr>
        <p:blipFill>
          <a:blip r:embed="rId3"/>
          <a:srcRect/>
          <a:stretch>
            <a:fillRect/>
          </a:stretch>
        </p:blipFill>
        <p:spPr bwMode="auto">
          <a:xfrm>
            <a:off x="533400" y="304800"/>
            <a:ext cx="8124825" cy="6209153"/>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4"/>
          <a:srcRect/>
          <a:stretch>
            <a:fillRect/>
          </a:stretch>
        </p:blipFill>
        <p:spPr bwMode="auto">
          <a:xfrm>
            <a:off x="457200" y="533400"/>
            <a:ext cx="8115300" cy="58674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 to="" calcmode="lin" valueType="num">
                                      <p:cBhvr>
                                        <p:cTn id="7" dur="1" fill="hold"/>
                                        <p:tgtEl>
                                          <p:spTgt spid="2457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90800" y="533400"/>
            <a:ext cx="6248400" cy="6858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defRPr/>
            </a:pPr>
            <a:r>
              <a:rPr lang="ar-SA" sz="3200" b="1" dirty="0" smtClean="0">
                <a:ln w="50800"/>
                <a:solidFill>
                  <a:schemeClr val="bg1">
                    <a:shade val="50000"/>
                  </a:schemeClr>
                </a:solidFill>
              </a:rPr>
              <a:t>أشباه الفلزات واللافلزات</a:t>
            </a:r>
          </a:p>
        </p:txBody>
      </p:sp>
      <p:sp>
        <p:nvSpPr>
          <p:cNvPr id="3" name="Content Placeholder 2"/>
          <p:cNvSpPr txBox="1">
            <a:spLocks/>
          </p:cNvSpPr>
          <p:nvPr/>
        </p:nvSpPr>
        <p:spPr>
          <a:xfrm>
            <a:off x="457200" y="1371600"/>
            <a:ext cx="8153400" cy="5181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تشترك أشباه الفلزات ومنها السليكون والبورون والزرنيخ في خصائصها مع كلٍّ من الفلزات واللافلزات. وأشباه الفلزات ِ شبه موصلة للكهرباء؛ فهي ُ توصل الكهرباء عند درجات الحرارة العالية مثل الفلزات، ولكن عند درجات الحرارة المنخفضة جدا لا توصل الكهرباء مثل اللافِِلزا ت.</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4"/>
          <a:srcRect/>
          <a:stretch>
            <a:fillRect/>
          </a:stretch>
        </p:blipFill>
        <p:spPr bwMode="auto">
          <a:xfrm>
            <a:off x="228600" y="381000"/>
            <a:ext cx="8639175" cy="61722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 to="" calcmode="lin" valueType="num">
                                      <p:cBhvr>
                                        <p:cTn id="7" dur="1" fill="hold"/>
                                        <p:tgtEl>
                                          <p:spTgt spid="2560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srcRect/>
          <a:stretch>
            <a:fillRect/>
          </a:stretch>
        </p:blipFill>
        <p:spPr bwMode="auto">
          <a:xfrm>
            <a:off x="838200" y="228600"/>
            <a:ext cx="7849473" cy="6400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4"/>
          <a:srcRect/>
          <a:stretch>
            <a:fillRect/>
          </a:stretch>
        </p:blipFill>
        <p:spPr bwMode="auto">
          <a:xfrm>
            <a:off x="3124200" y="304800"/>
            <a:ext cx="5553075" cy="6163303"/>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 to="" calcmode="lin" valueType="num">
                                      <p:cBhvr>
                                        <p:cTn id="7" dur="1" fill="hold"/>
                                        <p:tgtEl>
                                          <p:spTgt spid="2662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62000" y="457200"/>
            <a:ext cx="7924800" cy="5715000"/>
          </a:xfrm>
          <a:prstGeom prst="rect">
            <a:avLst/>
          </a:prstGeom>
          <a:solidFill>
            <a:srgbClr val="FFFF00"/>
          </a:solidFill>
          <a:scene3d>
            <a:camera prst="isometricOffAxis2Left"/>
            <a:lightRig rig="brightRoom" dir="tl">
              <a:rot lat="0" lon="0" rev="8700000"/>
            </a:lightRig>
          </a:scene3d>
          <a:sp3d>
            <a:bevelT w="0" h="0"/>
            <a:contourClr>
              <a:schemeClr val="accent2">
                <a:tint val="70000"/>
              </a:schemeClr>
            </a:contourClr>
          </a:sp3d>
        </p:spPr>
        <p:style>
          <a:lnRef idx="1">
            <a:schemeClr val="accent2"/>
          </a:lnRef>
          <a:fillRef idx="3">
            <a:schemeClr val="accent2"/>
          </a:fillRef>
          <a:effectRef idx="2">
            <a:schemeClr val="accent2"/>
          </a:effectRef>
          <a:fontRef idx="minor">
            <a:schemeClr val="lt1"/>
          </a:fontRef>
        </p:style>
        <p:txBody>
          <a:bodyPr vert="horz" anchor="ct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defRPr/>
            </a:pPr>
            <a:r>
              <a:rPr lang="ar-SA" sz="8800" b="1" dirty="0" smtClean="0">
                <a:ln w="50800"/>
                <a:solidFill>
                  <a:schemeClr val="bg1">
                    <a:shade val="50000"/>
                  </a:schemeClr>
                </a:solidFill>
              </a:rPr>
              <a:t>مقياس الرقم الهيدروجينى</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4"/>
          <a:srcRect/>
          <a:stretch>
            <a:fillRect/>
          </a:stretch>
        </p:blipFill>
        <p:spPr bwMode="auto">
          <a:xfrm>
            <a:off x="195263" y="457200"/>
            <a:ext cx="8753475" cy="6019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 to="" calcmode="lin" valueType="num">
                                      <p:cBhvr>
                                        <p:cTn id="7" dur="1" fill="hold"/>
                                        <p:tgtEl>
                                          <p:spTgt spid="2765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133600" y="533400"/>
            <a:ext cx="67056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rtl="1">
              <a:spcBef>
                <a:spcPct val="0"/>
              </a:spcBef>
              <a:defRPr/>
            </a:pPr>
            <a:r>
              <a:rPr lang="ar-SA" sz="4000" b="1" dirty="0" smtClean="0">
                <a:ln w="50800"/>
                <a:solidFill>
                  <a:schemeClr val="bg1">
                    <a:shade val="50000"/>
                  </a:schemeClr>
                </a:solidFill>
              </a:rPr>
              <a:t>ما الأحماض ؟ وما القواعد ؟ </a:t>
            </a:r>
          </a:p>
          <a:p>
            <a:pPr algn="ctr" rtl="1">
              <a:spcBef>
                <a:spcPct val="0"/>
              </a:spcBef>
              <a:defRPr/>
            </a:pPr>
            <a:endParaRPr lang="ar-SA" sz="3200" b="1" dirty="0" smtClean="0">
              <a:ln w="50800"/>
              <a:solidFill>
                <a:schemeClr val="bg1">
                  <a:shade val="50000"/>
                </a:schemeClr>
              </a:solidFill>
            </a:endParaRPr>
          </a:p>
        </p:txBody>
      </p:sp>
      <p:sp>
        <p:nvSpPr>
          <p:cNvPr id="3" name="Content Placeholder 2"/>
          <p:cNvSpPr txBox="1">
            <a:spLocks/>
          </p:cNvSpPr>
          <p:nvPr/>
        </p:nvSpPr>
        <p:spPr>
          <a:xfrm>
            <a:off x="762000" y="1905000"/>
            <a:ext cx="7848600" cy="1600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الأحماض موادُّ حارقة عند لمسها، وتتفاعل مع الفلزات مكونة غاز الهيدروجين، وتحول ورقة تباع الشَّمس الزرقاء إلى حمراء.</a:t>
            </a: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
        <p:nvSpPr>
          <p:cNvPr id="4" name="Content Placeholder 2"/>
          <p:cNvSpPr txBox="1">
            <a:spLocks/>
          </p:cNvSpPr>
          <p:nvPr/>
        </p:nvSpPr>
        <p:spPr>
          <a:xfrm>
            <a:off x="762000" y="3962400"/>
            <a:ext cx="7848600" cy="2133600"/>
          </a:xfrm>
          <a:prstGeom prst="rect">
            <a:avLst/>
          </a:prstGeom>
          <a:solidFill>
            <a:srgbClr val="00B0F0"/>
          </a:solidFill>
          <a:ln>
            <a:solidFill>
              <a:srgbClr val="FFFF00"/>
            </a:solidFill>
          </a:ln>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يعدُّ الصابون وموادُّ التنظيف والأمونيا موادَّ قاعدية. وتمتاز القواعد بأنَّها ذات طعم مرٍّ. وملمسها صابونيٌّ، وهي تحول ورقة تباع الشمس الحمراء إلى زرقاء.</a:t>
            </a: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4"/>
                                        </p:tgtEl>
                                        <p:attrNameLst>
                                          <p:attrName>ppt_y</p:attrName>
                                        </p:attrNameLst>
                                      </p:cBhvr>
                                      <p:tavLst>
                                        <p:tav tm="0">
                                          <p:val>
                                            <p:strVal val="#ppt_y"/>
                                          </p:val>
                                        </p:tav>
                                        <p:tav tm="100000">
                                          <p:val>
                                            <p:strVal val="#ppt_y"/>
                                          </p:val>
                                        </p:tav>
                                      </p:tavLst>
                                    </p:anim>
                                    <p:anim calcmode="lin" valueType="num">
                                      <p:cBhvr>
                                        <p:cTn id="2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4"/>
                                        </p:tgtEl>
                                      </p:cBhvr>
                                    </p:animEffect>
                                  </p:childTnLst>
                                  <p:subTnLst>
                                    <p:audio>
                                      <p:cMediaNode>
                                        <p:cTn display="0" masterRel="sameClick">
                                          <p:stCondLst>
                                            <p:cond evt="begin" delay="0">
                                              <p:tn val="19"/>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85800" y="1676400"/>
            <a:ext cx="7848600" cy="2971800"/>
          </a:xfrm>
          <a:prstGeom prst="rect">
            <a:avLst/>
          </a:prstGeom>
          <a:solidFill>
            <a:srgbClr val="00B0F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     والكواشف موادُّ يتغير لونها عند وجود الحمض أو القاعدة. ومنها َ تبَّاع الشمس وعصير الكرنب. يكتسب ورق تباع الشمس لونا أحمر عند تفاعله مع محلول الحمض ولونا أزرق عند تفاعه مع محلول القاعدة.</a:t>
            </a: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209800" y="533400"/>
            <a:ext cx="6629400" cy="6096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rtl="1">
              <a:spcBef>
                <a:spcPct val="0"/>
              </a:spcBef>
              <a:defRPr/>
            </a:pPr>
            <a:r>
              <a:rPr lang="ar-SA" sz="3200" b="1" dirty="0" smtClean="0">
                <a:ln w="50800"/>
                <a:solidFill>
                  <a:schemeClr val="bg1">
                    <a:shade val="50000"/>
                  </a:schemeClr>
                </a:solidFill>
              </a:rPr>
              <a:t>استعمالات الأحماض والقواعد </a:t>
            </a:r>
          </a:p>
          <a:p>
            <a:pPr algn="ctr" rtl="1">
              <a:spcBef>
                <a:spcPct val="0"/>
              </a:spcBef>
              <a:defRPr/>
            </a:pPr>
            <a:endParaRPr lang="ar-SA" sz="3200" b="1" dirty="0" smtClean="0">
              <a:ln w="50800"/>
              <a:solidFill>
                <a:schemeClr val="bg1">
                  <a:shade val="50000"/>
                </a:schemeClr>
              </a:solidFill>
            </a:endParaRPr>
          </a:p>
        </p:txBody>
      </p:sp>
      <p:sp>
        <p:nvSpPr>
          <p:cNvPr id="3" name="Content Placeholder 2"/>
          <p:cNvSpPr txBox="1">
            <a:spLocks/>
          </p:cNvSpPr>
          <p:nvPr/>
        </p:nvSpPr>
        <p:spPr>
          <a:xfrm>
            <a:off x="762000" y="1676400"/>
            <a:ext cx="7848600" cy="3200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لكلٍّ من الأحماض والقواعد استعمالات عديدة مهمَّة، فتستعمل الأحماض القوية لإنتاج البلاستيك والأنسجة. وأكثر الأحماض استعمالاً حمض الكبريتيك وحمض النيتريك وحمض الهيدروكلوريك. وتستعمل القواعد القوية في البطاريات. وتستعمل الأمونيا  وهي قاعدة قوية وشائعة  في التنظيف.</a:t>
            </a: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5"/>
          <a:srcRect/>
          <a:stretch>
            <a:fillRect/>
          </a:stretch>
        </p:blipFill>
        <p:spPr bwMode="auto">
          <a:xfrm>
            <a:off x="4267200" y="762000"/>
            <a:ext cx="4524375" cy="48482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8675" name="Picture 3"/>
          <p:cNvPicPr>
            <a:picLocks noChangeAspect="1" noChangeArrowheads="1"/>
          </p:cNvPicPr>
          <p:nvPr/>
        </p:nvPicPr>
        <p:blipFill>
          <a:blip r:embed="rId6"/>
          <a:srcRect/>
          <a:stretch>
            <a:fillRect/>
          </a:stretch>
        </p:blipFill>
        <p:spPr bwMode="auto">
          <a:xfrm>
            <a:off x="152400" y="1676400"/>
            <a:ext cx="4010025" cy="30670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 to="" calcmode="lin" valueType="num">
                                      <p:cBhvr>
                                        <p:cTn id="7" dur="1" fill="hold"/>
                                        <p:tgtEl>
                                          <p:spTgt spid="2867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push.wav" builtIn="1"/>
                                        </p:tgtEl>
                                      </p:cMediaNode>
                                    </p:audio>
                                  </p:sub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8675"/>
                                        </p:tgtEl>
                                        <p:attrNameLst>
                                          <p:attrName>style.visibility</p:attrName>
                                        </p:attrNameLst>
                                      </p:cBhvr>
                                      <p:to>
                                        <p:strVal val="visible"/>
                                      </p:to>
                                    </p:set>
                                    <p:anim calcmode="lin" valueType="num">
                                      <p:cBhvr additive="base">
                                        <p:cTn id="12" dur="500" fill="hold"/>
                                        <p:tgtEl>
                                          <p:spTgt spid="28675"/>
                                        </p:tgtEl>
                                        <p:attrNameLst>
                                          <p:attrName>ppt_x</p:attrName>
                                        </p:attrNameLst>
                                      </p:cBhvr>
                                      <p:tavLst>
                                        <p:tav tm="0">
                                          <p:val>
                                            <p:strVal val="#ppt_x"/>
                                          </p:val>
                                        </p:tav>
                                        <p:tav tm="100000">
                                          <p:val>
                                            <p:strVal val="#ppt_x"/>
                                          </p:val>
                                        </p:tav>
                                      </p:tavLst>
                                    </p:anim>
                                    <p:anim calcmode="lin" valueType="num">
                                      <p:cBhvr additive="base">
                                        <p:cTn id="13" dur="500" fill="hold"/>
                                        <p:tgtEl>
                                          <p:spTgt spid="2867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4"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209800" y="533400"/>
            <a:ext cx="6629400" cy="6096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rtl="1">
              <a:spcBef>
                <a:spcPct val="0"/>
              </a:spcBef>
              <a:defRPr/>
            </a:pPr>
            <a:r>
              <a:rPr lang="ar-SA" sz="3200" b="1" dirty="0" smtClean="0">
                <a:ln w="50800"/>
                <a:solidFill>
                  <a:schemeClr val="bg1">
                    <a:shade val="50000"/>
                  </a:schemeClr>
                </a:solidFill>
              </a:rPr>
              <a:t>ما خصائص بعض الأملاح ؟</a:t>
            </a:r>
          </a:p>
          <a:p>
            <a:pPr algn="ctr" rtl="1">
              <a:spcBef>
                <a:spcPct val="0"/>
              </a:spcBef>
              <a:defRPr/>
            </a:pPr>
            <a:endParaRPr lang="ar-SA" sz="3200" b="1" dirty="0" smtClean="0">
              <a:ln w="50800"/>
              <a:solidFill>
                <a:schemeClr val="bg1">
                  <a:shade val="50000"/>
                </a:schemeClr>
              </a:solidFill>
            </a:endParaRPr>
          </a:p>
        </p:txBody>
      </p:sp>
      <p:sp>
        <p:nvSpPr>
          <p:cNvPr id="3" name="Content Placeholder 2"/>
          <p:cNvSpPr txBox="1">
            <a:spLocks/>
          </p:cNvSpPr>
          <p:nvPr/>
        </p:nvSpPr>
        <p:spPr>
          <a:xfrm>
            <a:off x="762000" y="1371600"/>
            <a:ext cx="7848600" cy="2590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والملح مركب ناتج عن تفاعل حمض وقاعدة ويسمَّى التفاعل الذي يتمُّ عند خلط حمض مع قاعدة التعادل، وينتج عنه ملح وماء. تمتاز معظم الأملاح بارتفاع درجة انصهارها وصلابتِها، وبعضها قابل للذوبان بسهولة، ومحاليل الأملاح موصلة للتيار الكهربائيِّ.</a:t>
            </a: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pic>
        <p:nvPicPr>
          <p:cNvPr id="29698" name="Picture 2"/>
          <p:cNvPicPr>
            <a:picLocks noChangeAspect="1" noChangeArrowheads="1"/>
          </p:cNvPicPr>
          <p:nvPr/>
        </p:nvPicPr>
        <p:blipFill>
          <a:blip r:embed="rId7"/>
          <a:srcRect/>
          <a:stretch>
            <a:fillRect/>
          </a:stretch>
        </p:blipFill>
        <p:spPr bwMode="auto">
          <a:xfrm>
            <a:off x="4724400" y="4176022"/>
            <a:ext cx="3809999" cy="2453378"/>
          </a:xfrm>
          <a:prstGeom prst="rect">
            <a:avLst/>
          </a:prstGeom>
          <a:noFill/>
          <a:ln w="9525">
            <a:noFill/>
            <a:miter lim="800000"/>
            <a:headEnd/>
            <a:tailEnd/>
          </a:ln>
          <a:effectLst/>
        </p:spPr>
      </p:pic>
      <p:pic>
        <p:nvPicPr>
          <p:cNvPr id="29699" name="Picture 3"/>
          <p:cNvPicPr>
            <a:picLocks noChangeAspect="1" noChangeArrowheads="1"/>
          </p:cNvPicPr>
          <p:nvPr/>
        </p:nvPicPr>
        <p:blipFill>
          <a:blip r:embed="rId8"/>
          <a:srcRect/>
          <a:stretch>
            <a:fillRect/>
          </a:stretch>
        </p:blipFill>
        <p:spPr bwMode="auto">
          <a:xfrm>
            <a:off x="914400" y="4157261"/>
            <a:ext cx="3048000" cy="2453089"/>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29698"/>
                                        </p:tgtEl>
                                        <p:attrNameLst>
                                          <p:attrName>style.visibility</p:attrName>
                                        </p:attrNameLst>
                                      </p:cBhvr>
                                      <p:to>
                                        <p:strVal val="visible"/>
                                      </p:to>
                                    </p:set>
                                    <p:anim to="" calcmode="lin" valueType="num">
                                      <p:cBhvr>
                                        <p:cTn id="21" dur="1" fill="hold"/>
                                        <p:tgtEl>
                                          <p:spTgt spid="29698"/>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type.wav" builtIn="1"/>
                                        </p:tgtEl>
                                      </p:cMediaNode>
                                    </p:audio>
                                  </p:subTnLst>
                                </p:cTn>
                              </p:par>
                            </p:childTnLst>
                          </p:cTn>
                        </p:par>
                      </p:childTnLst>
                    </p:cTn>
                  </p:par>
                  <p:par>
                    <p:cTn id="22" fill="hold">
                      <p:stCondLst>
                        <p:cond delay="indefinite"/>
                      </p:stCondLst>
                      <p:childTnLst>
                        <p:par>
                          <p:cTn id="23" fill="hold">
                            <p:stCondLst>
                              <p:cond delay="0"/>
                            </p:stCondLst>
                            <p:childTnLst>
                              <p:par>
                                <p:cTn id="24" presetID="24" presetClass="entr" presetSubtype="0" fill="hold" nodeType="clickEffect">
                                  <p:stCondLst>
                                    <p:cond delay="0"/>
                                  </p:stCondLst>
                                  <p:childTnLst>
                                    <p:set>
                                      <p:cBhvr>
                                        <p:cTn id="25" dur="1" fill="hold">
                                          <p:stCondLst>
                                            <p:cond delay="0"/>
                                          </p:stCondLst>
                                        </p:cTn>
                                        <p:tgtEl>
                                          <p:spTgt spid="29699"/>
                                        </p:tgtEl>
                                        <p:attrNameLst>
                                          <p:attrName>style.visibility</p:attrName>
                                        </p:attrNameLst>
                                      </p:cBhvr>
                                      <p:to>
                                        <p:strVal val="visible"/>
                                      </p:to>
                                    </p:set>
                                    <p:anim to="" calcmode="lin" valueType="num">
                                      <p:cBhvr>
                                        <p:cTn id="26" dur="1" fill="hold"/>
                                        <p:tgtEl>
                                          <p:spTgt spid="29699"/>
                                        </p:tgtEl>
                                        <p:attrNameLst>
                                          <p:attrName/>
                                        </p:attrNameLst>
                                      </p:cBhvr>
                                    </p:anim>
                                  </p:childTnLst>
                                  <p:subTnLst>
                                    <p:audio>
                                      <p:cMediaNode>
                                        <p:cTn display="0" masterRel="sameClick">
                                          <p:stCondLst>
                                            <p:cond evt="begin" delay="0">
                                              <p:tn val="24"/>
                                            </p:cond>
                                          </p:stCondLst>
                                          <p:endCondLst>
                                            <p:cond evt="onStopAudio" delay="0">
                                              <p:tgtEl>
                                                <p:sldTgt/>
                                              </p:tgtEl>
                                            </p:cond>
                                          </p:endCondLst>
                                        </p:cTn>
                                        <p:tgtEl>
                                          <p:sndTgt r:embed="rId6" name="pu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4"/>
          <a:srcRect/>
          <a:stretch>
            <a:fillRect/>
          </a:stretch>
        </p:blipFill>
        <p:spPr bwMode="auto">
          <a:xfrm>
            <a:off x="1295400" y="381000"/>
            <a:ext cx="6248399" cy="61722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 to="" calcmode="lin" valueType="num">
                                      <p:cBhvr>
                                        <p:cTn id="7" dur="1" fill="hold"/>
                                        <p:tgtEl>
                                          <p:spTgt spid="3072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7848600" cy="6248400"/>
          </a:xfrm>
          <a:scene3d>
            <a:camera prst="perspectiveBelow"/>
            <a:lightRig rig="brightRoom" dir="tl">
              <a:rot lat="0" lon="0" rev="8700000"/>
            </a:lightRig>
          </a:scene3d>
          <a:sp3d>
            <a:bevelT w="0" h="0"/>
            <a:contourClr>
              <a:schemeClr val="accent2">
                <a:tint val="70000"/>
              </a:schemeClr>
            </a:contourClr>
          </a:sp3d>
        </p:spPr>
        <p:style>
          <a:lnRef idx="1">
            <a:schemeClr val="accent2"/>
          </a:lnRef>
          <a:fillRef idx="3">
            <a:schemeClr val="accent2"/>
          </a:fillRef>
          <a:effectRef idx="2">
            <a:schemeClr val="accent2"/>
          </a:effectRef>
          <a:fontRef idx="minor">
            <a:schemeClr val="lt1"/>
          </a:fontRef>
        </p:style>
        <p:txBody>
          <a:bodyPr/>
          <a:lstStyle/>
          <a:p>
            <a:pPr algn="ctr"/>
            <a:r>
              <a:rPr lang="ar-SA" sz="13800" b="1" dirty="0" smtClean="0">
                <a:solidFill>
                  <a:schemeClr val="bg1"/>
                </a:solidFill>
                <a:effectLst>
                  <a:glow rad="139700">
                    <a:schemeClr val="accent3">
                      <a:satMod val="175000"/>
                      <a:alpha val="40000"/>
                    </a:schemeClr>
                  </a:glow>
                </a:effectLst>
              </a:rPr>
              <a:t>مراجعة الدرس</a:t>
            </a:r>
            <a:endParaRPr lang="ar-EG" sz="13800" b="1" dirty="0">
              <a:solidFill>
                <a:schemeClr val="bg1"/>
              </a:solidFill>
              <a:effectLst>
                <a:glow rad="139700">
                  <a:schemeClr val="accent3">
                    <a:satMod val="175000"/>
                    <a:alpha val="40000"/>
                  </a:schemeClr>
                </a:glo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nvGraphicFramePr>
        <p:xfrm>
          <a:off x="1143000" y="609600"/>
          <a:ext cx="7543800" cy="29718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5" name="Diagram 4"/>
          <p:cNvGraphicFramePr/>
          <p:nvPr/>
        </p:nvGraphicFramePr>
        <p:xfrm>
          <a:off x="1371600" y="3733800"/>
          <a:ext cx="7010400" cy="16002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5" grpId="0">
        <p:bldAsOne/>
      </p:bldGraphic>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228600" y="3581400"/>
            <a:ext cx="8229600" cy="11430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2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  الأحماض مواد حارقة عند لمسها ، وتتفاعل مع الفلزات وتحول ورقة تباع الشمس الزرقاء الى حمراء .</a:t>
            </a:r>
            <a:endParaRPr lang="ar-SA" sz="3200" b="1" dirty="0" smtClean="0">
              <a:ln w="5080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Down Arrow 2"/>
          <p:cNvSpPr/>
          <p:nvPr/>
        </p:nvSpPr>
        <p:spPr>
          <a:xfrm>
            <a:off x="2895600" y="19050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533400"/>
            <a:ext cx="8077200" cy="10668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الفكرة الرئيسية : </a:t>
            </a:r>
            <a:r>
              <a:rPr lang="ar-SA" sz="3200" b="1" dirty="0" smtClean="0">
                <a:ln w="50800"/>
                <a:solidFill>
                  <a:schemeClr val="bg1">
                    <a:shade val="50000"/>
                  </a:schemeClr>
                </a:solidFill>
                <a:cs typeface="Arabic Transparent" pitchFamily="2" charset="-78"/>
              </a:rPr>
              <a:t>ما بعض الاختلافات بين الأحماض والقواعد ؟</a:t>
            </a:r>
          </a:p>
        </p:txBody>
      </p:sp>
      <p:sp>
        <p:nvSpPr>
          <p:cNvPr id="7" name="Content Placeholder 2"/>
          <p:cNvSpPr txBox="1">
            <a:spLocks/>
          </p:cNvSpPr>
          <p:nvPr/>
        </p:nvSpPr>
        <p:spPr>
          <a:xfrm>
            <a:off x="304800" y="4953000"/>
            <a:ext cx="8229600" cy="11430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2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  تماز القواعد بأنها ذات طعم مر وملمسها صابونى وتحول ورقة تباع الشمس الحمراء الى زرقاء .</a:t>
            </a:r>
            <a:endParaRPr lang="ar-SA" sz="3200" b="1" dirty="0" smtClean="0">
              <a:ln w="5080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7"/>
                                        </p:tgtEl>
                                        <p:attrNameLst>
                                          <p:attrName>ppt_y</p:attrName>
                                        </p:attrNameLst>
                                      </p:cBhvr>
                                      <p:tavLst>
                                        <p:tav tm="0">
                                          <p:val>
                                            <p:strVal val="#ppt_y"/>
                                          </p:val>
                                        </p:tav>
                                        <p:tav tm="100000">
                                          <p:val>
                                            <p:strVal val="#ppt_y"/>
                                          </p:val>
                                        </p:tav>
                                      </p:tavLst>
                                    </p:anim>
                                    <p:anim calcmode="lin" valueType="num">
                                      <p:cBhvr>
                                        <p:cTn id="32"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7"/>
                                        </p:tgtEl>
                                      </p:cBhvr>
                                    </p:animEffect>
                                  </p:childTnLst>
                                  <p:subTnLst>
                                    <p:audio>
                                      <p:cMediaNode>
                                        <p:cTn display="0" masterRel="sameClick">
                                          <p:stCondLst>
                                            <p:cond evt="begin" delay="0">
                                              <p:tn val="28"/>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2514600" y="4267200"/>
            <a:ext cx="4572000" cy="16002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ctr" rtl="1">
              <a:spcBef>
                <a:spcPts val="700"/>
              </a:spcBef>
              <a:buClr>
                <a:schemeClr val="tx2"/>
              </a:buClr>
              <a:buSzPct val="95000"/>
            </a:pPr>
            <a:r>
              <a:rPr lang="ar-SA" sz="8000" b="1" dirty="0" smtClean="0">
                <a:ln w="50800"/>
                <a:solidFill>
                  <a:schemeClr val="bg1">
                    <a:shade val="50000"/>
                  </a:schemeClr>
                </a:solidFill>
                <a:cs typeface="Arabic Transparent" pitchFamily="2" charset="-78"/>
              </a:rPr>
              <a:t>الكواشف</a:t>
            </a:r>
          </a:p>
        </p:txBody>
      </p:sp>
      <p:sp>
        <p:nvSpPr>
          <p:cNvPr id="3" name="Down Arrow 2"/>
          <p:cNvSpPr/>
          <p:nvPr/>
        </p:nvSpPr>
        <p:spPr>
          <a:xfrm>
            <a:off x="3048000" y="2133600"/>
            <a:ext cx="3352800" cy="19812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685800" y="457200"/>
            <a:ext cx="8077200" cy="12954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a:t>
            </a:r>
            <a:r>
              <a:rPr lang="ar-SA" sz="4000" b="1" dirty="0" smtClean="0">
                <a:ln w="50800"/>
                <a:solidFill>
                  <a:srgbClr val="FF0000"/>
                </a:solidFill>
                <a:cs typeface="Arabic Transparent" pitchFamily="2" charset="-78"/>
              </a:rPr>
              <a:t>المفردات : </a:t>
            </a:r>
            <a:r>
              <a:rPr lang="ar-SA" sz="4000" b="1" dirty="0" smtClean="0">
                <a:ln w="50800"/>
                <a:solidFill>
                  <a:schemeClr val="bg1">
                    <a:shade val="50000"/>
                  </a:schemeClr>
                </a:solidFill>
                <a:cs typeface="Arabic Transparent" pitchFamily="2" charset="-78"/>
              </a:rPr>
              <a:t>تسمى المادة التى يتغير لونها عند وجود الحمض او القاعدة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304800" y="4267200"/>
            <a:ext cx="8229600" cy="16002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ctr" rtl="1">
              <a:spcBef>
                <a:spcPts val="700"/>
              </a:spcBef>
              <a:buClr>
                <a:schemeClr val="tx2"/>
              </a:buClr>
              <a:buSzPct val="95000"/>
            </a:pPr>
            <a:r>
              <a:rPr lang="ar-SA" sz="4800" b="1" dirty="0" smtClean="0">
                <a:ln w="50800"/>
                <a:solidFill>
                  <a:schemeClr val="bg1">
                    <a:shade val="50000"/>
                  </a:schemeClr>
                </a:solidFill>
                <a:cs typeface="Arabic Transparent" pitchFamily="2" charset="-78"/>
              </a:rPr>
              <a:t>لإنها زلقة وتزيل الدهون والزيوت </a:t>
            </a:r>
          </a:p>
        </p:txBody>
      </p:sp>
      <p:sp>
        <p:nvSpPr>
          <p:cNvPr id="3" name="Down Arrow 2"/>
          <p:cNvSpPr/>
          <p:nvPr/>
        </p:nvSpPr>
        <p:spPr>
          <a:xfrm>
            <a:off x="3048000" y="2286000"/>
            <a:ext cx="3352800" cy="19812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33794" name="Picture 2"/>
          <p:cNvPicPr>
            <a:picLocks noChangeAspect="1" noChangeArrowheads="1"/>
          </p:cNvPicPr>
          <p:nvPr/>
        </p:nvPicPr>
        <p:blipFill>
          <a:blip r:embed="rId5"/>
          <a:srcRect/>
          <a:stretch>
            <a:fillRect/>
          </a:stretch>
        </p:blipFill>
        <p:spPr bwMode="auto">
          <a:xfrm>
            <a:off x="3657600" y="228600"/>
            <a:ext cx="4972050" cy="2032772"/>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 to="" calcmode="lin" valueType="num">
                                      <p:cBhvr>
                                        <p:cTn id="7" dur="1" fill="hold"/>
                                        <p:tgtEl>
                                          <p:spTgt spid="3379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304800" y="4267200"/>
            <a:ext cx="8229600" cy="16002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ctr" rtl="1">
              <a:spcBef>
                <a:spcPts val="700"/>
              </a:spcBef>
              <a:buClr>
                <a:schemeClr val="tx2"/>
              </a:buClr>
              <a:buSzPct val="95000"/>
            </a:pPr>
            <a:r>
              <a:rPr lang="ar-SA" sz="4400" b="1" dirty="0" smtClean="0">
                <a:ln w="50800"/>
                <a:solidFill>
                  <a:schemeClr val="bg1">
                    <a:shade val="50000"/>
                  </a:schemeClr>
                </a:solidFill>
                <a:cs typeface="Arabic Transparent" pitchFamily="2" charset="-78"/>
              </a:rPr>
              <a:t>لإنها عناصر لينة وتكون المركبات بسهولة من خلال تفاعلها مع مواد أخرى . </a:t>
            </a:r>
          </a:p>
        </p:txBody>
      </p:sp>
      <p:sp>
        <p:nvSpPr>
          <p:cNvPr id="3" name="Down Arrow 2"/>
          <p:cNvSpPr/>
          <p:nvPr/>
        </p:nvSpPr>
        <p:spPr>
          <a:xfrm>
            <a:off x="3048000" y="2133600"/>
            <a:ext cx="3352800" cy="19812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685800" y="457200"/>
            <a:ext cx="8077200" cy="12954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a:t>
            </a:r>
            <a:r>
              <a:rPr lang="ar-SA" sz="4000" b="1" dirty="0" smtClean="0">
                <a:ln w="50800"/>
                <a:solidFill>
                  <a:srgbClr val="FF0000"/>
                </a:solidFill>
                <a:cs typeface="Arabic Transparent" pitchFamily="2" charset="-78"/>
              </a:rPr>
              <a:t>التفكير الناقد: </a:t>
            </a:r>
            <a:r>
              <a:rPr lang="ar-SA" sz="4000" b="1" dirty="0" smtClean="0">
                <a:ln w="50800"/>
                <a:solidFill>
                  <a:schemeClr val="bg1">
                    <a:shade val="50000"/>
                  </a:schemeClr>
                </a:solidFill>
                <a:cs typeface="Arabic Transparent" pitchFamily="2" charset="-78"/>
              </a:rPr>
              <a:t>أوضح لماذا لاتوجد الفلزات القلوية منفردة فى الطبيعة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4"/>
          <a:srcRect/>
          <a:stretch>
            <a:fillRect/>
          </a:stretch>
        </p:blipFill>
        <p:spPr bwMode="auto">
          <a:xfrm>
            <a:off x="2438400" y="381000"/>
            <a:ext cx="6115050" cy="6099530"/>
          </a:xfrm>
          <a:prstGeom prst="rect">
            <a:avLst/>
          </a:prstGeom>
          <a:noFill/>
          <a:ln w="9525">
            <a:noFill/>
            <a:miter lim="800000"/>
            <a:headEnd/>
            <a:tailEnd/>
          </a:ln>
          <a:effectLst/>
        </p:spPr>
      </p:pic>
      <p:sp>
        <p:nvSpPr>
          <p:cNvPr id="4" name="Oval 3"/>
          <p:cNvSpPr/>
          <p:nvPr/>
        </p:nvSpPr>
        <p:spPr>
          <a:xfrm>
            <a:off x="6019800" y="1676400"/>
            <a:ext cx="2362200" cy="5334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5" name="Oval 4"/>
          <p:cNvSpPr/>
          <p:nvPr/>
        </p:nvSpPr>
        <p:spPr>
          <a:xfrm>
            <a:off x="7315200" y="5486400"/>
            <a:ext cx="914400" cy="5334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anim to="" calcmode="lin" valueType="num">
                                      <p:cBhvr>
                                        <p:cTn id="7" dur="1" fill="hold"/>
                                        <p:tgtEl>
                                          <p:spTgt spid="3584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explode.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7848600" cy="5791200"/>
          </a:xfrm>
          <a:scene3d>
            <a:camera prst="perspectiveBelow"/>
            <a:lightRig rig="brightRoom" dir="tl">
              <a:rot lat="0" lon="0" rev="8700000"/>
            </a:lightRig>
          </a:scene3d>
          <a:sp3d>
            <a:bevelT w="0" h="0"/>
            <a:contourClr>
              <a:schemeClr val="accent2">
                <a:tint val="70000"/>
              </a:schemeClr>
            </a:contourClr>
          </a:sp3d>
        </p:spPr>
        <p:style>
          <a:lnRef idx="1">
            <a:schemeClr val="accent2"/>
          </a:lnRef>
          <a:fillRef idx="3">
            <a:schemeClr val="accent2"/>
          </a:fillRef>
          <a:effectRef idx="2">
            <a:schemeClr val="accent2"/>
          </a:effectRef>
          <a:fontRef idx="minor">
            <a:schemeClr val="lt1"/>
          </a:fontRef>
        </p:style>
        <p:txBody>
          <a:bodyPr/>
          <a:lstStyle/>
          <a:p>
            <a:pPr algn="ctr"/>
            <a:r>
              <a:rPr lang="ar-SA" sz="13800" b="1" dirty="0" smtClean="0">
                <a:solidFill>
                  <a:schemeClr val="bg1"/>
                </a:solidFill>
                <a:effectLst>
                  <a:glow rad="139700">
                    <a:schemeClr val="accent3">
                      <a:satMod val="175000"/>
                      <a:alpha val="40000"/>
                    </a:schemeClr>
                  </a:glow>
                </a:effectLst>
              </a:rPr>
              <a:t>مراجعة </a:t>
            </a:r>
            <a:r>
              <a:rPr lang="ar-SA" sz="9600" b="1" dirty="0" smtClean="0">
                <a:solidFill>
                  <a:schemeClr val="bg1"/>
                </a:solidFill>
                <a:effectLst>
                  <a:glow rad="139700">
                    <a:schemeClr val="accent3">
                      <a:satMod val="175000"/>
                      <a:alpha val="40000"/>
                    </a:schemeClr>
                  </a:glow>
                </a:effectLst>
              </a:rPr>
              <a:t>الفصل</a:t>
            </a:r>
            <a:endParaRPr lang="ar-EG" sz="13800" b="1" dirty="0">
              <a:solidFill>
                <a:schemeClr val="bg1"/>
              </a:solidFill>
              <a:effectLst>
                <a:glow rad="139700">
                  <a:schemeClr val="accent3">
                    <a:satMod val="175000"/>
                    <a:alpha val="40000"/>
                  </a:schemeClr>
                </a:glo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3"/>
          <p:cNvPicPr>
            <a:picLocks noChangeAspect="1" noChangeArrowheads="1"/>
          </p:cNvPicPr>
          <p:nvPr/>
        </p:nvPicPr>
        <p:blipFill>
          <a:blip r:embed="rId5"/>
          <a:srcRect/>
          <a:stretch>
            <a:fillRect/>
          </a:stretch>
        </p:blipFill>
        <p:spPr bwMode="auto">
          <a:xfrm>
            <a:off x="1905000" y="457200"/>
            <a:ext cx="6534150" cy="5867400"/>
          </a:xfrm>
          <a:prstGeom prst="rect">
            <a:avLst/>
          </a:prstGeom>
          <a:noFill/>
          <a:ln w="9525">
            <a:noFill/>
            <a:miter lim="800000"/>
            <a:headEnd/>
            <a:tailEnd/>
          </a:ln>
          <a:effectLst/>
        </p:spPr>
      </p:pic>
      <p:sp>
        <p:nvSpPr>
          <p:cNvPr id="7" name="Content Placeholder 2"/>
          <p:cNvSpPr txBox="1">
            <a:spLocks/>
          </p:cNvSpPr>
          <p:nvPr/>
        </p:nvSpPr>
        <p:spPr>
          <a:xfrm>
            <a:off x="5181600" y="1322436"/>
            <a:ext cx="2762868" cy="5334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ctr" rtl="1">
              <a:spcBef>
                <a:spcPts val="700"/>
              </a:spcBef>
              <a:buClr>
                <a:schemeClr val="tx2"/>
              </a:buClr>
              <a:buSzPct val="95000"/>
            </a:pPr>
            <a:r>
              <a:rPr lang="ar-SA" sz="3200" b="1" dirty="0" smtClean="0">
                <a:ln w="50800"/>
                <a:solidFill>
                  <a:schemeClr val="bg1">
                    <a:shade val="50000"/>
                  </a:schemeClr>
                </a:solidFill>
                <a:cs typeface="Arabic Transparent" pitchFamily="2" charset="-78"/>
              </a:rPr>
              <a:t>التغير الكيميائى</a:t>
            </a:r>
          </a:p>
        </p:txBody>
      </p:sp>
      <p:sp>
        <p:nvSpPr>
          <p:cNvPr id="8" name="Content Placeholder 2"/>
          <p:cNvSpPr txBox="1">
            <a:spLocks/>
          </p:cNvSpPr>
          <p:nvPr/>
        </p:nvSpPr>
        <p:spPr>
          <a:xfrm>
            <a:off x="4114800" y="3200400"/>
            <a:ext cx="2514600" cy="3810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ctr" rtl="1">
              <a:spcBef>
                <a:spcPts val="700"/>
              </a:spcBef>
              <a:buClr>
                <a:schemeClr val="tx2"/>
              </a:buClr>
              <a:buSzPct val="95000"/>
            </a:pPr>
            <a:r>
              <a:rPr lang="ar-SA" sz="2400" b="1" dirty="0" smtClean="0">
                <a:ln w="50800"/>
                <a:solidFill>
                  <a:schemeClr val="bg1">
                    <a:shade val="50000"/>
                  </a:schemeClr>
                </a:solidFill>
                <a:cs typeface="Arabic Transparent" pitchFamily="2" charset="-78"/>
              </a:rPr>
              <a:t>الخصائص الكيميائية </a:t>
            </a:r>
          </a:p>
        </p:txBody>
      </p:sp>
      <p:sp>
        <p:nvSpPr>
          <p:cNvPr id="9" name="Content Placeholder 2"/>
          <p:cNvSpPr txBox="1">
            <a:spLocks/>
          </p:cNvSpPr>
          <p:nvPr/>
        </p:nvSpPr>
        <p:spPr>
          <a:xfrm>
            <a:off x="3886200" y="4191000"/>
            <a:ext cx="2667000" cy="5334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ctr" rtl="1">
              <a:spcBef>
                <a:spcPts val="700"/>
              </a:spcBef>
              <a:buClr>
                <a:schemeClr val="tx2"/>
              </a:buClr>
              <a:buSzPct val="95000"/>
            </a:pPr>
            <a:r>
              <a:rPr lang="ar-SA" sz="3200" b="1" dirty="0" smtClean="0">
                <a:ln w="50800"/>
                <a:solidFill>
                  <a:schemeClr val="bg1">
                    <a:shade val="50000"/>
                  </a:schemeClr>
                </a:solidFill>
                <a:cs typeface="Arabic Transparent" pitchFamily="2" charset="-78"/>
              </a:rPr>
              <a:t>المواد المتفاعلة </a:t>
            </a:r>
          </a:p>
        </p:txBody>
      </p:sp>
      <p:sp>
        <p:nvSpPr>
          <p:cNvPr id="10" name="Content Placeholder 2"/>
          <p:cNvSpPr txBox="1">
            <a:spLocks/>
          </p:cNvSpPr>
          <p:nvPr/>
        </p:nvSpPr>
        <p:spPr>
          <a:xfrm>
            <a:off x="2971800" y="5562600"/>
            <a:ext cx="1752600" cy="5334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ctr" rtl="1">
              <a:spcBef>
                <a:spcPts val="700"/>
              </a:spcBef>
              <a:buClr>
                <a:schemeClr val="tx2"/>
              </a:buClr>
              <a:buSzPct val="95000"/>
            </a:pPr>
            <a:r>
              <a:rPr lang="ar-SA" sz="3200" b="1" dirty="0" smtClean="0">
                <a:ln w="50800"/>
                <a:solidFill>
                  <a:schemeClr val="bg1">
                    <a:shade val="50000"/>
                  </a:schemeClr>
                </a:solidFill>
                <a:cs typeface="Arabic Transparent" pitchFamily="2" charset="-78"/>
              </a:rPr>
              <a:t>القواعد</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6867"/>
                                        </p:tgtEl>
                                        <p:attrNameLst>
                                          <p:attrName>style.visibility</p:attrName>
                                        </p:attrNameLst>
                                      </p:cBhvr>
                                      <p:to>
                                        <p:strVal val="visible"/>
                                      </p:to>
                                    </p:set>
                                    <p:anim to="" calcmode="lin" valueType="num">
                                      <p:cBhvr>
                                        <p:cTn id="7" dur="1" fill="hold"/>
                                        <p:tgtEl>
                                          <p:spTgt spid="36867"/>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8"/>
                                        </p:tgtEl>
                                        <p:attrNameLst>
                                          <p:attrName>ppt_y</p:attrName>
                                        </p:attrNameLst>
                                      </p:cBhvr>
                                      <p:tavLst>
                                        <p:tav tm="0">
                                          <p:val>
                                            <p:strVal val="#ppt_y"/>
                                          </p:val>
                                        </p:tav>
                                        <p:tav tm="100000">
                                          <p:val>
                                            <p:strVal val="#ppt_y"/>
                                          </p:val>
                                        </p:tav>
                                      </p:tavLst>
                                    </p:anim>
                                    <p:anim calcmode="lin" valueType="num">
                                      <p:cBhvr>
                                        <p:cTn id="2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8"/>
                                        </p:tgtEl>
                                      </p:cBhvr>
                                    </p:animEffect>
                                  </p:childTnLst>
                                  <p:subTnLst>
                                    <p:audio>
                                      <p:cMediaNode>
                                        <p:cTn display="0" masterRel="sameClick">
                                          <p:stCondLst>
                                            <p:cond evt="begin" delay="0">
                                              <p:tn val="19"/>
                                            </p:cond>
                                          </p:stCondLst>
                                          <p:endCondLst>
                                            <p:cond evt="onStopAudio" delay="0">
                                              <p:tgtEl>
                                                <p:sldTgt/>
                                              </p:tgtEl>
                                            </p:cond>
                                          </p:endCondLst>
                                        </p:cTn>
                                        <p:tgtEl>
                                          <p:sndTgt r:embed="rId4" name="whoosh.wav" builtIn="1"/>
                                        </p:tgtEl>
                                      </p:cMediaNode>
                                    </p:audio>
                                  </p:sub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9"/>
                                        </p:tgtEl>
                                        <p:attrNameLst>
                                          <p:attrName>ppt_y</p:attrName>
                                        </p:attrNameLst>
                                      </p:cBhvr>
                                      <p:tavLst>
                                        <p:tav tm="0">
                                          <p:val>
                                            <p:strVal val="#ppt_y"/>
                                          </p:val>
                                        </p:tav>
                                        <p:tav tm="100000">
                                          <p:val>
                                            <p:strVal val="#ppt_y"/>
                                          </p:val>
                                        </p:tav>
                                      </p:tavLst>
                                    </p:anim>
                                    <p:anim calcmode="lin" valueType="num">
                                      <p:cBhvr>
                                        <p:cTn id="32"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9"/>
                                        </p:tgtEl>
                                      </p:cBhvr>
                                    </p:animEffect>
                                  </p:childTnLst>
                                  <p:subTnLst>
                                    <p:audio>
                                      <p:cMediaNode>
                                        <p:cTn display="0" masterRel="sameClick">
                                          <p:stCondLst>
                                            <p:cond evt="begin" delay="0">
                                              <p:tn val="28"/>
                                            </p:cond>
                                          </p:stCondLst>
                                          <p:endCondLst>
                                            <p:cond evt="onStopAudio" delay="0">
                                              <p:tgtEl>
                                                <p:sldTgt/>
                                              </p:tgtEl>
                                            </p:cond>
                                          </p:endCondLst>
                                        </p:cTn>
                                        <p:tgtEl>
                                          <p:sndTgt r:embed="rId4" name="whoosh.wav" builtIn="1"/>
                                        </p:tgtEl>
                                      </p:cMediaNode>
                                    </p:audio>
                                  </p:subTnLst>
                                </p:cTn>
                              </p:par>
                            </p:childTnLst>
                          </p:cTn>
                        </p:par>
                      </p:childTnLst>
                    </p:cTn>
                  </p:par>
                  <p:par>
                    <p:cTn id="35" fill="hold">
                      <p:stCondLst>
                        <p:cond delay="indefinite"/>
                      </p:stCondLst>
                      <p:childTnLst>
                        <p:par>
                          <p:cTn id="36" fill="hold">
                            <p:stCondLst>
                              <p:cond delay="0"/>
                            </p:stCondLst>
                            <p:childTnLst>
                              <p:par>
                                <p:cTn id="37" presetID="41" presetClass="entr" presetSubtype="0" fill="hold" grpId="0" nodeType="clickEffect">
                                  <p:stCondLst>
                                    <p:cond delay="0"/>
                                  </p:stCondLst>
                                  <p:iterate type="lt">
                                    <p:tmPct val="10000"/>
                                  </p:iterate>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0"/>
                                        </p:tgtEl>
                                        <p:attrNameLst>
                                          <p:attrName>ppt_y</p:attrName>
                                        </p:attrNameLst>
                                      </p:cBhvr>
                                      <p:tavLst>
                                        <p:tav tm="0">
                                          <p:val>
                                            <p:strVal val="#ppt_y"/>
                                          </p:val>
                                        </p:tav>
                                        <p:tav tm="100000">
                                          <p:val>
                                            <p:strVal val="#ppt_y"/>
                                          </p:val>
                                        </p:tav>
                                      </p:tavLst>
                                    </p:anim>
                                    <p:anim calcmode="lin" valueType="num">
                                      <p:cBhvr>
                                        <p:cTn id="4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0"/>
                                        </p:tgtEl>
                                      </p:cBhvr>
                                    </p:animEffect>
                                  </p:childTnLst>
                                  <p:subTnLst>
                                    <p:audio>
                                      <p:cMediaNode>
                                        <p:cTn display="0" masterRel="sameClick">
                                          <p:stCondLst>
                                            <p:cond evt="begin" delay="0">
                                              <p:tn val="37"/>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5"/>
          <a:srcRect/>
          <a:stretch>
            <a:fillRect/>
          </a:stretch>
        </p:blipFill>
        <p:spPr bwMode="auto">
          <a:xfrm>
            <a:off x="762000" y="457200"/>
            <a:ext cx="7962900" cy="5771276"/>
          </a:xfrm>
          <a:prstGeom prst="rect">
            <a:avLst/>
          </a:prstGeom>
          <a:noFill/>
          <a:ln w="9525">
            <a:noFill/>
            <a:miter lim="800000"/>
            <a:headEnd/>
            <a:tailEnd/>
          </a:ln>
          <a:effectLst/>
        </p:spPr>
      </p:pic>
      <p:sp>
        <p:nvSpPr>
          <p:cNvPr id="3" name="Content Placeholder 2"/>
          <p:cNvSpPr txBox="1">
            <a:spLocks/>
          </p:cNvSpPr>
          <p:nvPr/>
        </p:nvSpPr>
        <p:spPr>
          <a:xfrm>
            <a:off x="4648200" y="1371600"/>
            <a:ext cx="1752600" cy="5334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ctr" rtl="1">
              <a:spcBef>
                <a:spcPts val="700"/>
              </a:spcBef>
              <a:buClr>
                <a:schemeClr val="tx2"/>
              </a:buClr>
              <a:buSzPct val="95000"/>
            </a:pPr>
            <a:r>
              <a:rPr lang="ar-SA" sz="3200" b="1" dirty="0" smtClean="0">
                <a:ln w="50800"/>
                <a:solidFill>
                  <a:schemeClr val="bg1">
                    <a:shade val="50000"/>
                  </a:schemeClr>
                </a:solidFill>
                <a:cs typeface="Arabic Transparent" pitchFamily="2" charset="-78"/>
              </a:rPr>
              <a:t>الكواشف</a:t>
            </a:r>
          </a:p>
        </p:txBody>
      </p:sp>
      <p:sp>
        <p:nvSpPr>
          <p:cNvPr id="4" name="Content Placeholder 2"/>
          <p:cNvSpPr txBox="1">
            <a:spLocks/>
          </p:cNvSpPr>
          <p:nvPr/>
        </p:nvSpPr>
        <p:spPr>
          <a:xfrm>
            <a:off x="5225844" y="2362200"/>
            <a:ext cx="1524000" cy="3810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ctr" rtl="1">
              <a:spcBef>
                <a:spcPts val="700"/>
              </a:spcBef>
              <a:buClr>
                <a:schemeClr val="tx2"/>
              </a:buClr>
              <a:buSzPct val="95000"/>
            </a:pPr>
            <a:r>
              <a:rPr lang="ar-SA" sz="2000" b="1" dirty="0" smtClean="0">
                <a:ln w="50800"/>
                <a:solidFill>
                  <a:schemeClr val="bg1">
                    <a:shade val="50000"/>
                  </a:schemeClr>
                </a:solidFill>
                <a:cs typeface="Arabic Transparent" pitchFamily="2" charset="-78"/>
              </a:rPr>
              <a:t>تفاعل الاتحاد</a:t>
            </a:r>
          </a:p>
        </p:txBody>
      </p:sp>
      <p:sp>
        <p:nvSpPr>
          <p:cNvPr id="5" name="Content Placeholder 2"/>
          <p:cNvSpPr txBox="1">
            <a:spLocks/>
          </p:cNvSpPr>
          <p:nvPr/>
        </p:nvSpPr>
        <p:spPr>
          <a:xfrm>
            <a:off x="685800" y="3886200"/>
            <a:ext cx="2743200" cy="3810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ctr" rtl="1">
              <a:spcBef>
                <a:spcPts val="700"/>
              </a:spcBef>
              <a:buClr>
                <a:schemeClr val="tx2"/>
              </a:buClr>
              <a:buSzPct val="95000"/>
            </a:pPr>
            <a:r>
              <a:rPr lang="ar-SA" sz="2400" b="1" dirty="0" smtClean="0">
                <a:ln w="50800"/>
                <a:solidFill>
                  <a:schemeClr val="bg1">
                    <a:shade val="50000"/>
                  </a:schemeClr>
                </a:solidFill>
                <a:cs typeface="Arabic Transparent" pitchFamily="2" charset="-78"/>
              </a:rPr>
              <a:t>تفاعلات طاردة للطاقة </a:t>
            </a:r>
          </a:p>
        </p:txBody>
      </p:sp>
      <p:sp>
        <p:nvSpPr>
          <p:cNvPr id="6" name="Content Placeholder 2"/>
          <p:cNvSpPr txBox="1">
            <a:spLocks/>
          </p:cNvSpPr>
          <p:nvPr/>
        </p:nvSpPr>
        <p:spPr>
          <a:xfrm>
            <a:off x="6400800" y="4768644"/>
            <a:ext cx="1752600" cy="4572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ctr" rtl="1">
              <a:spcBef>
                <a:spcPts val="700"/>
              </a:spcBef>
              <a:buClr>
                <a:schemeClr val="tx2"/>
              </a:buClr>
              <a:buSzPct val="95000"/>
            </a:pPr>
            <a:r>
              <a:rPr lang="ar-SA" sz="2400" b="1" dirty="0" smtClean="0">
                <a:ln w="50800"/>
                <a:solidFill>
                  <a:schemeClr val="bg1">
                    <a:shade val="50000"/>
                  </a:schemeClr>
                </a:solidFill>
                <a:cs typeface="Arabic Transparent" pitchFamily="2" charset="-78"/>
              </a:rPr>
              <a:t>البناء الضوئى</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 to="" calcmode="lin" valueType="num">
                                      <p:cBhvr>
                                        <p:cTn id="7" dur="1" fill="hold"/>
                                        <p:tgtEl>
                                          <p:spTgt spid="3789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4"/>
                                        </p:tgtEl>
                                        <p:attrNameLst>
                                          <p:attrName>ppt_y</p:attrName>
                                        </p:attrNameLst>
                                      </p:cBhvr>
                                      <p:tavLst>
                                        <p:tav tm="0">
                                          <p:val>
                                            <p:strVal val="#ppt_y"/>
                                          </p:val>
                                        </p:tav>
                                        <p:tav tm="100000">
                                          <p:val>
                                            <p:strVal val="#ppt_y"/>
                                          </p:val>
                                        </p:tav>
                                      </p:tavLst>
                                    </p:anim>
                                    <p:anim calcmode="lin" valueType="num">
                                      <p:cBhvr>
                                        <p:cTn id="2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4"/>
                                        </p:tgtEl>
                                      </p:cBhvr>
                                    </p:animEffect>
                                  </p:childTnLst>
                                  <p:subTnLst>
                                    <p:audio>
                                      <p:cMediaNode>
                                        <p:cTn display="0" masterRel="sameClick">
                                          <p:stCondLst>
                                            <p:cond evt="begin" delay="0">
                                              <p:tn val="19"/>
                                            </p:cond>
                                          </p:stCondLst>
                                          <p:endCondLst>
                                            <p:cond evt="onStopAudio" delay="0">
                                              <p:tgtEl>
                                                <p:sldTgt/>
                                              </p:tgtEl>
                                            </p:cond>
                                          </p:endCondLst>
                                        </p:cTn>
                                        <p:tgtEl>
                                          <p:sndTgt r:embed="rId4" name="whoosh.wav" builtIn="1"/>
                                        </p:tgtEl>
                                      </p:cMediaNode>
                                    </p:audio>
                                  </p:sub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gtEl>
                                        <p:attrNameLst>
                                          <p:attrName>ppt_y</p:attrName>
                                        </p:attrNameLst>
                                      </p:cBhvr>
                                      <p:tavLst>
                                        <p:tav tm="0">
                                          <p:val>
                                            <p:strVal val="#ppt_y"/>
                                          </p:val>
                                        </p:tav>
                                        <p:tav tm="100000">
                                          <p:val>
                                            <p:strVal val="#ppt_y"/>
                                          </p:val>
                                        </p:tav>
                                      </p:tavLst>
                                    </p:anim>
                                    <p:anim calcmode="lin" valueType="num">
                                      <p:cBhvr>
                                        <p:cTn id="3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gtEl>
                                      </p:cBhvr>
                                    </p:animEffect>
                                  </p:childTnLst>
                                  <p:subTnLst>
                                    <p:audio>
                                      <p:cMediaNode>
                                        <p:cTn display="0" masterRel="sameClick">
                                          <p:stCondLst>
                                            <p:cond evt="begin" delay="0">
                                              <p:tn val="28"/>
                                            </p:cond>
                                          </p:stCondLst>
                                          <p:endCondLst>
                                            <p:cond evt="onStopAudio" delay="0">
                                              <p:tgtEl>
                                                <p:sldTgt/>
                                              </p:tgtEl>
                                            </p:cond>
                                          </p:endCondLst>
                                        </p:cTn>
                                        <p:tgtEl>
                                          <p:sndTgt r:embed="rId4" name="whoosh.wav" builtIn="1"/>
                                        </p:tgtEl>
                                      </p:cMediaNode>
                                    </p:audio>
                                  </p:subTnLst>
                                </p:cTn>
                              </p:par>
                            </p:childTnLst>
                          </p:cTn>
                        </p:par>
                      </p:childTnLst>
                    </p:cTn>
                  </p:par>
                  <p:par>
                    <p:cTn id="35" fill="hold">
                      <p:stCondLst>
                        <p:cond delay="indefinite"/>
                      </p:stCondLst>
                      <p:childTnLst>
                        <p:par>
                          <p:cTn id="36" fill="hold">
                            <p:stCondLst>
                              <p:cond delay="0"/>
                            </p:stCondLst>
                            <p:childTnLst>
                              <p:par>
                                <p:cTn id="37" presetID="41" presetClass="entr" presetSubtype="0" fill="hold" grpId="0" nodeType="clickEffect">
                                  <p:stCondLst>
                                    <p:cond delay="0"/>
                                  </p:stCondLst>
                                  <p:iterate type="lt">
                                    <p:tmPct val="10000"/>
                                  </p:iterate>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6"/>
                                        </p:tgtEl>
                                        <p:attrNameLst>
                                          <p:attrName>ppt_y</p:attrName>
                                        </p:attrNameLst>
                                      </p:cBhvr>
                                      <p:tavLst>
                                        <p:tav tm="0">
                                          <p:val>
                                            <p:strVal val="#ppt_y"/>
                                          </p:val>
                                        </p:tav>
                                        <p:tav tm="100000">
                                          <p:val>
                                            <p:strVal val="#ppt_y"/>
                                          </p:val>
                                        </p:tav>
                                      </p:tavLst>
                                    </p:anim>
                                    <p:anim calcmode="lin" valueType="num">
                                      <p:cBhvr>
                                        <p:cTn id="41"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6"/>
                                        </p:tgtEl>
                                      </p:cBhvr>
                                    </p:animEffect>
                                  </p:childTnLst>
                                  <p:subTnLst>
                                    <p:audio>
                                      <p:cMediaNode>
                                        <p:cTn display="0" masterRel="sameClick">
                                          <p:stCondLst>
                                            <p:cond evt="begin" delay="0">
                                              <p:tn val="37"/>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a:srcRect/>
          <a:stretch>
            <a:fillRect/>
          </a:stretch>
        </p:blipFill>
        <p:spPr bwMode="auto">
          <a:xfrm>
            <a:off x="228600" y="228600"/>
            <a:ext cx="8676667" cy="6331329"/>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4"/>
          <a:srcRect/>
          <a:stretch>
            <a:fillRect/>
          </a:stretch>
        </p:blipFill>
        <p:spPr bwMode="auto">
          <a:xfrm>
            <a:off x="228600" y="152400"/>
            <a:ext cx="8689832" cy="64770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to="" calcmode="lin" valueType="num">
                                      <p:cBhvr>
                                        <p:cTn id="7" dur="1" fill="hold"/>
                                        <p:tgtEl>
                                          <p:spTgt spid="409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52600" y="1295400"/>
            <a:ext cx="6096000" cy="1621536"/>
          </a:xfrm>
          <a:prstGeom prst="rect">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فكرة الدرس</a:t>
            </a:r>
            <a:endParaRPr kumimoji="0" lang="ar-EG" sz="8000" b="1" i="0" u="none" strike="noStrike" kern="120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endParaRPr>
          </a:p>
        </p:txBody>
      </p:sp>
      <p:sp>
        <p:nvSpPr>
          <p:cNvPr id="3" name="Content Placeholder 2"/>
          <p:cNvSpPr txBox="1">
            <a:spLocks/>
          </p:cNvSpPr>
          <p:nvPr/>
        </p:nvSpPr>
        <p:spPr>
          <a:xfrm>
            <a:off x="914400" y="3657600"/>
            <a:ext cx="7696200" cy="25146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54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يحدث التغير الكيميائى بسبب تفكيك الروابط الكيميائية أو تكوينها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600200" y="13716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3733800"/>
            <a:ext cx="8382000" cy="23622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48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الرابطة الكيميائية ـ التغير الكيميائى ـ المواد المتفاعلة ـ المواد الناتجة ـ المعادلة الكيميائية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1637</TotalTime>
  <Words>768</Words>
  <Application>Microsoft Office PowerPoint</Application>
  <PresentationFormat>عرض على الشاشة (3:4)‏</PresentationFormat>
  <Paragraphs>73</Paragraphs>
  <Slides>57</Slides>
  <Notes>0</Notes>
  <HiddenSlides>0</HiddenSlides>
  <MMClips>0</MMClips>
  <ScaleCrop>false</ScaleCrop>
  <HeadingPairs>
    <vt:vector size="4" baseType="variant">
      <vt:variant>
        <vt:lpstr>سمة</vt:lpstr>
      </vt:variant>
      <vt:variant>
        <vt:i4>1</vt:i4>
      </vt:variant>
      <vt:variant>
        <vt:lpstr>عناوين الشرائح</vt:lpstr>
      </vt:variant>
      <vt:variant>
        <vt:i4>57</vt:i4>
      </vt:variant>
    </vt:vector>
  </HeadingPairs>
  <TitlesOfParts>
    <vt:vector size="58" baseType="lpstr">
      <vt:lpstr>Metro</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وصف التغيرات الكيميائية</vt:lpstr>
      <vt:lpstr>الشريحة 15</vt:lpstr>
      <vt:lpstr>الشريحة 16</vt:lpstr>
      <vt:lpstr>الشريحة 17</vt:lpstr>
      <vt:lpstr>الشريحة 18</vt:lpstr>
      <vt:lpstr>الشريحة 19</vt:lpstr>
      <vt:lpstr>الشريحة 20</vt:lpstr>
      <vt:lpstr>الشريحة 21</vt:lpstr>
      <vt:lpstr>الشريحة 22</vt:lpstr>
      <vt:lpstr>مراجعة الدرس</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lpstr>الشريحة 44</vt:lpstr>
      <vt:lpstr>الشريحة 45</vt:lpstr>
      <vt:lpstr>الشريحة 46</vt:lpstr>
      <vt:lpstr>الشريحة 47</vt:lpstr>
      <vt:lpstr>الشريحة 48</vt:lpstr>
      <vt:lpstr>مراجعة الدرس</vt:lpstr>
      <vt:lpstr>الشريحة 50</vt:lpstr>
      <vt:lpstr>الشريحة 51</vt:lpstr>
      <vt:lpstr>الشريحة 52</vt:lpstr>
      <vt:lpstr>الشريحة 53</vt:lpstr>
      <vt:lpstr>الشريحة 54</vt:lpstr>
      <vt:lpstr>مراجعة الفصل</vt:lpstr>
      <vt:lpstr>الشريحة 56</vt:lpstr>
      <vt:lpstr>الشريحة 57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الفصل الأول </dc:title>
  <dc:creator/>
  <cp:lastModifiedBy>Hasib</cp:lastModifiedBy>
  <cp:revision>235</cp:revision>
  <dcterms:created xsi:type="dcterms:W3CDTF">2006-08-16T00:00:00Z</dcterms:created>
  <dcterms:modified xsi:type="dcterms:W3CDTF">2015-10-28T17:49:21Z</dcterms:modified>
</cp:coreProperties>
</file>