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71" r:id="rId2"/>
    <p:sldId id="273" r:id="rId3"/>
    <p:sldId id="274" r:id="rId4"/>
    <p:sldId id="275" r:id="rId5"/>
    <p:sldId id="278" r:id="rId6"/>
    <p:sldId id="286" r:id="rId7"/>
    <p:sldId id="288" r:id="rId8"/>
    <p:sldId id="294" r:id="rId9"/>
    <p:sldId id="289" r:id="rId10"/>
    <p:sldId id="293" r:id="rId11"/>
    <p:sldId id="295" r:id="rId12"/>
    <p:sldId id="296" r:id="rId13"/>
    <p:sldId id="297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6" autoAdjust="0"/>
    <p:restoredTop sz="91829" autoAdjust="0"/>
  </p:normalViewPr>
  <p:slideViewPr>
    <p:cSldViewPr>
      <p:cViewPr>
        <p:scale>
          <a:sx n="50" d="100"/>
          <a:sy n="50" d="100"/>
        </p:scale>
        <p:origin x="-1734" y="-11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0E5E493-AF8D-4FD0-A306-074B73EA2664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0DDCB22-23D8-4A7B-8ADD-0229AE24C7D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633158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035134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651094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490334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8313869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164836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501955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927314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591358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861666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473277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743508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005377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الأستاذ أبو يوسف</a:t>
            </a:r>
            <a:r>
              <a:rPr lang="ar-SA" baseline="0" dirty="0" smtClean="0"/>
              <a:t> </a:t>
            </a:r>
            <a:r>
              <a:rPr lang="ar-SA" dirty="0" smtClean="0"/>
              <a:t>منتدى التربية والتعليم بالمدينة المنورة لا تنسونا من صالح دعائكم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DCB22-23D8-4A7B-8ADD-0229AE24C7D3}" type="slidenum">
              <a:rPr lang="ar-SA" smtClean="0"/>
              <a:pPr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027462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01/11/1441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 descr="115 [Converted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728" y="1785926"/>
            <a:ext cx="5929354" cy="292895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2" name="Rectangle 4"/>
          <p:cNvSpPr/>
          <p:nvPr/>
        </p:nvSpPr>
        <p:spPr>
          <a:xfrm>
            <a:off x="1785918" y="2389054"/>
            <a:ext cx="571504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EG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الناقض الثاني</a:t>
            </a:r>
            <a:endParaRPr lang="en-US" sz="7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bmp1\04f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2993"/>
            <a:ext cx="9144000" cy="48805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8596" y="1371415"/>
            <a:ext cx="80010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بالتعاون مع مجموعتي أكتب بعض الأمور التي تزيد من تعظيم الله وشرعه في قلب العبد المؤمن 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95298" y="2714620"/>
            <a:ext cx="800105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857224" y="2643182"/>
            <a:ext cx="7786742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solidFill>
                  <a:srgbClr val="FF0000"/>
                </a:solidFill>
              </a:rPr>
              <a:t>التعرف على أسماء الله وصفاته والتعرف على الأدلة عليها </a:t>
            </a:r>
            <a:endParaRPr lang="ar-SA" sz="4400" b="1" dirty="0">
              <a:solidFill>
                <a:srgbClr val="FF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43174" y="2071678"/>
            <a:ext cx="4584506" cy="32147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مربع نص 2"/>
          <p:cNvSpPr txBox="1"/>
          <p:nvPr/>
        </p:nvSpPr>
        <p:spPr>
          <a:xfrm>
            <a:off x="3428992" y="2891379"/>
            <a:ext cx="331464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التقويم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FRAM39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143000" y="-1143000"/>
            <a:ext cx="6858000" cy="914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مربع نص 2"/>
          <p:cNvSpPr txBox="1"/>
          <p:nvPr/>
        </p:nvSpPr>
        <p:spPr>
          <a:xfrm>
            <a:off x="3143240" y="944632"/>
            <a:ext cx="5140330" cy="7150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EG" sz="3600" b="1" dirty="0" smtClean="0">
                <a:solidFill>
                  <a:srgbClr val="0000FF"/>
                </a:solidFill>
              </a:rPr>
              <a:t>س1/ أذكر الدليل على ما  يلي :</a:t>
            </a:r>
            <a:endParaRPr lang="ar-EG" sz="3600" b="1" dirty="0">
              <a:solidFill>
                <a:srgbClr val="0000FF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785786" y="1785926"/>
            <a:ext cx="7497784" cy="119181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EG" sz="3200" b="1" dirty="0" smtClean="0">
                <a:solidFill>
                  <a:srgbClr val="0000FF"/>
                </a:solidFill>
              </a:rPr>
              <a:t>أ- من أبغض شيئا مما جاء </a:t>
            </a:r>
            <a:r>
              <a:rPr lang="ar-EG" sz="3200" b="1" dirty="0" err="1" smtClean="0">
                <a:solidFill>
                  <a:srgbClr val="0000FF"/>
                </a:solidFill>
              </a:rPr>
              <a:t>به</a:t>
            </a:r>
            <a:r>
              <a:rPr lang="ar-EG" sz="3200" b="1" dirty="0" smtClean="0">
                <a:solidFill>
                  <a:srgbClr val="0000FF"/>
                </a:solidFill>
              </a:rPr>
              <a:t> الرسول </a:t>
            </a:r>
            <a:r>
              <a:rPr lang="ar-EG" sz="3200" b="1" dirty="0" smtClean="0">
                <a:solidFill>
                  <a:srgbClr val="0000FF"/>
                </a:solidFill>
                <a:sym typeface="AGA Arabesque"/>
              </a:rPr>
              <a:t> فقد وقع في أحد </a:t>
            </a:r>
            <a:r>
              <a:rPr lang="ar-EG" sz="3200" b="1" dirty="0" err="1" smtClean="0">
                <a:solidFill>
                  <a:srgbClr val="0000FF"/>
                </a:solidFill>
                <a:sym typeface="AGA Arabesque"/>
              </a:rPr>
              <a:t>نواقض</a:t>
            </a:r>
            <a:r>
              <a:rPr lang="ar-EG" sz="3200" b="1" dirty="0" smtClean="0">
                <a:solidFill>
                  <a:srgbClr val="0000FF"/>
                </a:solidFill>
                <a:sym typeface="AGA Arabesque"/>
              </a:rPr>
              <a:t> الإسلام .</a:t>
            </a:r>
            <a:endParaRPr lang="ar-EG" sz="3200" b="1" dirty="0">
              <a:solidFill>
                <a:srgbClr val="0000FF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804836" y="3996460"/>
            <a:ext cx="7497784" cy="6469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EG" sz="3200" b="1" dirty="0" smtClean="0">
                <a:solidFill>
                  <a:srgbClr val="0000FF"/>
                </a:solidFill>
              </a:rPr>
              <a:t>ب- من استهزأ بشيء من دين الله ولو مازحا فقد كفر .</a:t>
            </a:r>
            <a:endParaRPr lang="ar-EG" sz="3200" b="1" dirty="0">
              <a:solidFill>
                <a:srgbClr val="0000FF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642910" y="2943051"/>
            <a:ext cx="778674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قال تعالى ( ذلك بأنهم كرهوا ما أنزل الله فأحبط أعمالهم )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571472" y="4714884"/>
            <a:ext cx="778674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قال تعالى ( ولئن سألتهم ليقولن إنما كنا نخوض ونلعب قل أبالله وآياته ورسوله كنتم </a:t>
            </a:r>
            <a:r>
              <a:rPr lang="ar-SA" sz="3600" b="1" dirty="0" err="1" smtClean="0">
                <a:solidFill>
                  <a:srgbClr val="FF0000"/>
                </a:solidFill>
              </a:rPr>
              <a:t>تستهزؤون</a:t>
            </a:r>
            <a:r>
              <a:rPr lang="ar-SA" sz="3600" b="1" dirty="0" smtClean="0">
                <a:solidFill>
                  <a:srgbClr val="FF0000"/>
                </a:solidFill>
              </a:rPr>
              <a:t> )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FF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FF00"/>
                </a:solidFill>
              </a:rPr>
              <a:t>المنورة</a:t>
            </a:r>
            <a:endParaRPr lang="ar-SA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FRAM39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400000">
            <a:off x="1143000" y="-1143000"/>
            <a:ext cx="6858000" cy="914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مربع نص 2"/>
          <p:cNvSpPr txBox="1"/>
          <p:nvPr/>
        </p:nvSpPr>
        <p:spPr>
          <a:xfrm>
            <a:off x="857224" y="928670"/>
            <a:ext cx="7426346" cy="132802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EG" sz="3600" b="1" dirty="0" smtClean="0">
                <a:solidFill>
                  <a:srgbClr val="0000FF"/>
                </a:solidFill>
              </a:rPr>
              <a:t>س2/ من يعمل بأحكام الشريعة ولكنه يفضل عليها أحكام البشر ، فما حكمه ؟</a:t>
            </a:r>
            <a:endParaRPr lang="ar-EG" sz="3600" b="1" dirty="0">
              <a:solidFill>
                <a:srgbClr val="0000FF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785786" y="3571167"/>
            <a:ext cx="7500990" cy="57888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EG" sz="2800" b="1" dirty="0" smtClean="0">
                <a:solidFill>
                  <a:srgbClr val="0000FF"/>
                </a:solidFill>
              </a:rPr>
              <a:t>س3/ هل يلزم أن يكون تارك الطاعة مبغضا لها ؟ أوضح ذلك .</a:t>
            </a:r>
            <a:endParaRPr lang="ar-EG" sz="2800" b="1" dirty="0">
              <a:solidFill>
                <a:srgbClr val="0000FF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428596" y="2357430"/>
            <a:ext cx="778674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قال تعالى ( حكمه أنه وقع في ناقض من </a:t>
            </a:r>
            <a:r>
              <a:rPr lang="ar-SA" sz="3600" b="1" dirty="0" err="1" smtClean="0">
                <a:solidFill>
                  <a:srgbClr val="FF0000"/>
                </a:solidFill>
              </a:rPr>
              <a:t>نواقض</a:t>
            </a:r>
            <a:r>
              <a:rPr lang="ar-SA" sz="3600" b="1" dirty="0" smtClean="0">
                <a:solidFill>
                  <a:srgbClr val="FF0000"/>
                </a:solidFill>
              </a:rPr>
              <a:t> الإسلام )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71472" y="4357694"/>
            <a:ext cx="778674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من ترك الطاعة مبغضا لها فقد وقع في ناقض من </a:t>
            </a:r>
            <a:r>
              <a:rPr lang="ar-SA" sz="3600" b="1" dirty="0" err="1" smtClean="0">
                <a:solidFill>
                  <a:srgbClr val="FF0000"/>
                </a:solidFill>
              </a:rPr>
              <a:t>نواقض</a:t>
            </a:r>
            <a:r>
              <a:rPr lang="ar-SA" sz="3600" b="1" smtClean="0">
                <a:solidFill>
                  <a:srgbClr val="FF0000"/>
                </a:solidFill>
              </a:rPr>
              <a:t> الإسلام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FF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FF00"/>
                </a:solidFill>
              </a:rPr>
              <a:t>المنورة</a:t>
            </a:r>
            <a:endParaRPr lang="ar-SA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191_115762_116530434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1268760"/>
            <a:ext cx="4762500" cy="3848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مستطيل 2"/>
          <p:cNvSpPr/>
          <p:nvPr/>
        </p:nvSpPr>
        <p:spPr>
          <a:xfrm>
            <a:off x="2857488" y="2606756"/>
            <a:ext cx="3860055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EG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تمهيد</a:t>
            </a:r>
            <a:endParaRPr lang="ar-SA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714356"/>
            <a:ext cx="8715436" cy="45720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" name="مستطيل 2"/>
          <p:cNvSpPr/>
          <p:nvPr/>
        </p:nvSpPr>
        <p:spPr>
          <a:xfrm>
            <a:off x="928662" y="1395398"/>
            <a:ext cx="7143800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EG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مر في الدرس الماضي أن الشرك بالله من </a:t>
            </a:r>
            <a:r>
              <a:rPr lang="ar-EG" sz="4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نواقض</a:t>
            </a:r>
            <a:r>
              <a:rPr lang="ar-EG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الإسلام فهل يمكن أن يخرج أحد من دين الله وهو لم يشرك في عبادة الله أحدا حيث إن صلاته وزكاته وصومه وحجه لله ولم يدع أحدا إلا الله ؟</a:t>
            </a:r>
            <a:endParaRPr lang="ar-SA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1191_188234_12548039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57356" y="785794"/>
            <a:ext cx="5608056" cy="4643470"/>
          </a:xfrm>
          <a:prstGeom prst="roundRect">
            <a:avLst>
              <a:gd name="adj" fmla="val 2840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Rectangle 4"/>
          <p:cNvSpPr/>
          <p:nvPr/>
        </p:nvSpPr>
        <p:spPr>
          <a:xfrm>
            <a:off x="2571736" y="1857364"/>
            <a:ext cx="3714776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EG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عناصر الدرس</a:t>
            </a:r>
            <a:endParaRPr lang="en-US" sz="7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dohaup_169595868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1285860"/>
            <a:ext cx="5715040" cy="39290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مربع نص 2"/>
          <p:cNvSpPr txBox="1"/>
          <p:nvPr/>
        </p:nvSpPr>
        <p:spPr>
          <a:xfrm>
            <a:off x="2428860" y="1998827"/>
            <a:ext cx="4429156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ثانيا : الطعن في الدين</a:t>
            </a:r>
            <a:endParaRPr lang="ar-EG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bmp1\10g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480"/>
            <a:ext cx="9144000" cy="50720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85786" y="823894"/>
            <a:ext cx="721523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الطعن في الدين وهذا يشمل عدة أمور منها 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- من يعتقد أن هدي النبي </a:t>
            </a:r>
            <a:r>
              <a:rPr lang="ar-EG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Arial" pitchFamily="34" charset="0"/>
                <a:sym typeface="AGA Arabesque"/>
              </a:rPr>
              <a:t> </a:t>
            </a:r>
            <a:r>
              <a:rPr lang="ar-EG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ناقض أو أن هدي غيره أكمل منه : </a:t>
            </a:r>
            <a:r>
              <a:rPr lang="ar-EG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فالله عز وجل يقول عن نبينا محمد </a:t>
            </a:r>
            <a:r>
              <a:rPr lang="ar-EG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  <a:sym typeface="AGA Arabesque"/>
              </a:rPr>
              <a:t>     </a:t>
            </a:r>
            <a:r>
              <a:rPr lang="ar-EG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( وَمَا يَنطِقُ عَنِ الْهَوَى {3} إِنْ هُوَ إِلَّا وَحْيٌ يُوحَى {4} ) وكان </a:t>
            </a:r>
            <a:r>
              <a:rPr lang="ar-EG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  <a:sym typeface="AGA Arabesque"/>
              </a:rPr>
              <a:t> يقول في خطبة الجمعة ( أما بعد فإن خير الحديث كتاب الله وخر الهدي هدي محمد ) فمن انتقص شيئا مما ثبت من هدي النبي  أو قدح فيه فقد كفر وذلك مثل من يقدح في فرض الزكاة أو يرى أن إباحة الربا أولى من تحريمه .</a:t>
            </a:r>
            <a:endParaRPr lang="ar-EG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bmp1\04d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571480"/>
            <a:ext cx="9143999" cy="52864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47646" y="1000108"/>
            <a:ext cx="821537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- من أبغض شيئا مما جاء به الرسول 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  <a:sym typeface="AGA Arabesque"/>
              </a:rPr>
              <a:t> 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لأن الله يقول( ذَلِكَ بِأَنَّهُمْ كَرِهُوا مَا أَنزَلَ اللَّهُ فَأَحْبَطَ أَعْمَالَهُمْ ) فالذي يبغض الصلاة أو يبغض الوضوء أو يبغض الصوم ونحو ذلك فقد كفر لكن يجب أن يعلم أن هناك فرقا بين بغض ما جاء به النبي 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  <a:sym typeface="AGA Arabesque"/>
              </a:rPr>
              <a:t> 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وبين عدم  امتثال الأوامر وترك النواهي فمما جاء به الرسول 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  <a:sym typeface="AGA Arabesque"/>
              </a:rPr>
              <a:t> 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تحريم الخمر فالذي يكره هذا التحريم يكون كافرا بخلاف من يشرب الخمر فقط فلا يكفر بل ارتكب كبيرة من كبائر الذنوب وهو على خطر في دينه وعليه التوبة .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bmp1\04d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643050"/>
            <a:ext cx="9143999" cy="3571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47646" y="2000240"/>
            <a:ext cx="821537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- من استهزأ بشيء من دين الله 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كمن </a:t>
            </a:r>
            <a:r>
              <a:rPr lang="ar-EG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يستهزيء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 بالقرآن الكريم أو بسنة النبي 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  <a:sym typeface="AGA Arabesque"/>
              </a:rPr>
              <a:t> 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أو بالثواب أو بالعقاب فقد كفر لقوله تعالى ( وَلَئِن سَأَلْتَهُمْ لَيَقُولُنَّ إِنَّمَا كُنَّا نَخُوضُ وَنَلْعَبُ قُلْ أَبِاللّهِ وَآيَاتِهِ وَرَسُولِهِ كُنتُمْ </a:t>
            </a:r>
            <a:r>
              <a:rPr lang="ar-EG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تَسْتَهْزِؤُونَ</a:t>
            </a:r>
            <a:r>
              <a:rPr lang="ar-EG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 ) ولا فرق في الحكم بين الجاد والهازل كما دلت الآية .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ahmed.ABU-CC02553BBB1\Desktop\My Pictures\116 [Converted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381131"/>
            <a:ext cx="6324599" cy="34051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2428860" y="2160339"/>
            <a:ext cx="4998976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EG" sz="115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نشاط</a:t>
            </a:r>
            <a:endParaRPr lang="en-US" sz="115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31740" y="6300028"/>
            <a:ext cx="4680520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ar-SA" b="1" dirty="0">
                <a:solidFill>
                  <a:srgbClr val="FF0000"/>
                </a:solidFill>
              </a:rPr>
              <a:t> الأستاذ أبو يوسف منتدى التربية والتعليم بالمدينة </a:t>
            </a:r>
            <a:r>
              <a:rPr lang="ar-SA" b="1" dirty="0" smtClean="0">
                <a:solidFill>
                  <a:srgbClr val="FF0000"/>
                </a:solidFill>
              </a:rPr>
              <a:t>المنورة</a:t>
            </a:r>
            <a:endParaRPr lang="ar-S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732</Words>
  <Application>Microsoft Office PowerPoint</Application>
  <PresentationFormat>عرض على الشاشة (3:4)‏</PresentationFormat>
  <Paragraphs>63</Paragraphs>
  <Slides>13</Slides>
  <Notes>13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cp:lastModifiedBy>mom</cp:lastModifiedBy>
  <cp:revision>70</cp:revision>
  <dcterms:modified xsi:type="dcterms:W3CDTF">2019-09-10T17:56:34Z</dcterms:modified>
</cp:coreProperties>
</file>