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8775" autoAdjust="0"/>
    <p:restoredTop sz="94660"/>
  </p:normalViewPr>
  <p:slideViewPr>
    <p:cSldViewPr>
      <p:cViewPr varScale="1">
        <p:scale>
          <a:sx n="59" d="100"/>
          <a:sy n="59" d="100"/>
        </p:scale>
        <p:origin x="-84" y="-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8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22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11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49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903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3786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4733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871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8136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013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800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6969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860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231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8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73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4400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77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18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4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50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42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ACCA5-8B83-4C2C-A382-7173D8EB39F7}" type="datetimeFigureOut">
              <a:rPr lang="en-US" smtClean="0"/>
              <a:t>8/4/2017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516375-E737-4945-9537-5105EF5AB3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608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C9243-12CA-4579-BCC6-8FE92FF9BFF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8/4/2017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620D2D-3AEA-48F0-8715-77925AD307D9}" type="slidenum">
              <a:rPr 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93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5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2.png"/><Relationship Id="rId7" Type="http://schemas.openxmlformats.org/officeDocument/2006/relationships/image" Target="../media/image2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691262" y="1891928"/>
            <a:ext cx="5401018" cy="8890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/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التدريب الثانى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52011" y="3806676"/>
            <a:ext cx="8466794" cy="1206500"/>
          </a:xfrm>
          <a:prstGeom prst="round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91433" tIns="45716" rIns="91433" bIns="45716" rtlCol="0" anchor="ctr"/>
          <a:lstStyle/>
          <a:p>
            <a:pPr algn="ctr" rtl="1"/>
            <a:r>
              <a:rPr lang="ar-EG" sz="54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برنامج سكراتش</a:t>
            </a:r>
            <a:r>
              <a:rPr lang="ar-EG" sz="3600" b="1" cap="all" dirty="0" smtClean="0">
                <a:ln w="9000" cmpd="sng">
                  <a:solidFill>
                    <a:srgbClr val="8064A2">
                      <a:shade val="50000"/>
                      <a:satMod val="120000"/>
                    </a:srgb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 الكائنات و اللبنات ) </a:t>
            </a:r>
            <a:endParaRPr lang="en-US" sz="5400" b="1" cap="all" dirty="0">
              <a:ln w="9000" cmpd="sng">
                <a:solidFill>
                  <a:srgbClr val="8064A2">
                    <a:shade val="50000"/>
                    <a:satMod val="120000"/>
                  </a:srgb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2280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48362" y="5971365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427" y="6021288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880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610227" y="6021288"/>
            <a:ext cx="936104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34</a:t>
            </a:r>
            <a:endParaRPr lang="en-US" sz="2000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042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1484784"/>
            <a:ext cx="8424936" cy="338437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رابعا المقاطع البرمجية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لتشغيل المقاطع البرمجية تبدأ بلبنة (     )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تنقر بالفأرة على العلم الأخضر أعلى نافذة المنصة ، و لإيقافه أنقر على علامة التوقف .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ملحوظة : </a:t>
            </a:r>
            <a:r>
              <a:rPr lang="ar-EG" dirty="0" smtClean="0">
                <a:solidFill>
                  <a:prstClr val="black"/>
                </a:solidFill>
              </a:rPr>
              <a:t>بعض للبنات تحتوى على خانة للكتابة بداخها أو قائكة للاختيار منها بغرض تخصيص عمل اللبنة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ملحوظة : </a:t>
            </a:r>
            <a:r>
              <a:rPr lang="ar-EG" dirty="0" smtClean="0">
                <a:solidFill>
                  <a:prstClr val="black"/>
                </a:solidFill>
              </a:rPr>
              <a:t>يمكنك تطبيق تأثير اللبنة على الكائن دون الحاجة إلى سحبها إلى منطقة المقاطع البرمجية وذلك بالنقر المزدوج عليها يزر اللإأرة الأيسر . </a:t>
            </a:r>
            <a:endParaRPr lang="ar-EG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412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38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55776" y="836712"/>
            <a:ext cx="6264696" cy="48245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خامسا : إنشاء مشروع الترحيب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أحدد كائن القط من لائحة الكائات إذا لم يكن محددا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من منطقة اللبنات اختار قسم المظاهر لتظهر اللبنات التابعة له فى أسفل المنطقة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اسحب لبنة إلى منطقة المقاطع البرمجية كما فى الشكل ( 1 – 2 – 5 )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من منطقة اللبنات اختار قسم التحطم ثم اسحب لبنة و ألقيها على اللبنة السابقة كما فى الشكل 1 – 2 – 6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أنقر على زر العلم الأخضر فى منطقة المنصة لتجربة المشروع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ينبغى أن تكون النتيجة مشابهة للشكل ( 1 – 2 – 7 ) .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146" y="836712"/>
            <a:ext cx="195262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30" y="2496505"/>
            <a:ext cx="1952625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18" y="4089623"/>
            <a:ext cx="2381250" cy="1571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2668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39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55776" y="1268760"/>
            <a:ext cx="6264696" cy="402768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سادسا : حفظ المشورع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لحفظ المشروع اتبع الخطوات التالية : </a:t>
            </a: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1 انقر على زر الحفظ فى شريط الأدوات العلوى ، أو انقر على قائمة ملف ثم اختار حفظ كما فى الشكل 1 – 2 – 8 .</a:t>
            </a: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ستظهر نافذة حفظ المشورع وتسميته كما فى الشكل ( 1 – 2 – 9 ) </a:t>
            </a: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أحدد المكان ( المجلد ) المراد تخزين المشروع بداخله . </a:t>
            </a: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أكتب اسم المشروع فى خانة اسم الملف الجديد و اختياريا ادخل اسم مؤلف المشروع ونبذة قصيرة عنه فى الخانات المخصصة لذلك . </a:t>
            </a: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على زر موافق </a:t>
            </a:r>
            <a:endParaRPr lang="ar-EG" dirty="0" smtClean="0">
              <a:solidFill>
                <a:prstClr val="black"/>
              </a:solidFill>
            </a:endParaRP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098" y="836712"/>
            <a:ext cx="127635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35" y="3717031"/>
            <a:ext cx="2079059" cy="2006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72255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40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7544" y="1201516"/>
            <a:ext cx="8208912" cy="5713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 rtl="1">
              <a:spcAft>
                <a:spcPts val="600"/>
              </a:spcAft>
            </a:pPr>
            <a:r>
              <a:rPr lang="ar-EG" sz="2400" b="1" dirty="0" smtClean="0">
                <a:solidFill>
                  <a:srgbClr val="C00000"/>
                </a:solidFill>
              </a:rPr>
              <a:t>جدول المهارات 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73613"/>
              </p:ext>
            </p:extLst>
          </p:nvPr>
        </p:nvGraphicFramePr>
        <p:xfrm>
          <a:off x="395535" y="2158856"/>
          <a:ext cx="8280921" cy="249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24137"/>
                <a:gridCol w="1584176"/>
                <a:gridCol w="547260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لم يتقن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أتقن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المهارة</a:t>
                      </a:r>
                      <a:r>
                        <a:rPr lang="ar-EG" b="1" baseline="0" dirty="0" smtClean="0"/>
                        <a:t> / درجة الإتقان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1. فتح برنامج سكراتش .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2. أجراس العمليات</a:t>
                      </a:r>
                      <a:r>
                        <a:rPr lang="ar-EG" b="1" baseline="0" dirty="0" smtClean="0"/>
                        <a:t> على كائن القط ( تحديد ، إضافة ، حذف ، تغيير الحجم و الموضع )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dirty="0" smtClean="0"/>
                        <a:t>3. إضافة اللبنات إلى المقاطع البرمجية</a:t>
                      </a:r>
                      <a:r>
                        <a:rPr lang="ar-EG" b="1" baseline="0" dirty="0" smtClean="0"/>
                        <a:t> 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baseline="0" dirty="0" smtClean="0"/>
                        <a:t>4. تشغيل المقطع البرمجى .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EG" b="1" baseline="0" dirty="0" smtClean="0"/>
                        <a:t>5. حفظ المشروع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972248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41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15143" y="836712"/>
            <a:ext cx="8577337" cy="489654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>
            <a:normAutofit/>
          </a:bodyPr>
          <a:lstStyle/>
          <a:p>
            <a:pPr algn="ctr" rtl="1">
              <a:spcAft>
                <a:spcPts val="600"/>
              </a:spcAft>
            </a:pPr>
            <a:r>
              <a:rPr lang="ar-EG" sz="2400" b="1" dirty="0" smtClean="0">
                <a:solidFill>
                  <a:srgbClr val="C00000"/>
                </a:solidFill>
              </a:rPr>
              <a:t>تمرينات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س1 : افتح برنامج سكراتش و أضف كائنا عشوائيا من مكتبة الكائنات .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س2: مستعينا بجهاز الحاسب ، ما وظيفة كل من الأزرار التالية : </a:t>
            </a:r>
          </a:p>
          <a:p>
            <a:pPr algn="just" rtl="1">
              <a:spcAft>
                <a:spcPts val="600"/>
              </a:spcAft>
            </a:pPr>
            <a:endParaRPr lang="ar-EG" b="1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b="1" dirty="0" smtClean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b="1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b="1" dirty="0" smtClean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b="1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b="1" dirty="0" smtClean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س3 : ما الفائدة من استخدام اللبنة ( عند نقر العلم الأخضر ) ؟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.......................................................................................................................................................................................................................................................</a:t>
            </a:r>
          </a:p>
          <a:p>
            <a:pPr algn="just" rtl="1">
              <a:spcAft>
                <a:spcPts val="600"/>
              </a:spcAft>
            </a:pPr>
            <a:endParaRPr lang="ar-EG" b="1" dirty="0" smtClean="0">
              <a:solidFill>
                <a:prstClr val="black"/>
              </a:solidFill>
            </a:endParaRPr>
          </a:p>
          <a:p>
            <a:pPr marL="342900" indent="-342900" algn="just" rtl="1">
              <a:spcAft>
                <a:spcPts val="600"/>
              </a:spcAft>
              <a:buFont typeface="+mj-lt"/>
              <a:buAutoNum type="arabicPeriod"/>
            </a:pPr>
            <a:endParaRPr lang="ar-EG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827568"/>
              </p:ext>
            </p:extLst>
          </p:nvPr>
        </p:nvGraphicFramePr>
        <p:xfrm>
          <a:off x="1524000" y="2338080"/>
          <a:ext cx="6096000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92216"/>
                <a:gridCol w="110378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وظيفته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الزر 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780928"/>
            <a:ext cx="352425" cy="257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8591" y="3154780"/>
            <a:ext cx="257175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97" y="3528010"/>
            <a:ext cx="228600" cy="24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397" y="3861048"/>
            <a:ext cx="238125" cy="21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5135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34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692696"/>
            <a:ext cx="8626811" cy="504056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متطلبات التدريب </a:t>
            </a:r>
            <a:endParaRPr lang="ar-EG" sz="2000" b="1" u="sng" dirty="0">
              <a:solidFill>
                <a:srgbClr val="C00000"/>
              </a:solidFill>
            </a:endParaRPr>
          </a:p>
          <a:p>
            <a:pPr marL="285750" indent="-285750" algn="just" rtl="1">
              <a:spcAft>
                <a:spcPts val="600"/>
              </a:spcAft>
              <a:buFont typeface="Wingdings" pitchFamily="2" charset="2"/>
              <a:buChar char="Ø"/>
            </a:pPr>
            <a:r>
              <a:rPr lang="ar-EG" dirty="0">
                <a:solidFill>
                  <a:prstClr val="black"/>
                </a:solidFill>
              </a:rPr>
              <a:t>جهاز حاسب . </a:t>
            </a:r>
          </a:p>
          <a:p>
            <a:pPr marL="285750" indent="-285750" algn="just" rtl="1">
              <a:spcAft>
                <a:spcPts val="600"/>
              </a:spcAft>
              <a:buFont typeface="Wingdings" pitchFamily="2" charset="2"/>
              <a:buChar char="Ø"/>
            </a:pPr>
            <a:r>
              <a:rPr lang="ar-EG" dirty="0" smtClean="0">
                <a:solidFill>
                  <a:prstClr val="black"/>
                </a:solidFill>
              </a:rPr>
              <a:t>برنامج سكراتش </a:t>
            </a:r>
            <a:r>
              <a:rPr lang="en-US" dirty="0" smtClean="0">
                <a:solidFill>
                  <a:prstClr val="black"/>
                </a:solidFill>
              </a:rPr>
              <a:t>Scratch </a:t>
            </a:r>
            <a:endParaRPr lang="ar-EG" dirty="0">
              <a:solidFill>
                <a:prstClr val="black"/>
              </a:solidFill>
            </a:endParaRPr>
          </a:p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>
                <a:solidFill>
                  <a:srgbClr val="C00000"/>
                </a:solidFill>
              </a:rPr>
              <a:t>مقدمة التدريب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تحتوى بيئة سكراتش على لبنات نستخدمها لإنشاء المقاطع البرمجية كما فى متاهة بلوكلى ولكن لبنات بيئة سكراتش ليست مقتصرة على التحرك باتجاه معين أو الاستدارة لجهة ما فقط </a:t>
            </a:r>
            <a:r>
              <a:rPr lang="ar-EG" dirty="0" smtClean="0">
                <a:solidFill>
                  <a:prstClr val="black"/>
                </a:solidFill>
              </a:rPr>
              <a:t>بل يتوفر لنا كم كبير من اللبنات المتعددة الوظائف علاوة على ذلك يمكننا استخدام العديد من الكائنات فى المشروع الواحد وجعلها تتفاعل مغ بعضها البعض بما يخدم فكرة المشروع .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فى هذا التدريب سنبدأ بتشغيل بيئة سكراتش و التعرف على واجهته الرئيسية ومن ثم إجراء العمليات الأساسية على الكائنات من إنشاء و حذف و تحجيم ونقل ، يلى ذلك التعرف على أشكال اللبنات التى تكون المقاطع البرمجية ، كما سنتعرف على طريقة تشغيل المقطع البرمجى و تجربتها و ختاما سنتدرب على مشروع بسيط للترحيب بك فى عالم سكراتش و الذى سنقوم بحفظه فى الحاسب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07150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34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51520" y="1052736"/>
            <a:ext cx="8626811" cy="432048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342900" indent="-342900" algn="just" rtl="1">
              <a:spcAft>
                <a:spcPts val="600"/>
              </a:spcAft>
              <a:buFont typeface="Wingdings" pitchFamily="2" charset="2"/>
              <a:buChar char="§"/>
            </a:pPr>
            <a:r>
              <a:rPr lang="ar-EG" sz="2400" b="1" u="sng" dirty="0" smtClean="0">
                <a:solidFill>
                  <a:srgbClr val="C00000"/>
                </a:solidFill>
              </a:rPr>
              <a:t>خطوات التدريب : </a:t>
            </a:r>
            <a:endParaRPr lang="ar-EG" sz="2400" b="1" u="sng" dirty="0">
              <a:solidFill>
                <a:srgbClr val="C00000"/>
              </a:solidFill>
            </a:endParaRPr>
          </a:p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أولا : تشغيل برنامج سكراتش :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لتشغيل برنامج سكراتش اتبع الخطوات التالية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على زر ابدأ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اختار ( كافة البرامج )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على مجلد </a:t>
            </a:r>
            <a:r>
              <a:rPr lang="en-US" dirty="0" smtClean="0">
                <a:solidFill>
                  <a:prstClr val="black"/>
                </a:solidFill>
              </a:rPr>
              <a:t>Scratch</a:t>
            </a:r>
            <a:r>
              <a:rPr lang="ar-EG" dirty="0" smtClean="0">
                <a:solidFill>
                  <a:prstClr val="black"/>
                </a:solidFill>
              </a:rPr>
              <a:t> ثم أنقر على أيقونة البرنامج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تظهر واجهة البرنامج الرئيسية كما فى شكل ( 1- 2 – 1 )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افتراضيا ينشئ سكارتش مشروعا يحتوى على كائن وحيد هو ( قط سكراتش )  </a:t>
            </a:r>
            <a:endParaRPr lang="ar-EG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212" y="1552947"/>
            <a:ext cx="3314700" cy="2524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5934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35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2987824" y="764704"/>
            <a:ext cx="5890507" cy="49685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ثانيا : التعامل مع الكائنات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b="1" dirty="0" smtClean="0">
                <a:solidFill>
                  <a:prstClr val="black"/>
                </a:solidFill>
              </a:rPr>
              <a:t>تحديد الكائنات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تحديد الكائنات خطورة ضرورية لتطبيق المقاطع البرمجية عليها دون غيرها من الكائنات الأخرى فى المشروع و لتحديد كائن ما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أنقر صورة الكائن المصغرة فى لائحة الكائنات لتحديده ( اختياره ) أو بالنقر المزدوج على الكائن فى منصة العرض ليتم تحديده كما فى شكل (1-2-2)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بعد تحديد الكائن تعرض بياناته فى منطقة التحكم كما فى الشكل ( 1 – 2 – 3 ) و تشمل اسمه و موضعه على منصة العمل بالإضافة إلى اتجاهه و لتسمية الكائن أغير النص الموجود فى خانة بيانات الكائن.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ملحوظة : </a:t>
            </a:r>
            <a:r>
              <a:rPr lang="ar-EG" dirty="0" smtClean="0">
                <a:solidFill>
                  <a:prstClr val="black"/>
                </a:solidFill>
              </a:rPr>
              <a:t>ينصح بتسمية الكائنات بأسماء تدل عليها بدلا من الأسناء التلقائية ، مثلا : ( القط ) بدلا من ( الكائن 1 ) </a:t>
            </a:r>
            <a:endParaRPr lang="ar-EG" b="1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034498"/>
            <a:ext cx="2371725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513" y="4797152"/>
            <a:ext cx="248602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4548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36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764704"/>
            <a:ext cx="8424936" cy="496855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2. إضافة كائن جديد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توجد ثلاث طرق لإضافة كائنات جديدة إلى المشروع الحالى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رسم كائن جديد بالنقر على أداة ( ) فى أعلى لائحة الكائنات لتظهر نافذة محرر الرسم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اختيار كائن محدد من مكتبة الكائنات المتوفرة مع برنامج سكراتش أو تحديد ملف صورة من جهاز الحاسب و ذلك بالنقر على أداة ( ) فى لائحة الكائنات لتظهر نافذة اختيار الكائن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اختيار كائن بصورة عشوائية من مكتبة الكائنات المتوفرة مع برنامج سكراتش وذلك بالنقر على أداة ( ) ليتم إضافة كائن عشوائى جديد إلى لائحة الكانئات .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كما يمكن الحصول على كائن مستنسخ من كائن موجود مسبقا فى لائحة الكائنات و ذلك باستخدام زر المضاعفة ( ) فى شريط الأدوات ثم النقر على الكائن المراد استنساخه لنحصل على كائن جديد مطابق للكائن المنسوخ .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ملحوظة : </a:t>
            </a:r>
            <a:r>
              <a:rPr lang="ar-EG" dirty="0" smtClean="0">
                <a:solidFill>
                  <a:prstClr val="black"/>
                </a:solidFill>
              </a:rPr>
              <a:t>زر المضاعفة ليس مقتصرا على الكائنات فقط بل يمكن استخدامه على المقاطع البرمجية لإنشاء نسخ مطابقة لها أيضا ، كما يمكن النقر بزر الفأرة الأيمن و اختيار مضاعفة للحصول على نفس النتيجة . </a:t>
            </a:r>
            <a:endParaRPr lang="ar-EG" b="1" dirty="0">
              <a:solidFill>
                <a:prstClr val="black"/>
              </a:solidFill>
            </a:endParaRPr>
          </a:p>
          <a:p>
            <a:pPr algn="just" rtl="1">
              <a:spcAft>
                <a:spcPts val="600"/>
              </a:spcAft>
            </a:pP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86960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36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980728"/>
            <a:ext cx="8424936" cy="453650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3. حذف كائن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لحذف كائن ما اتبع الخطوات التالية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على زر المقص ( ) فى شريط الأدوات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على الكائن ليتم حذفه . </a:t>
            </a:r>
          </a:p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4. تغيير حجم الكائن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لتكبير حجم الكائن :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انقر لى الزر ( ) فى شريط الأدوات . </a:t>
            </a:r>
          </a:p>
          <a:p>
            <a:pPr marL="342900" indent="-342900" algn="just" rtl="1">
              <a:spcAft>
                <a:spcPts val="600"/>
              </a:spcAft>
              <a:buAutoNum type="arabicPeriod"/>
            </a:pPr>
            <a:r>
              <a:rPr lang="ar-EG" dirty="0" smtClean="0">
                <a:solidFill>
                  <a:prstClr val="black"/>
                </a:solidFill>
              </a:rPr>
              <a:t>أنقر على الكائن ليتم تكبير  حجمه و بتكرار النقر يزداد حجم الكائن .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وبنفس الطريقة لتصغير حجم الكائن نستخدم الزر ( ) المجاور للزر السابق </a:t>
            </a:r>
            <a:endParaRPr lang="ar-EG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6658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37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764704"/>
            <a:ext cx="8424936" cy="4824536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b="1" dirty="0" smtClean="0">
                <a:solidFill>
                  <a:prstClr val="black"/>
                </a:solidFill>
              </a:rPr>
              <a:t>5. تغيير موضع الكائن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لنقل الكائن عن مكانه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اسحب صورة الكائن من منصة العمل بالفأرة إلى الموضع الجديد كما يظهر فى الشكل ( 1 – 2 – 4 ) لاحظ تغير بيانات موضع مؤشر الفأرة أثناء التحريك . </a:t>
            </a:r>
            <a:endParaRPr lang="ar-EG" dirty="0">
              <a:solidFill>
                <a:prstClr val="black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9169" y="1124744"/>
            <a:ext cx="200025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40458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37</a:t>
            </a:r>
            <a:endParaRPr lang="en-US" sz="2000" b="1" dirty="0">
              <a:solidFill>
                <a:prstClr val="black"/>
              </a:solidFill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395536" y="764704"/>
            <a:ext cx="8424936" cy="165618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 rtl="1">
              <a:spcAft>
                <a:spcPts val="600"/>
              </a:spcAft>
            </a:pPr>
            <a:r>
              <a:rPr lang="ar-EG" sz="2000" b="1" u="sng" dirty="0" smtClean="0">
                <a:solidFill>
                  <a:srgbClr val="C00000"/>
                </a:solidFill>
              </a:rPr>
              <a:t>ثالثا : أشكال  اللبنات : </a:t>
            </a:r>
          </a:p>
          <a:p>
            <a:pPr algn="just" rtl="1">
              <a:spcAft>
                <a:spcPts val="600"/>
              </a:spcAft>
            </a:pPr>
            <a:r>
              <a:rPr lang="ar-EG" dirty="0" smtClean="0">
                <a:solidFill>
                  <a:prstClr val="black"/>
                </a:solidFill>
              </a:rPr>
              <a:t>علاوة على تصنيف اللبنات حسب المجال الذى تنتمى إليه ( كالحركة ، و التحكم ، و المظاهر ... الخ ) فإن لها أشكال مختلفة بحسب آلية عملها و هى : </a:t>
            </a:r>
            <a:endParaRPr lang="ar-EG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9052470"/>
              </p:ext>
            </p:extLst>
          </p:nvPr>
        </p:nvGraphicFramePr>
        <p:xfrm>
          <a:off x="387151" y="2564904"/>
          <a:ext cx="8433321" cy="32427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2921"/>
                <a:gridCol w="1584176"/>
                <a:gridCol w="2016224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أستخدامها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أمثلة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شكل اللبنة </a:t>
                      </a:r>
                      <a:endParaRPr lang="en-US" b="1" dirty="0"/>
                    </a:p>
                  </a:txBody>
                  <a:tcPr/>
                </a:tc>
              </a:tr>
              <a:tr h="78128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بدء المقاطع البرمجية و اقتناص</a:t>
                      </a:r>
                      <a:r>
                        <a:rPr lang="ar-EG" b="1" baseline="0" dirty="0" smtClean="0"/>
                        <a:t> الأحداث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القبعات </a:t>
                      </a:r>
                      <a:endParaRPr lang="en-US" b="1" dirty="0"/>
                    </a:p>
                  </a:txBody>
                  <a:tcPr/>
                </a:tc>
              </a:tr>
              <a:tr h="1005304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تكوين</a:t>
                      </a:r>
                      <a:r>
                        <a:rPr lang="ar-EG" b="1" baseline="0" dirty="0" smtClean="0"/>
                        <a:t> الخطوات البرمجية عبرصفها ( تكديسها ) مع بعضها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اللبنات القابلة للتكديس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</a:tr>
              <a:tr h="1085304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حاوية للبنات الأخرى لتطبيق التأثير ( تكرار ، تحقق ) على محتوياتها من اللبنات</a:t>
                      </a:r>
                      <a:r>
                        <a:rPr lang="ar-EG" b="1" baseline="0" dirty="0" smtClean="0"/>
                        <a:t>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الكتل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4108" y="2996952"/>
            <a:ext cx="8001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6958" y="3840485"/>
            <a:ext cx="914400" cy="815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3645" y="4783236"/>
            <a:ext cx="5810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614507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763" y="6010994"/>
            <a:ext cx="665629" cy="5143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636394" y="5995408"/>
            <a:ext cx="685800" cy="5299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4638" y="6054509"/>
            <a:ext cx="723901" cy="61485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5" y="139258"/>
            <a:ext cx="304801" cy="304801"/>
          </a:xfrm>
          <a:prstGeom prst="rect">
            <a:avLst/>
          </a:prstGeom>
        </p:spPr>
      </p:pic>
      <p:sp>
        <p:nvSpPr>
          <p:cNvPr id="10" name="Rounded Rectangle 9"/>
          <p:cNvSpPr/>
          <p:nvPr/>
        </p:nvSpPr>
        <p:spPr>
          <a:xfrm>
            <a:off x="2898259" y="6093296"/>
            <a:ext cx="864096" cy="480013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EG" sz="2000" b="1" dirty="0" smtClean="0">
                <a:solidFill>
                  <a:prstClr val="black"/>
                </a:solidFill>
              </a:rPr>
              <a:t>37</a:t>
            </a:r>
            <a:endParaRPr lang="en-US" sz="20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476936"/>
              </p:ext>
            </p:extLst>
          </p:nvPr>
        </p:nvGraphicFramePr>
        <p:xfrm>
          <a:off x="387151" y="2290480"/>
          <a:ext cx="8433321" cy="17865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2921"/>
                <a:gridCol w="1584176"/>
                <a:gridCol w="2016224"/>
              </a:tblGrid>
              <a:tr h="781288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تعيد قيم</a:t>
                      </a:r>
                      <a:r>
                        <a:rPr lang="ar-EG" b="1" baseline="0" dirty="0" smtClean="0"/>
                        <a:t> منطقية ( صواب / خطأ ) يمكن استخدامها فى كتل الاختيار و التكرار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الشروط </a:t>
                      </a:r>
                      <a:endParaRPr lang="en-US" b="1" dirty="0"/>
                    </a:p>
                  </a:txBody>
                  <a:tcPr/>
                </a:tc>
              </a:tr>
              <a:tr h="1005304"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الحصول على البيانات بعد إجراء العمليات عليها ، مثلا م سلسلتين</a:t>
                      </a:r>
                      <a:r>
                        <a:rPr lang="ar-EG" b="1" baseline="0" dirty="0" smtClean="0"/>
                        <a:t> من النصوص توليد رقم عشوائى ، مدخلات المستخدم بعد إجابته على سؤال ما ، الخ .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EG" b="1" dirty="0" smtClean="0"/>
                        <a:t>القيم </a:t>
                      </a:r>
                      <a:endParaRPr lang="en-US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714" y="2434496"/>
            <a:ext cx="1181100" cy="59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714" y="3154576"/>
            <a:ext cx="1371600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017398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1079</Words>
  <Application>Microsoft Office PowerPoint</Application>
  <PresentationFormat>On-screen Show (4:3)</PresentationFormat>
  <Paragraphs>111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SemSem</dc:creator>
  <cp:lastModifiedBy>SemSem</cp:lastModifiedBy>
  <cp:revision>11</cp:revision>
  <dcterms:created xsi:type="dcterms:W3CDTF">2017-08-02T16:11:36Z</dcterms:created>
  <dcterms:modified xsi:type="dcterms:W3CDTF">2017-08-04T08:31:32Z</dcterms:modified>
</cp:coreProperties>
</file>