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8"/>
  </p:notesMasterIdLst>
  <p:sldIdLst>
    <p:sldId id="461" r:id="rId2"/>
    <p:sldId id="462" r:id="rId3"/>
    <p:sldId id="463" r:id="rId4"/>
    <p:sldId id="464" r:id="rId5"/>
    <p:sldId id="466" r:id="rId6"/>
    <p:sldId id="467" r:id="rId7"/>
    <p:sldId id="475" r:id="rId8"/>
    <p:sldId id="468" r:id="rId9"/>
    <p:sldId id="469" r:id="rId10"/>
    <p:sldId id="470" r:id="rId11"/>
    <p:sldId id="472" r:id="rId12"/>
    <p:sldId id="473" r:id="rId13"/>
    <p:sldId id="476" r:id="rId14"/>
    <p:sldId id="477" r:id="rId15"/>
    <p:sldId id="478" r:id="rId16"/>
    <p:sldId id="479" r:id="rId17"/>
    <p:sldId id="437" r:id="rId18"/>
    <p:sldId id="438" r:id="rId19"/>
    <p:sldId id="480" r:id="rId20"/>
    <p:sldId id="481" r:id="rId21"/>
    <p:sldId id="482" r:id="rId22"/>
    <p:sldId id="483" r:id="rId23"/>
    <p:sldId id="484" r:id="rId24"/>
    <p:sldId id="485" r:id="rId25"/>
    <p:sldId id="486" r:id="rId26"/>
    <p:sldId id="48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139FEC1-DF78-4FF6-A3CE-2F8BC7679399}" type="datetimeFigureOut">
              <a:rPr lang="ar-EG" smtClean="0"/>
              <a:pPr/>
              <a:t>08/01/1440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E96E0E3-8774-43E6-9A6B-DC4D9E446598}" type="slidenum">
              <a:rPr lang="ar-EG" smtClean="0"/>
              <a:pPr/>
              <a:t>‹N°›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newsflash/>
    <p:sndAc>
      <p:stSnd>
        <p:snd r:embed="rId13" name="chimes.wav" builtIn="1"/>
      </p:stSnd>
    </p:sndAc>
  </p:transition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audio" Target="../media/audio7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7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audio" Target="../media/audio7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audio" Target="../media/audio1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audio" Target="../media/audio7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audio" Target="../media/audio7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audio" Target="../media/audio3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audio" Target="../media/audio8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2.wav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5" Type="http://schemas.openxmlformats.org/officeDocument/2006/relationships/audio" Target="../media/audio7.wav"/><Relationship Id="rId4" Type="http://schemas.openxmlformats.org/officeDocument/2006/relationships/audio" Target="../media/audio9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audio" Target="../media/audio7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0" y="512064"/>
            <a:ext cx="4114800" cy="177393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500" b="1" i="0" u="none" strike="noStrike" kern="1200" cap="none" spc="0" normalizeH="0" baseline="0" noProof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5-7</a:t>
            </a:r>
            <a:endParaRPr kumimoji="0" lang="ar-EG" sz="11500" b="1" i="0" u="none" strike="noStrike" kern="1200" cap="none" spc="0" normalizeH="0" baseline="0" noProof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62000" y="3200400"/>
            <a:ext cx="6705600" cy="1295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411480" marR="0" lvl="0" indent="-342900" algn="ctr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ar-SA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ndalus" pitchFamily="2" charset="-78"/>
              </a:rPr>
              <a:t>الجبر : الخاصية التجميعية</a:t>
            </a:r>
            <a:endParaRPr kumimoji="0" lang="ar-EG" sz="66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n-ea"/>
              <a:cs typeface="Andalus" pitchFamily="2" charset="-78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1865" y="914400"/>
            <a:ext cx="84296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5791200" y="990600"/>
            <a:ext cx="1371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= ( 2× 4 ) × 9= 72</a:t>
            </a:r>
            <a:endParaRPr kumimoji="0" lang="ar-EG" sz="14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760408" y="958644"/>
            <a:ext cx="12954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(6×2) 2 = 24</a:t>
            </a:r>
            <a:endParaRPr kumimoji="0" lang="ar-EG" sz="16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85800" y="1295400"/>
            <a:ext cx="15240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b="1" spc="-100" dirty="0" smtClean="0">
                <a:solidFill>
                  <a:schemeClr val="bg1"/>
                </a:solidFill>
                <a:cs typeface="Arabic Transparent" pitchFamily="2" charset="-78"/>
              </a:rPr>
              <a:t>(2× 7) × 2 = 28</a:t>
            </a:r>
            <a:endParaRPr kumimoji="0" lang="ar-EG" sz="14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7924800" y="2027904"/>
            <a:ext cx="228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2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446636" y="2027904"/>
            <a:ext cx="228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2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828800" y="2054940"/>
            <a:ext cx="228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3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82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24000" y="5257800"/>
            <a:ext cx="5562600" cy="838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2 × 4 × 10 = 80 علبة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429000" y="3657600"/>
            <a:ext cx="1905000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13926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81400" y="762000"/>
            <a:ext cx="5153025" cy="2288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676400" y="5791200"/>
            <a:ext cx="5562600" cy="838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5 × 2 × 4 = 40 قطعة 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581400" y="4191000"/>
            <a:ext cx="1905000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14029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3600" y="838200"/>
            <a:ext cx="6410325" cy="3217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4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7710" y="1371600"/>
            <a:ext cx="760666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00200" y="4648200"/>
            <a:ext cx="5562600" cy="1600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1× 24 ، 2× 12 ، 3× 8 ، 4× 6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886200" y="2819400"/>
            <a:ext cx="2286000" cy="16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3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838200"/>
            <a:ext cx="8010525" cy="1476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00200" y="3733800"/>
            <a:ext cx="5562600" cy="2514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لإن :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(4×4)×2 = (4 ×4)×4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16 × 2 = 16 × 4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32  ≠  64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886200" y="2819400"/>
            <a:ext cx="2286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5" name="Oval 4"/>
          <p:cNvSpPr/>
          <p:nvPr/>
        </p:nvSpPr>
        <p:spPr>
          <a:xfrm>
            <a:off x="4953000" y="1676400"/>
            <a:ext cx="3124200" cy="6096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304799"/>
            <a:ext cx="8601075" cy="621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7361904" y="2925096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24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257800" y="28956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42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0" y="29718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27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9718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45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315200" y="4648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8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81600" y="4648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45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971800" y="47244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16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47244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54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359444" y="616974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72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225844" y="616974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28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016044" y="624594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="1" spc="-100" dirty="0" smtClean="0">
                <a:solidFill>
                  <a:schemeClr val="bg1"/>
                </a:solidFill>
                <a:cs typeface="Arabic Transparent" pitchFamily="2" charset="-78"/>
              </a:rPr>
              <a:t>24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82444" y="624594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32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304800"/>
            <a:ext cx="8582025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7543800" y="17526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40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39696" y="1723104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15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29896" y="1799304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48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96296" y="1799304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9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221792" y="3153696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30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17688" y="3124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80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907888" y="32004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72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74288" y="32004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42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285704" y="4677696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36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181600" y="4648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rtl="1">
              <a:spcBef>
                <a:spcPct val="0"/>
              </a:spcBef>
            </a:pPr>
            <a:r>
              <a:rPr lang="ar-SA" b="1" spc="-100" dirty="0" smtClean="0">
                <a:solidFill>
                  <a:schemeClr val="bg1"/>
                </a:solidFill>
                <a:cs typeface="Arabic Transparent" pitchFamily="2" charset="-78"/>
              </a:rPr>
              <a:t>32</a:t>
            </a:r>
            <a:endParaRPr lang="ar-EG" b="1" spc="-100" dirty="0" smtClean="0">
              <a:solidFill>
                <a:schemeClr val="bg1"/>
              </a:solidFill>
              <a:cs typeface="Arabic Transparent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971800" y="47244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40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38200" y="47244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36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7285704" y="6125496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12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181600" y="60960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18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971800" y="6172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21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38200" y="6172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81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486400" y="512064"/>
            <a:ext cx="3200400" cy="7071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اختبار الفصل</a:t>
            </a:r>
            <a:endParaRPr kumimoji="0" lang="ar-EG" sz="4000" b="0" i="0" u="none" strike="noStrike" kern="1200" cap="none" spc="-1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1600200"/>
            <a:ext cx="6124575" cy="3763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781800" y="34290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18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781800" y="48768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36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657600" y="34290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27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733800" y="4923504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24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76400" y="1066800"/>
            <a:ext cx="6303264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600200" y="4648200"/>
            <a:ext cx="5562600" cy="762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45 ÷ 9 = 5 مصلين .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3886200" y="2819400"/>
            <a:ext cx="2286000" cy="16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53833" y="1143000"/>
            <a:ext cx="7042417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5791200" y="2362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4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24200" y="2362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6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91200" y="33528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5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438400" y="33528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8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54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181600" y="512064"/>
            <a:ext cx="3505200" cy="15453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أستعد </a:t>
            </a:r>
            <a:endParaRPr kumimoji="0" lang="ar-EG" sz="8800" b="0" i="0" u="none" strike="noStrike" kern="1200" cap="none" spc="-1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62000" y="2514600"/>
            <a:ext cx="7848600" cy="1676400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1148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ar-SA" sz="4000" b="1" i="0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Arabic Transparent" pitchFamily="2" charset="-78"/>
              </a:rPr>
              <a:t>أكتب جملة ضرب باستعمال ثلاثة</a:t>
            </a:r>
            <a:r>
              <a:rPr kumimoji="0" lang="ar-SA" sz="4000" b="1" i="0" u="none" strike="noStrike" kern="1200" cap="none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Arabic Transparent" pitchFamily="2" charset="-78"/>
              </a:rPr>
              <a:t> اعداد وإشارتى ضرب لأيجاد عدد الأشكال الآتية كلها . </a:t>
            </a:r>
          </a:p>
          <a:p>
            <a:pPr marL="41148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kumimoji="0" lang="ar-SA" sz="4000" b="1" i="0" u="none" strike="noStrike" kern="1200" cap="none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Arabic Transparent" pitchFamily="2" charset="-78"/>
            </a:endParaRPr>
          </a:p>
        </p:txBody>
      </p:sp>
      <p:pic>
        <p:nvPicPr>
          <p:cNvPr id="131074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0600" y="4038600"/>
            <a:ext cx="584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1371600"/>
            <a:ext cx="6848475" cy="409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val 2"/>
          <p:cNvSpPr/>
          <p:nvPr/>
        </p:nvSpPr>
        <p:spPr>
          <a:xfrm>
            <a:off x="914400" y="4724400"/>
            <a:ext cx="7620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5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381000"/>
            <a:ext cx="6677025" cy="3851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00200" y="5791200"/>
            <a:ext cx="5562600" cy="762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7× 6 = 42 حبة 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886200" y="4419600"/>
            <a:ext cx="22860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52600" y="914400"/>
            <a:ext cx="6924675" cy="328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00200" y="5791200"/>
            <a:ext cx="5562600" cy="762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1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886200" y="4419600"/>
            <a:ext cx="22860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36381" y="990600"/>
            <a:ext cx="6893169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990600" y="4419600"/>
            <a:ext cx="5562600" cy="762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12 ، 11 ، 15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276600" y="3048000"/>
            <a:ext cx="22860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3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1143000"/>
            <a:ext cx="6172200" cy="2495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477000" y="3124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64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267200" y="3124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49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33600" y="3124200"/>
            <a:ext cx="457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50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609599"/>
            <a:ext cx="7048500" cy="503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val 2"/>
          <p:cNvSpPr/>
          <p:nvPr/>
        </p:nvSpPr>
        <p:spPr>
          <a:xfrm>
            <a:off x="4082844" y="2669460"/>
            <a:ext cx="3886200" cy="6858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7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82974" y="1066800"/>
            <a:ext cx="6108526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990600" y="4419600"/>
            <a:ext cx="5562600" cy="2133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7 × 4 × 2 =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(7×4)×2 = 28 × 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ar-SA" sz="4000" b="1" i="0" u="none" strike="noStrike" kern="1200" cap="none" spc="-10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56 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276600" y="3048000"/>
            <a:ext cx="22860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7924800" cy="2362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just"/>
            <a:r>
              <a:rPr lang="ar-SA" sz="4800" b="1" spc="0" dirty="0" smtClean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ـ لإيجاد ناتج ضرب ثلاثة أعداد مثل : 2 × 3 × 4 يمكننى أن استعمل خصائص الضرب التى تجعل الضرب اسهل .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9800" y="512064"/>
            <a:ext cx="2667000" cy="47853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r"/>
            <a:r>
              <a:rPr lang="ar-SA" sz="2400" b="1" dirty="0" smtClean="0">
                <a:solidFill>
                  <a:schemeClr val="bg1"/>
                </a:solidFill>
              </a:rPr>
              <a:t>الخاصية التجميعية</a:t>
            </a:r>
            <a:endParaRPr lang="ar-EG" sz="2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6324600" cy="10668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ar-SA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تنص الخاصية التجميعية لعملية الضرب على أن تجميع العوامل لا يغير ناتج الضرب .</a:t>
            </a:r>
          </a:p>
          <a:p>
            <a:pPr algn="just">
              <a:buNone/>
            </a:pPr>
            <a:endParaRPr lang="ar-SA" sz="28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ar-SA" sz="28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ar-EG" sz="24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2514600"/>
            <a:ext cx="7162800" cy="3700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95400" y="1295400"/>
            <a:ext cx="6477000" cy="9144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just" rtl="1">
              <a:spcBef>
                <a:spcPct val="0"/>
              </a:spcBef>
              <a:defRPr/>
            </a:pPr>
            <a:r>
              <a:rPr lang="ar-SA" sz="4000" b="1" dirty="0" smtClean="0">
                <a:ln w="50800"/>
                <a:solidFill>
                  <a:schemeClr val="bg1">
                    <a:shade val="50000"/>
                  </a:schemeClr>
                </a:solidFill>
                <a:cs typeface="Arabic Transparent" pitchFamily="2" charset="-78"/>
              </a:rPr>
              <a:t>: </a:t>
            </a:r>
            <a:r>
              <a:rPr lang="ar-SA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أوجدى ناتج 5 × 2 × 3 </a:t>
            </a:r>
            <a:endParaRPr lang="en-US" sz="4000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algn="just" rtl="1">
              <a:spcBef>
                <a:spcPct val="0"/>
              </a:spcBef>
              <a:defRPr/>
            </a:pPr>
            <a:endParaRPr lang="ar-SA" sz="4000" b="1" dirty="0" smtClean="0">
              <a:ln w="50800"/>
              <a:solidFill>
                <a:schemeClr val="bg1">
                  <a:shade val="50000"/>
                </a:schemeClr>
              </a:solidFill>
              <a:cs typeface="Arabic Transparent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543800" y="304800"/>
            <a:ext cx="1143000" cy="609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just" rtl="1">
              <a:spcBef>
                <a:spcPct val="0"/>
              </a:spcBef>
              <a:defRPr/>
            </a:pPr>
            <a:r>
              <a:rPr lang="ar-SA" sz="4000" b="1" spc="-100" dirty="0" smtClean="0">
                <a:solidFill>
                  <a:schemeClr val="bg1"/>
                </a:solidFill>
                <a:cs typeface="Arabic Transparent" pitchFamily="2" charset="-78"/>
              </a:rPr>
              <a:t>مثال:</a:t>
            </a:r>
            <a:endParaRPr lang="en-US" sz="4000" dirty="0" smtClean="0">
              <a:solidFill>
                <a:schemeClr val="bg1"/>
              </a:solidFill>
            </a:endParaRPr>
          </a:p>
          <a:p>
            <a:pPr algn="just" rtl="1">
              <a:spcBef>
                <a:spcPct val="0"/>
              </a:spcBef>
              <a:defRPr/>
            </a:pPr>
            <a:endParaRPr lang="ar-SA" sz="4000" b="1" spc="-100" dirty="0" smtClean="0">
              <a:solidFill>
                <a:schemeClr val="bg1"/>
              </a:solidFill>
              <a:cs typeface="Arabic Transparent" pitchFamily="2" charset="-78"/>
            </a:endParaRPr>
          </a:p>
        </p:txBody>
      </p:sp>
      <p:pic>
        <p:nvPicPr>
          <p:cNvPr id="13312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3124200"/>
            <a:ext cx="6705600" cy="3065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62000" y="457200"/>
            <a:ext cx="6629400" cy="1371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lvl="0" algn="just" rtl="1">
              <a:spcBef>
                <a:spcPct val="0"/>
              </a:spcBef>
              <a:defRPr/>
            </a:pPr>
            <a:r>
              <a:rPr lang="ar-SA" sz="2800" b="1" spc="-100" dirty="0" smtClean="0">
                <a:solidFill>
                  <a:srgbClr val="FFFF00"/>
                </a:solidFill>
                <a:cs typeface="Arabic Transparent" pitchFamily="2" charset="-78"/>
              </a:rPr>
              <a:t>لدى نورة صورتان ، يظهر كل منها 5 صديقات لها ، وكل منهن تحمل العدد نفسه من الأزهار . فإذا كان مجموع الأزهار 30 زهرة . فكم زهرة تحمل كل صديقة ؟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43800" y="304800"/>
            <a:ext cx="1143000" cy="609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just" rtl="1">
              <a:spcBef>
                <a:spcPct val="0"/>
              </a:spcBef>
              <a:defRPr/>
            </a:pPr>
            <a:r>
              <a:rPr lang="ar-SA" sz="4000" b="1" spc="-100" dirty="0" smtClean="0">
                <a:solidFill>
                  <a:schemeClr val="bg1"/>
                </a:solidFill>
                <a:cs typeface="Arabic Transparent" pitchFamily="2" charset="-78"/>
              </a:rPr>
              <a:t>مثال:</a:t>
            </a:r>
            <a:endParaRPr lang="en-US" sz="4000" dirty="0" smtClean="0">
              <a:solidFill>
                <a:schemeClr val="bg1"/>
              </a:solidFill>
            </a:endParaRPr>
          </a:p>
          <a:p>
            <a:pPr algn="just" rtl="1">
              <a:spcBef>
                <a:spcPct val="0"/>
              </a:spcBef>
              <a:defRPr/>
            </a:pPr>
            <a:endParaRPr lang="ar-SA" sz="4000" b="1" spc="-100" dirty="0" smtClean="0">
              <a:solidFill>
                <a:schemeClr val="bg1"/>
              </a:solidFill>
              <a:cs typeface="Arabic Transparent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96200" y="3048000"/>
            <a:ext cx="1143000" cy="609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just" rtl="1">
              <a:spcBef>
                <a:spcPct val="0"/>
              </a:spcBef>
              <a:defRPr/>
            </a:pPr>
            <a:r>
              <a:rPr lang="ar-SA" sz="4000" b="1" spc="-100" dirty="0" smtClean="0">
                <a:solidFill>
                  <a:schemeClr val="bg1"/>
                </a:solidFill>
                <a:cs typeface="Arabic Transparent" pitchFamily="2" charset="-78"/>
              </a:rPr>
              <a:t>الحل</a:t>
            </a:r>
            <a:endParaRPr lang="en-US" sz="4000" dirty="0" smtClean="0">
              <a:solidFill>
                <a:schemeClr val="bg1"/>
              </a:solidFill>
            </a:endParaRPr>
          </a:p>
          <a:p>
            <a:pPr algn="just" rtl="1">
              <a:spcBef>
                <a:spcPct val="0"/>
              </a:spcBef>
              <a:defRPr/>
            </a:pPr>
            <a:endParaRPr lang="ar-SA" sz="4000" b="1" spc="-100" dirty="0" smtClean="0">
              <a:solidFill>
                <a:schemeClr val="bg1"/>
              </a:solidFill>
              <a:cs typeface="Arabic Transparent" pitchFamily="2" charset="-7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3962400"/>
            <a:ext cx="7696200" cy="9144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0" algn="just" rtl="1">
              <a:spcBef>
                <a:spcPct val="0"/>
              </a:spcBef>
              <a:defRPr/>
            </a:pPr>
            <a:r>
              <a:rPr lang="ar-SA" sz="28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abic Transparent" pitchFamily="2" charset="-78"/>
              </a:rPr>
              <a:t>لحل هذه المسألة يمكننى أن أكتب جملة ضرب تساعدنى على إيجاد العامل المجهول .</a:t>
            </a:r>
          </a:p>
        </p:txBody>
      </p:sp>
      <p:pic>
        <p:nvPicPr>
          <p:cNvPr id="13414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09800" y="5105400"/>
            <a:ext cx="472231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9600" y="1600199"/>
            <a:ext cx="1905000" cy="2131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200400" y="609600"/>
            <a:ext cx="5638800" cy="533400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lvl="0" algn="just" rtl="1">
              <a:spcBef>
                <a:spcPct val="0"/>
              </a:spcBef>
              <a:defRPr/>
            </a:pPr>
            <a:r>
              <a:rPr lang="ar-SA" sz="3600" b="1" dirty="0" smtClean="0">
                <a:ln w="50800"/>
                <a:solidFill>
                  <a:schemeClr val="bg1">
                    <a:shade val="50000"/>
                  </a:schemeClr>
                </a:solidFill>
                <a:cs typeface="Arabic Transparent" pitchFamily="2" charset="-78"/>
              </a:rPr>
              <a:t>أستعمل الخاصية التجميعية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4572000"/>
            <a:ext cx="8153400" cy="1524000"/>
          </a:xfrm>
          <a:prstGeom prst="rect">
            <a:avLst/>
          </a:prstGeom>
          <a:solidFill>
            <a:srgbClr val="00B050"/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lvl="0" algn="just" rtl="1">
              <a:spcBef>
                <a:spcPct val="0"/>
              </a:spcBef>
              <a:defRPr/>
            </a:pPr>
            <a:r>
              <a:rPr lang="ar-SA" sz="4400" b="1" dirty="0" smtClean="0">
                <a:ln w="50800"/>
                <a:solidFill>
                  <a:schemeClr val="bg1">
                    <a:shade val="50000"/>
                  </a:schemeClr>
                </a:solidFill>
                <a:cs typeface="Arabic Transparent" pitchFamily="2" charset="-78"/>
              </a:rPr>
              <a:t>فيكون ، 2 ×5× 3 = 30 أى أن كل صديقة تحمل 3 زهرات .</a:t>
            </a:r>
          </a:p>
        </p:txBody>
      </p:sp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64836" y="1371600"/>
            <a:ext cx="7712439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35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5730" y="1524000"/>
            <a:ext cx="880872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7391400" y="512064"/>
            <a:ext cx="1295400" cy="914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تأكد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867400" y="2209800"/>
            <a:ext cx="1371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= ( 2× 4 ) × 6= 48</a:t>
            </a:r>
            <a:endParaRPr kumimoji="0" lang="ar-EG" sz="14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514600" y="2209800"/>
            <a:ext cx="12954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(5×2) ×8 = 80</a:t>
            </a:r>
            <a:endParaRPr kumimoji="0" lang="ar-EG" sz="14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05576" y="2465436"/>
            <a:ext cx="15240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b="1" spc="-100" dirty="0" smtClean="0">
                <a:solidFill>
                  <a:schemeClr val="bg1"/>
                </a:solidFill>
                <a:cs typeface="Arabic Transparent" pitchFamily="2" charset="-78"/>
              </a:rPr>
              <a:t>(4× 1) × 3 = 12</a:t>
            </a:r>
            <a:endParaRPr kumimoji="0" lang="ar-EG" sz="14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8001000" y="3247104"/>
            <a:ext cx="228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5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724400" y="3200400"/>
            <a:ext cx="228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9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914400" y="3276600"/>
            <a:ext cx="228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abic Transparent" pitchFamily="2" charset="-78"/>
              </a:rPr>
              <a:t>5</a:t>
            </a:r>
            <a:endParaRPr kumimoji="0" lang="ar-EG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abic Transparent" pitchFamily="2" charset="-78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361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 txBox="1">
            <a:spLocks/>
          </p:cNvSpPr>
          <p:nvPr/>
        </p:nvSpPr>
        <p:spPr>
          <a:xfrm>
            <a:off x="1752600" y="4495800"/>
            <a:ext cx="5562600" cy="838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spc="-100" dirty="0" smtClean="0">
                <a:solidFill>
                  <a:schemeClr val="bg1"/>
                </a:solidFill>
              </a:rPr>
              <a:t>3× 4 ×2 = 24 قلما </a:t>
            </a:r>
            <a:endParaRPr kumimoji="0" lang="ar-EG" sz="40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3657600" y="2895600"/>
            <a:ext cx="1905000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13721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1066800"/>
            <a:ext cx="5038725" cy="1560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823</TotalTime>
  <Words>335</Words>
  <Application>Microsoft Office PowerPoint</Application>
  <PresentationFormat>Affichage à l'écran (4:3)</PresentationFormat>
  <Paragraphs>84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Metro</vt:lpstr>
      <vt:lpstr>Diapositive 1</vt:lpstr>
      <vt:lpstr>Diapositive 2</vt:lpstr>
      <vt:lpstr>ـ لإيجاد ناتج ضرب ثلاثة أعداد مثل : 2 × 3 × 4 يمكننى أن استعمل خصائص الضرب التى تجعل الضرب اسهل .</vt:lpstr>
      <vt:lpstr>الخاصية التجميعية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الأول </dc:title>
  <dc:creator/>
  <cp:lastModifiedBy>Abdelhafid Touil</cp:lastModifiedBy>
  <cp:revision>101</cp:revision>
  <dcterms:created xsi:type="dcterms:W3CDTF">2006-08-16T00:00:00Z</dcterms:created>
  <dcterms:modified xsi:type="dcterms:W3CDTF">2018-09-18T11:28:24Z</dcterms:modified>
</cp:coreProperties>
</file>