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6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8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5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91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7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5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86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32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49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11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F321B-4936-4528-B309-221FEE890F0B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D192C-F3F3-4C20-8B08-DB55B5955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6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91262" y="1891928"/>
            <a:ext cx="5401018" cy="889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/>
            <a:r>
              <a:rPr lang="ar-EG" sz="5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التدريب الأول 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52011" y="3806676"/>
            <a:ext cx="8466794" cy="12065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 rtl="1"/>
            <a:r>
              <a:rPr lang="ar-EG" sz="5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متاهة بلوكلى 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48362" y="5971365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427" y="6021288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80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610227" y="6021288"/>
            <a:ext cx="936104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>
                <a:solidFill>
                  <a:prstClr val="black"/>
                </a:solidFill>
              </a:rPr>
              <a:t>25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9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>
                <a:solidFill>
                  <a:prstClr val="black"/>
                </a:solidFill>
              </a:rPr>
              <a:t>27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764704"/>
            <a:ext cx="8626811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 rtl="1">
              <a:spcAft>
                <a:spcPts val="600"/>
              </a:spcAft>
              <a:buFont typeface="Wingdings" pitchFamily="2" charset="2"/>
              <a:buChar char="§"/>
            </a:pPr>
            <a:r>
              <a:rPr lang="ar-EG" sz="2400" b="1" u="sng" dirty="0">
                <a:solidFill>
                  <a:srgbClr val="C00000"/>
                </a:solidFill>
              </a:rPr>
              <a:t>متطلبات التدريب </a:t>
            </a:r>
            <a:endParaRPr lang="ar-EG" sz="2000" b="1" u="sng" dirty="0">
              <a:solidFill>
                <a:srgbClr val="C00000"/>
              </a:solidFill>
            </a:endParaRPr>
          </a:p>
          <a:p>
            <a:pPr marL="285750" indent="-285750" algn="just" rtl="1">
              <a:spcAft>
                <a:spcPts val="600"/>
              </a:spcAft>
              <a:buFont typeface="Wingdings" pitchFamily="2" charset="2"/>
              <a:buChar char="Ø"/>
            </a:pPr>
            <a:r>
              <a:rPr lang="ar-EG" dirty="0">
                <a:solidFill>
                  <a:prstClr val="black"/>
                </a:solidFill>
              </a:rPr>
              <a:t>جهاز حاسب . </a:t>
            </a:r>
          </a:p>
          <a:p>
            <a:pPr marL="285750" indent="-285750" algn="just" rtl="1">
              <a:spcAft>
                <a:spcPts val="600"/>
              </a:spcAft>
              <a:buFont typeface="Wingdings" pitchFamily="2" charset="2"/>
              <a:buChar char="Ø"/>
            </a:pPr>
            <a:r>
              <a:rPr lang="ar-EG" dirty="0">
                <a:solidFill>
                  <a:prstClr val="black"/>
                </a:solidFill>
              </a:rPr>
              <a:t>متصفح إنترنت . </a:t>
            </a:r>
          </a:p>
          <a:p>
            <a:pPr marL="285750" indent="-285750" algn="just" rtl="1">
              <a:spcAft>
                <a:spcPts val="600"/>
              </a:spcAft>
              <a:buFont typeface="Wingdings" pitchFamily="2" charset="2"/>
              <a:buChar char="Ø"/>
            </a:pPr>
            <a:r>
              <a:rPr lang="ar-EG" dirty="0">
                <a:solidFill>
                  <a:prstClr val="black"/>
                </a:solidFill>
              </a:rPr>
              <a:t>متاهلة بلوكلى ( </a:t>
            </a:r>
            <a:r>
              <a:rPr lang="en-US" dirty="0" err="1">
                <a:solidFill>
                  <a:prstClr val="black"/>
                </a:solidFill>
              </a:rPr>
              <a:t>Blo</a:t>
            </a:r>
            <a:r>
              <a:rPr lang="en-US" dirty="0" err="1">
                <a:solidFill>
                  <a:prstClr val="black"/>
                </a:solidFill>
              </a:rPr>
              <a:t>c</a:t>
            </a:r>
            <a:r>
              <a:rPr lang="en-US" dirty="0" err="1">
                <a:solidFill>
                  <a:prstClr val="black"/>
                </a:solidFill>
              </a:rPr>
              <a:t>kly</a:t>
            </a:r>
            <a:r>
              <a:rPr lang="en-US" dirty="0">
                <a:solidFill>
                  <a:prstClr val="black"/>
                </a:solidFill>
              </a:rPr>
              <a:t> Maze </a:t>
            </a:r>
            <a:r>
              <a:rPr lang="ar-EG" dirty="0">
                <a:solidFill>
                  <a:prstClr val="black"/>
                </a:solidFill>
              </a:rPr>
              <a:t>) </a:t>
            </a:r>
            <a:endParaRPr lang="ar-EG" dirty="0">
              <a:solidFill>
                <a:prstClr val="black"/>
              </a:solidFill>
            </a:endParaRPr>
          </a:p>
          <a:p>
            <a:pPr marL="342900" indent="-342900" algn="just" rtl="1">
              <a:spcAft>
                <a:spcPts val="600"/>
              </a:spcAft>
              <a:buFont typeface="Wingdings" pitchFamily="2" charset="2"/>
              <a:buChar char="§"/>
            </a:pPr>
            <a:r>
              <a:rPr lang="ar-EG" sz="2400" b="1" u="sng" dirty="0">
                <a:solidFill>
                  <a:srgbClr val="C00000"/>
                </a:solidFill>
              </a:rPr>
              <a:t>مقدمة التدريب : </a:t>
            </a:r>
            <a:endParaRPr lang="ar-EG" sz="2400" b="1" u="sng" dirty="0">
              <a:solidFill>
                <a:srgbClr val="C00000"/>
              </a:solidFill>
            </a:endParaRPr>
          </a:p>
          <a:p>
            <a:pPr algn="just" rtl="1">
              <a:spcAft>
                <a:spcPts val="600"/>
              </a:spcAft>
            </a:pPr>
            <a:r>
              <a:rPr lang="ar-EG" dirty="0">
                <a:solidFill>
                  <a:prstClr val="black"/>
                </a:solidFill>
              </a:rPr>
              <a:t>فى هذا التدريب سنتعرف على برنامج متاهة بلوكلى و التى سنقوم باستخدامها لتطبيق قواعد البرمجة التى سبق دراستها فى الجزء النظرى مما يسهل علينا تعلم كتابة الخطوات وفقا لهذه القواعد ، تتكون متاهة بلوكلى من 10 مراحل فى كل مرحلة خريطة تمثل المتلهة المراد عبورها ، بحيث يتم توجيه اللاعب إلى الهدف و ذلك من خلال تشغيل الخطوات التى قمنا بكتابتها للوصول إلى النهاية . </a:t>
            </a:r>
            <a:endParaRPr lang="ar-EG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104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>
                <a:solidFill>
                  <a:prstClr val="black"/>
                </a:solidFill>
              </a:rPr>
              <a:t>28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427983" y="836712"/>
            <a:ext cx="4450347" cy="50181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 rtl="1">
              <a:spcAft>
                <a:spcPts val="600"/>
              </a:spcAft>
              <a:buFont typeface="Wingdings" pitchFamily="2" charset="2"/>
              <a:buChar char="§"/>
            </a:pPr>
            <a:r>
              <a:rPr lang="ar-EG" sz="2400" b="1" u="sng" dirty="0">
                <a:solidFill>
                  <a:srgbClr val="C00000"/>
                </a:solidFill>
              </a:rPr>
              <a:t>خطوات التدريب : </a:t>
            </a:r>
            <a:endParaRPr lang="ar-EG" sz="2400" b="1" u="sng" dirty="0">
              <a:solidFill>
                <a:srgbClr val="C00000"/>
              </a:solidFill>
            </a:endParaRPr>
          </a:p>
          <a:p>
            <a:pPr algn="just" rtl="1">
              <a:spcAft>
                <a:spcPts val="600"/>
              </a:spcAft>
            </a:pPr>
            <a:r>
              <a:rPr lang="ar-EG" b="1" u="sng" dirty="0">
                <a:solidFill>
                  <a:prstClr val="black"/>
                </a:solidFill>
              </a:rPr>
              <a:t>أولا : تشغيل متاهة بلوكلى :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من مجلد المتهة أقوم بالنقر المزدوج على صفحة الإنترنت الرئيسية ليتم تشغيل المتاهة باستخدام أحد برامج تصفح الإنترنت .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تظهر النافذة الرئيسية لألعاب بلوكلى كمت فى الشكل _ 1 – 1 – 1 و التى تعرض العديد من الألعاب المنتجة باستخدام مكتبة بلوكلى .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اختار المتاهة لفتح اللعبة .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تهر المرحلة الأولى من المتاهة فى الشكل          ( 1 – 1 – 2 ) وتنقسم الواجهة إلى ثلاث مناطق رئيسية : </a:t>
            </a:r>
            <a:endParaRPr lang="ar-EG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996" y="1017662"/>
            <a:ext cx="26289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01008"/>
            <a:ext cx="401002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39094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>
                <a:solidFill>
                  <a:prstClr val="black"/>
                </a:solidFill>
              </a:rPr>
              <a:t>28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29293" y="1556792"/>
            <a:ext cx="8635195" cy="328992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المتاهة فى الجزء الأيمن وتحتوى المسار المراد اتباعه للوصول إلى الحل .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منطقة اللبنات : فى العمود الأوسط و تحتوى على اللبنات التى نستطيع اختيارها ( سحبها ) إلى منطقة المقطع البرمجى بهدف تنفيذها .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منطقة المقطع البرمجى فى الجزء الايسر و تحتوى على اللبنات التى قمنا بسحبها لكى يتم تنفيذها عند تشغيل البرنامج . </a:t>
            </a: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3128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>
                <a:solidFill>
                  <a:prstClr val="black"/>
                </a:solidFill>
              </a:rPr>
              <a:t>29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23528" y="715144"/>
            <a:ext cx="8482794" cy="50181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 rtl="1">
              <a:spcAft>
                <a:spcPts val="600"/>
              </a:spcAft>
            </a:pPr>
            <a:r>
              <a:rPr lang="ar-EG" b="1" u="sng" dirty="0">
                <a:solidFill>
                  <a:prstClr val="black"/>
                </a:solidFill>
              </a:rPr>
              <a:t>ثانيا : تطبيق قاعدة التتابع : </a:t>
            </a:r>
          </a:p>
          <a:p>
            <a:pPr algn="just" rtl="1">
              <a:spcAft>
                <a:spcPts val="600"/>
              </a:spcAft>
            </a:pPr>
            <a:r>
              <a:rPr lang="ar-EG" dirty="0">
                <a:solidFill>
                  <a:prstClr val="black"/>
                </a:solidFill>
              </a:rPr>
              <a:t>فى هذه المرحلة ينبغى التحرك إلى الأمام بمقدار خطوتين للوصول إلى نقطة الهدف وللقيام بذلك اتبع الخطوات التالية :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أقوم بسحب لبنة ( تحرك إلى الأمام ) من عمود اللبنات إلى أسفل لبنة المضاف مسبقا كما يظهر فى الشكل ( 1 – 1 – 3 ) و عند إفلات لبنة بالقرب من لبنة أخرى فى منطقة المقطع البرمجى سيؤدى ذلك إلى التصاق اللبنات ببعضها دلالة على تنفيذها تباعا حسب التسلسل الظاهر .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أشغل البرنامج عبر الضغط على الزر ( شغل البرنامج ) أسفل المتاهة .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انقر على دائرة المرحلة التى أريد الانتقال إليها ( 1 		10 ) وهى مرقمة على التوالى من المرحلة الأولى إلى العاشرة و متدرجة من السهل المباشر إلى المراحل المتقدمة . ولا يسترط حل المراحل بالتتالى للوصول إلى المراحل المتقدمة . </a:t>
            </a:r>
            <a:endParaRPr lang="ar-EG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933056"/>
            <a:ext cx="24288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72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>
                <a:solidFill>
                  <a:prstClr val="black"/>
                </a:solidFill>
              </a:rPr>
              <a:t>29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23528" y="715144"/>
            <a:ext cx="8482794" cy="50181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 rtl="1">
              <a:spcAft>
                <a:spcPts val="600"/>
              </a:spcAft>
            </a:pPr>
            <a:r>
              <a:rPr lang="ar-EG" b="1" u="sng" dirty="0">
                <a:solidFill>
                  <a:prstClr val="black"/>
                </a:solidFill>
              </a:rPr>
              <a:t>ثالثا : تطبيق قاعدة التكرار : </a:t>
            </a:r>
          </a:p>
          <a:p>
            <a:pPr algn="just" rtl="1">
              <a:spcAft>
                <a:spcPts val="600"/>
              </a:spcAft>
            </a:pPr>
            <a:r>
              <a:rPr lang="ar-EG" dirty="0">
                <a:solidFill>
                  <a:prstClr val="black"/>
                </a:solidFill>
              </a:rPr>
              <a:t>فى المرجلة الثالثة تتوفر لبنة جديدة هى لبنة ( كرر حتى أفعل ) و التى تقوم بتكرار مجموعة من اللبنات مرات عديدة حتى الوصول إلى النهاية يشترط فى هذه المرحلة استخدام لبنة واحدة فقط ( لديك واحد بلوك ستبقى ) بالإضافة إلى ( لبنة التحرك إلى الأمام ) المشافة مسبقا . </a:t>
            </a:r>
          </a:p>
          <a:p>
            <a:pPr algn="just" rtl="1">
              <a:spcAft>
                <a:spcPts val="600"/>
              </a:spcAft>
            </a:pPr>
            <a:r>
              <a:rPr lang="ar-EG" dirty="0">
                <a:solidFill>
                  <a:prstClr val="black"/>
                </a:solidFill>
              </a:rPr>
              <a:t>لتكرار عملية التحرك إلى الأمام اتبع الخطات التالية :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اسحب لبنة و ألقيها أعلى لبنة التحرك إلى المام لتحيط بها كما يظهر فى الشكل ( 1 – 1 – 4 ) .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أشغل البرنامج لكى يتم كرا عملية التحرك إلى الأمام حتى بلوغ النهاية . </a:t>
            </a:r>
            <a:endParaRPr lang="ar-EG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6100" y="3500082"/>
            <a:ext cx="5394212" cy="1081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25442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>
                <a:solidFill>
                  <a:prstClr val="black"/>
                </a:solidFill>
              </a:rPr>
              <a:t>30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23528" y="715144"/>
            <a:ext cx="8482794" cy="50181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 rtl="1">
              <a:spcAft>
                <a:spcPts val="600"/>
              </a:spcAft>
            </a:pPr>
            <a:r>
              <a:rPr lang="ar-EG" b="1" u="sng" dirty="0">
                <a:solidFill>
                  <a:prstClr val="black"/>
                </a:solidFill>
              </a:rPr>
              <a:t>رابعا تطبيق قاعدة الاختيار : </a:t>
            </a:r>
          </a:p>
          <a:p>
            <a:pPr algn="just" rtl="1">
              <a:spcAft>
                <a:spcPts val="600"/>
              </a:spcAft>
            </a:pPr>
            <a:r>
              <a:rPr lang="ar-EG" dirty="0">
                <a:solidFill>
                  <a:prstClr val="black"/>
                </a:solidFill>
              </a:rPr>
              <a:t>فى المرحلة السادسة تتوفر لبنة الاختيار ( إذا كان ... افعل ) للتحقق من وجود مسار يمكن سلوكه يمينا أو يسارا أو إلى الأمام ، كما نستطيع استخدام أنواع اللبنات السابق بشرط إتمام المرحلة باستخدام أربع لبنات فقط </a:t>
            </a:r>
          </a:p>
          <a:p>
            <a:pPr algn="just" rtl="1">
              <a:spcAft>
                <a:spcPts val="600"/>
              </a:spcAft>
            </a:pPr>
            <a:r>
              <a:rPr lang="ar-EG" dirty="0">
                <a:solidFill>
                  <a:prstClr val="black"/>
                </a:solidFill>
              </a:rPr>
              <a:t>لحل هذه المرحلة اتبع الخطوات التالية :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اسحب لبنة التكرار و ألقيها على خطوة التحرك إلى الأمام . </a:t>
            </a:r>
          </a:p>
          <a:p>
            <a:pPr marL="342900" indent="-342900" algn="just" rtl="1">
              <a:spcAft>
                <a:spcPts val="600"/>
              </a:spcAft>
              <a:buFontTx/>
              <a:buAutoNum type="arabicPeriod"/>
            </a:pPr>
            <a:r>
              <a:rPr lang="ar-EG" dirty="0">
                <a:solidFill>
                  <a:prstClr val="black"/>
                </a:solidFill>
              </a:rPr>
              <a:t>اسحب لبنة الاختيار و ألقيها أسفل خطوة التحرك إلى الأمام</a:t>
            </a:r>
          </a:p>
          <a:p>
            <a:pPr algn="just" rtl="1">
              <a:spcAft>
                <a:spcPts val="600"/>
              </a:spcAft>
            </a:pPr>
            <a:r>
              <a:rPr lang="ar-EG" dirty="0">
                <a:solidFill>
                  <a:prstClr val="black"/>
                </a:solidFill>
              </a:rPr>
              <a:t> كما فى الشكل ( 1 – 1 -  5 ) </a:t>
            </a:r>
          </a:p>
          <a:p>
            <a:pPr algn="just" rtl="1">
              <a:spcAft>
                <a:spcPts val="600"/>
              </a:spcAft>
            </a:pPr>
            <a:r>
              <a:rPr lang="ar-EG" dirty="0">
                <a:solidFill>
                  <a:prstClr val="black"/>
                </a:solidFill>
              </a:rPr>
              <a:t>3. اسحب لبنة ( استدر إلى اليسار ) و ألقيها فى الفراغ المتاح بداخل لبنة الاختيار ليصبح الشكل النهائى للخطوات كما فى شكل ( 1 – 1 – 6 ) </a:t>
            </a:r>
            <a:endParaRPr lang="ar-EG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r>
              <a:rPr lang="ar-EG" dirty="0">
                <a:solidFill>
                  <a:prstClr val="black"/>
                </a:solidFill>
              </a:rPr>
              <a:t> 4. أشغل البرنامج </a:t>
            </a: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871" y="2204864"/>
            <a:ext cx="19716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861048"/>
            <a:ext cx="19716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59864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>
                <a:solidFill>
                  <a:prstClr val="black"/>
                </a:solidFill>
              </a:rPr>
              <a:t>31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23528" y="1484784"/>
            <a:ext cx="8482794" cy="7425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Aft>
                <a:spcPts val="600"/>
              </a:spcAft>
            </a:pPr>
            <a:r>
              <a:rPr lang="ar-EG" sz="2400" b="1" dirty="0">
                <a:solidFill>
                  <a:srgbClr val="C00000"/>
                </a:solidFill>
              </a:rPr>
              <a:t>جدول المهارات </a:t>
            </a:r>
            <a:endParaRPr lang="ar-EG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15302"/>
              </p:ext>
            </p:extLst>
          </p:nvPr>
        </p:nvGraphicFramePr>
        <p:xfrm>
          <a:off x="395536" y="2500104"/>
          <a:ext cx="8276931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4298"/>
                <a:gridCol w="1512168"/>
                <a:gridCol w="5530465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لم يتقن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أتقن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المهارة</a:t>
                      </a:r>
                      <a:r>
                        <a:rPr lang="ar-EG" b="1" baseline="0" dirty="0" smtClean="0"/>
                        <a:t> / درجة الاتقان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0" dirty="0" smtClean="0"/>
                        <a:t>1. تشغيل متاهة بلوكلى</a:t>
                      </a:r>
                      <a:r>
                        <a:rPr lang="ar-EG" b="0" baseline="0" dirty="0" smtClean="0"/>
                        <a:t> 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0" dirty="0" smtClean="0"/>
                        <a:t>2.حل المرحلة الأولى ( التتابع ) 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0" dirty="0" smtClean="0"/>
                        <a:t>3. التنقل</a:t>
                      </a:r>
                      <a:r>
                        <a:rPr lang="ar-EG" b="0" baseline="0" dirty="0" smtClean="0"/>
                        <a:t> بين المراحل 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0" dirty="0" smtClean="0"/>
                        <a:t>4. حل المرحلة الثالثة ( التكرار ) 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0" dirty="0" smtClean="0"/>
                        <a:t>5. حل المرحلة السادسة ( الاختيار ) 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20161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>
                <a:solidFill>
                  <a:prstClr val="black"/>
                </a:solidFill>
              </a:rPr>
              <a:t>32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23528" y="692696"/>
            <a:ext cx="8482794" cy="511256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>
              <a:spcAft>
                <a:spcPts val="600"/>
              </a:spcAft>
            </a:pPr>
            <a:r>
              <a:rPr lang="ar-EG" sz="2400" b="1" dirty="0">
                <a:solidFill>
                  <a:srgbClr val="C00000"/>
                </a:solidFill>
              </a:rPr>
              <a:t>تمرينات </a:t>
            </a:r>
            <a:endParaRPr lang="ar-EG" sz="2400" b="1" dirty="0">
              <a:solidFill>
                <a:prstClr val="black"/>
              </a:solidFill>
            </a:endParaRPr>
          </a:p>
          <a:p>
            <a:pPr algn="r" rtl="1">
              <a:spcAft>
                <a:spcPts val="600"/>
              </a:spcAft>
            </a:pPr>
            <a:r>
              <a:rPr lang="ar-EG" b="1" dirty="0">
                <a:solidFill>
                  <a:prstClr val="black"/>
                </a:solidFill>
              </a:rPr>
              <a:t>س1 : اللبنة التى تتيح لنا التأكد من تحقيق الشرط قبل اتخاذ خطوة ما هى ؟ </a:t>
            </a:r>
          </a:p>
          <a:p>
            <a:pPr algn="r" rtl="1">
              <a:spcAft>
                <a:spcPts val="600"/>
              </a:spcAft>
            </a:pPr>
            <a:r>
              <a:rPr lang="ar-EG" b="1" dirty="0">
                <a:solidFill>
                  <a:prstClr val="black"/>
                </a:solidFill>
              </a:rPr>
              <a:t>أ - 				ب- </a:t>
            </a:r>
          </a:p>
          <a:p>
            <a:pPr algn="r" rtl="1">
              <a:spcAft>
                <a:spcPts val="600"/>
              </a:spcAft>
            </a:pPr>
            <a:endParaRPr lang="ar-EG" b="1" dirty="0">
              <a:solidFill>
                <a:prstClr val="black"/>
              </a:solidFill>
            </a:endParaRPr>
          </a:p>
          <a:p>
            <a:pPr algn="r" rtl="1">
              <a:spcAft>
                <a:spcPts val="600"/>
              </a:spcAft>
            </a:pPr>
            <a:r>
              <a:rPr lang="ar-EG" b="1" dirty="0">
                <a:solidFill>
                  <a:prstClr val="black"/>
                </a:solidFill>
              </a:rPr>
              <a:t>ج - 				د – </a:t>
            </a:r>
          </a:p>
          <a:p>
            <a:pPr algn="r" rtl="1">
              <a:spcAft>
                <a:spcPts val="600"/>
              </a:spcAft>
            </a:pPr>
            <a:r>
              <a:rPr lang="ar-EG" b="1" dirty="0">
                <a:solidFill>
                  <a:prstClr val="black"/>
                </a:solidFill>
              </a:rPr>
              <a:t>س2 : ما الفرق بين استخدام اللبنات فى العود ( أ ) و العمود ( ب ) فى الشكل التالى ؟ </a:t>
            </a:r>
          </a:p>
          <a:p>
            <a:pPr algn="r" rtl="1">
              <a:spcAft>
                <a:spcPts val="600"/>
              </a:spcAft>
            </a:pPr>
            <a:endParaRPr lang="ar-EG" dirty="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407605"/>
              </p:ext>
            </p:extLst>
          </p:nvPr>
        </p:nvGraphicFramePr>
        <p:xfrm>
          <a:off x="827584" y="3212976"/>
          <a:ext cx="7272808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6404"/>
                <a:gridCol w="3636404"/>
              </a:tblGrid>
              <a:tr h="354682">
                <a:tc>
                  <a:txBody>
                    <a:bodyPr/>
                    <a:lstStyle/>
                    <a:p>
                      <a:pPr algn="ctr"/>
                      <a:r>
                        <a:rPr lang="ar-EG" b="1" dirty="0" smtClean="0"/>
                        <a:t>( ب )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b="1" dirty="0" smtClean="0"/>
                        <a:t>(</a:t>
                      </a:r>
                      <a:r>
                        <a:rPr lang="ar-EG" b="1" baseline="0" dirty="0" smtClean="0"/>
                        <a:t> أ ) </a:t>
                      </a:r>
                      <a:endParaRPr lang="en-US" b="1" dirty="0"/>
                    </a:p>
                  </a:txBody>
                  <a:tcPr/>
                </a:tc>
              </a:tr>
              <a:tr h="1950750">
                <a:tc>
                  <a:txBody>
                    <a:bodyPr/>
                    <a:lstStyle/>
                    <a:p>
                      <a:pPr algn="ctr"/>
                      <a:endParaRPr lang="ar-EG" b="1" dirty="0" smtClean="0"/>
                    </a:p>
                    <a:p>
                      <a:pPr algn="ctr"/>
                      <a:endParaRPr lang="ar-EG" b="1" dirty="0" smtClean="0"/>
                    </a:p>
                    <a:p>
                      <a:pPr algn="ctr"/>
                      <a:endParaRPr lang="ar-EG" b="1" dirty="0" smtClean="0"/>
                    </a:p>
                    <a:p>
                      <a:pPr algn="ctr"/>
                      <a:r>
                        <a:rPr lang="ar-EG" b="1" dirty="0" smtClean="0"/>
                        <a:t>........................................................................................................................................................................................................................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b="1" dirty="0" smtClean="0"/>
                        <a:t> </a:t>
                      </a:r>
                    </a:p>
                    <a:p>
                      <a:pPr algn="ctr"/>
                      <a:endParaRPr lang="ar-EG" b="1" dirty="0" smtClean="0"/>
                    </a:p>
                    <a:p>
                      <a:pPr algn="ctr"/>
                      <a:endParaRPr lang="ar-EG" b="1" dirty="0" smtClean="0"/>
                    </a:p>
                    <a:p>
                      <a:pPr algn="ctr"/>
                      <a:endParaRPr lang="ar-EG" b="1" dirty="0" smtClean="0"/>
                    </a:p>
                    <a:p>
                      <a:pPr algn="ctr"/>
                      <a:r>
                        <a:rPr lang="ar-EG" b="1" dirty="0" smtClean="0"/>
                        <a:t>..................................................................................................................................................................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530" y="3677394"/>
            <a:ext cx="24098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539" y="3749402"/>
            <a:ext cx="212407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452" y="1700808"/>
            <a:ext cx="1000125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951" y="2440249"/>
            <a:ext cx="13811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442" y="2392624"/>
            <a:ext cx="18669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535" y="1687774"/>
            <a:ext cx="16573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206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619</Words>
  <Application>Microsoft Office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SemSem</dc:creator>
  <cp:lastModifiedBy>SemSem</cp:lastModifiedBy>
  <cp:revision>1</cp:revision>
  <dcterms:created xsi:type="dcterms:W3CDTF">2017-08-04T08:29:08Z</dcterms:created>
  <dcterms:modified xsi:type="dcterms:W3CDTF">2017-08-04T08:30:30Z</dcterms:modified>
</cp:coreProperties>
</file>