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7" d="100"/>
          <a:sy n="57" d="100"/>
        </p:scale>
        <p:origin x="-1075" y="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771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780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876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509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087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482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943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524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5747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997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553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1CE53-2EE6-4108-BEC5-DB5AB4D93A0A}" type="datetimeFigureOut">
              <a:rPr lang="ar-SA" smtClean="0"/>
              <a:t>23/05/41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7DB3-56CC-4A1C-BA97-D8FD5B088D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659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قوس كبير أيسر 5"/>
          <p:cNvSpPr/>
          <p:nvPr/>
        </p:nvSpPr>
        <p:spPr>
          <a:xfrm rot="5400000">
            <a:off x="4068608" y="-2475656"/>
            <a:ext cx="934776" cy="7632848"/>
          </a:xfrm>
          <a:prstGeom prst="leftBrace">
            <a:avLst>
              <a:gd name="adj1" fmla="val 42887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قوس كبير أيسر 6"/>
          <p:cNvSpPr/>
          <p:nvPr/>
        </p:nvSpPr>
        <p:spPr>
          <a:xfrm rot="5400000">
            <a:off x="4243306" y="41049"/>
            <a:ext cx="585379" cy="2887470"/>
          </a:xfrm>
          <a:prstGeom prst="leftBrace">
            <a:avLst>
              <a:gd name="adj1" fmla="val 37308"/>
              <a:gd name="adj2" fmla="val 5040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730830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تاريخ الفن </a:t>
            </a:r>
            <a:endParaRPr lang="ar-SA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703535" y="1785698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التذوق الجمالي </a:t>
            </a:r>
            <a:endParaRPr lang="ar-SA" b="1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004048" y="1816380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النقد الفني </a:t>
            </a:r>
            <a:endParaRPr lang="ar-SA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5324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الانتاج الفني </a:t>
            </a:r>
            <a:endParaRPr lang="ar-SA" b="1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992378" y="2348883"/>
            <a:ext cx="2072011" cy="24482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endParaRPr lang="ar-SA" b="1" dirty="0" smtClean="0"/>
          </a:p>
          <a:p>
            <a:pPr lvl="0" algn="ctr"/>
            <a:endParaRPr lang="ar-SA" b="1" dirty="0"/>
          </a:p>
          <a:p>
            <a:pPr lvl="0" algn="ctr"/>
            <a:endParaRPr lang="ar-SA" sz="2000" dirty="0" smtClean="0"/>
          </a:p>
          <a:p>
            <a:pPr lvl="0" algn="ctr"/>
            <a:endParaRPr lang="ar-SA" sz="2000" b="1" dirty="0" smtClean="0"/>
          </a:p>
          <a:p>
            <a:pPr lvl="0" algn="ctr"/>
            <a:endParaRPr lang="ar-SA" sz="2000" b="1" dirty="0"/>
          </a:p>
          <a:p>
            <a:pPr lvl="0" algn="ctr"/>
            <a:endParaRPr lang="ar-SA" sz="2000" b="1" dirty="0" smtClean="0"/>
          </a:p>
          <a:p>
            <a:pPr lvl="0" algn="ctr"/>
            <a:endParaRPr lang="ar-SA" sz="2800" dirty="0"/>
          </a:p>
          <a:p>
            <a:pPr lvl="0" algn="ctr"/>
            <a:r>
              <a:rPr lang="ar-SA" sz="2400" dirty="0" smtClean="0"/>
              <a:t>*</a:t>
            </a:r>
            <a:r>
              <a:rPr lang="ar-SA" sz="1600" dirty="0"/>
              <a:t>كيفية رؤيتنا للون.</a:t>
            </a:r>
            <a:endParaRPr lang="en-US" sz="1600" dirty="0"/>
          </a:p>
          <a:p>
            <a:pPr algn="ctr"/>
            <a:endParaRPr lang="en-US" sz="1600" dirty="0"/>
          </a:p>
          <a:p>
            <a:endParaRPr lang="ar-SA" sz="1600" b="1" dirty="0" smtClean="0"/>
          </a:p>
          <a:p>
            <a:endParaRPr lang="en-US" sz="1600" dirty="0"/>
          </a:p>
          <a:p>
            <a:pPr lvl="0"/>
            <a:endParaRPr lang="ar-SA" sz="1600" b="1" dirty="0" smtClean="0"/>
          </a:p>
          <a:p>
            <a:pPr lvl="0"/>
            <a:endParaRPr lang="en-US" sz="1600" dirty="0"/>
          </a:p>
          <a:p>
            <a:pPr algn="ctr"/>
            <a:endParaRPr lang="en-US" sz="1400" dirty="0"/>
          </a:p>
          <a:p>
            <a:pPr lvl="0" algn="ctr"/>
            <a:endParaRPr lang="en-US" dirty="0"/>
          </a:p>
          <a:p>
            <a:pPr algn="ctr"/>
            <a:endParaRPr lang="ar-SA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19051" y="2348880"/>
            <a:ext cx="1976685" cy="240529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dirty="0" smtClean="0"/>
              <a:t>*تنفيذ </a:t>
            </a:r>
            <a:r>
              <a:rPr lang="ar-SA" dirty="0"/>
              <a:t>ملامس متنوعة باستخدام أنواع مختلفة من </a:t>
            </a:r>
            <a:r>
              <a:rPr lang="ar-SA" dirty="0" smtClean="0"/>
              <a:t>الألوان</a:t>
            </a:r>
          </a:p>
          <a:p>
            <a:pPr lvl="0" algn="ctr"/>
            <a:r>
              <a:rPr lang="ar-SA" dirty="0" smtClean="0"/>
              <a:t>*</a:t>
            </a:r>
            <a:r>
              <a:rPr lang="ar-EG" dirty="0"/>
              <a:t> رسم لوحة جميلة تحتوي على العديد من الملامس.</a:t>
            </a:r>
            <a:endParaRPr lang="ar-SA" dirty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339752" y="2361762"/>
            <a:ext cx="2160240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1600" dirty="0" smtClean="0"/>
              <a:t>*القيم الجمالية في لوحات قوس قزح </a:t>
            </a:r>
            <a:endParaRPr lang="en-US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72000" y="2395282"/>
            <a:ext cx="2304255" cy="24867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1400" dirty="0" smtClean="0"/>
              <a:t>*</a:t>
            </a:r>
            <a:r>
              <a:rPr lang="ar-SA" sz="1200" dirty="0"/>
              <a:t>كيفية تجميع النقاط في خط</a:t>
            </a:r>
            <a:r>
              <a:rPr lang="ar-SA" sz="1200" dirty="0" smtClean="0"/>
              <a:t>.</a:t>
            </a:r>
          </a:p>
          <a:p>
            <a:pPr lvl="0" algn="ctr"/>
            <a:r>
              <a:rPr lang="ar-SA" sz="1200" dirty="0" smtClean="0"/>
              <a:t>*</a:t>
            </a:r>
            <a:r>
              <a:rPr lang="ar-SA" sz="1200" dirty="0"/>
              <a:t>أنواع الخطوط المختلفة.</a:t>
            </a:r>
            <a:endParaRPr lang="en-US" sz="1200" dirty="0"/>
          </a:p>
          <a:p>
            <a:pPr algn="ctr"/>
            <a:r>
              <a:rPr lang="ar-SA" sz="1200" dirty="0"/>
              <a:t>الأشكال التي نتجت عن الخطوط</a:t>
            </a:r>
            <a:r>
              <a:rPr lang="ar-SA" sz="1200" dirty="0" smtClean="0"/>
              <a:t>.</a:t>
            </a:r>
          </a:p>
          <a:p>
            <a:pPr lvl="0" algn="ctr"/>
            <a:r>
              <a:rPr lang="ar-SA" sz="1200" dirty="0" smtClean="0"/>
              <a:t>*</a:t>
            </a:r>
            <a:r>
              <a:rPr lang="ar-SA" sz="1200" dirty="0"/>
              <a:t>الفرق بين أنواع الملامس بواسطة اللمس.</a:t>
            </a:r>
            <a:endParaRPr lang="en-US" sz="1200" dirty="0"/>
          </a:p>
          <a:p>
            <a:pPr algn="ctr"/>
            <a:r>
              <a:rPr lang="ar-SA" sz="1200" dirty="0" smtClean="0"/>
              <a:t>*خطوات </a:t>
            </a:r>
            <a:r>
              <a:rPr lang="ar-SA" sz="1200" dirty="0"/>
              <a:t>تنفيذ ملامس متنوعة باستخدام أنواع مختلفة من </a:t>
            </a:r>
            <a:r>
              <a:rPr lang="ar-SA" sz="1200" dirty="0" smtClean="0"/>
              <a:t>الألوان</a:t>
            </a:r>
          </a:p>
          <a:p>
            <a:pPr algn="ctr"/>
            <a:r>
              <a:rPr lang="ar-SA" sz="1200" dirty="0" smtClean="0"/>
              <a:t>*كيفية </a:t>
            </a:r>
            <a:r>
              <a:rPr lang="ar-SA" sz="1200" dirty="0"/>
              <a:t>التعبير بالرسم عن كيفية انتهاء القصة</a:t>
            </a:r>
            <a:r>
              <a:rPr lang="ar-SA" sz="1200" dirty="0" smtClean="0"/>
              <a:t>.</a:t>
            </a:r>
          </a:p>
          <a:p>
            <a:pPr algn="ctr"/>
            <a:r>
              <a:rPr lang="ar-SA" sz="1200" dirty="0" smtClean="0"/>
              <a:t>*</a:t>
            </a:r>
            <a:r>
              <a:rPr lang="ar-SA" sz="1200" dirty="0"/>
              <a:t> كيفية استخدام بعض الخطوط والأشكال في رسم القصة</a:t>
            </a:r>
            <a:r>
              <a:rPr lang="ar-SA" sz="1200" dirty="0" smtClean="0"/>
              <a:t>.</a:t>
            </a:r>
          </a:p>
          <a:p>
            <a:pPr lvl="0" algn="ctr"/>
            <a:r>
              <a:rPr lang="ar-SA" sz="1200" dirty="0" smtClean="0"/>
              <a:t>*</a:t>
            </a:r>
            <a:r>
              <a:rPr lang="ar-SA" sz="1200" dirty="0"/>
              <a:t> الألوان الظاهرة في قوس قزح.</a:t>
            </a:r>
            <a:endParaRPr lang="en-US" sz="1200" dirty="0"/>
          </a:p>
          <a:p>
            <a:pPr algn="ctr"/>
            <a:r>
              <a:rPr lang="ar-SA" sz="1200" dirty="0"/>
              <a:t>وقت ظهور هذه الألوان.</a:t>
            </a:r>
            <a:endParaRPr lang="en-US" sz="1200" dirty="0"/>
          </a:p>
        </p:txBody>
      </p:sp>
      <p:sp>
        <p:nvSpPr>
          <p:cNvPr id="17" name="شكل بيضاوي 16"/>
          <p:cNvSpPr/>
          <p:nvPr/>
        </p:nvSpPr>
        <p:spPr>
          <a:xfrm>
            <a:off x="6948263" y="188639"/>
            <a:ext cx="2072011" cy="100345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dirty="0" smtClean="0"/>
              <a:t>التاريخ .../...../...144هـ</a:t>
            </a:r>
          </a:p>
          <a:p>
            <a:pPr algn="ctr"/>
            <a:r>
              <a:rPr lang="ar-SA" sz="1400" smtClean="0"/>
              <a:t>الصف </a:t>
            </a:r>
            <a:r>
              <a:rPr lang="ar-SA" sz="1400" smtClean="0"/>
              <a:t>الأول ابتدائي</a:t>
            </a:r>
            <a:endParaRPr lang="ar-SA" sz="1400" dirty="0" smtClean="0"/>
          </a:p>
          <a:p>
            <a:pPr algn="ctr"/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419873" y="404664"/>
            <a:ext cx="2275402" cy="46871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مجال الرسم </a:t>
            </a:r>
            <a:endParaRPr lang="ar-SA" b="1" dirty="0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2627784" y="4882042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4896035" y="4882042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7248872" y="4797152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2288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قوس كبير أيسر 5"/>
          <p:cNvSpPr/>
          <p:nvPr/>
        </p:nvSpPr>
        <p:spPr>
          <a:xfrm rot="5400000">
            <a:off x="4068608" y="-2475656"/>
            <a:ext cx="934776" cy="7632848"/>
          </a:xfrm>
          <a:prstGeom prst="leftBrace">
            <a:avLst>
              <a:gd name="adj1" fmla="val 42887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قوس كبير أيسر 6"/>
          <p:cNvSpPr/>
          <p:nvPr/>
        </p:nvSpPr>
        <p:spPr>
          <a:xfrm rot="5400000">
            <a:off x="4243306" y="41049"/>
            <a:ext cx="585379" cy="2887470"/>
          </a:xfrm>
          <a:prstGeom prst="leftBrace">
            <a:avLst>
              <a:gd name="adj1" fmla="val 37308"/>
              <a:gd name="adj2" fmla="val 5040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730830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تاريخ الفن </a:t>
            </a:r>
            <a:endParaRPr lang="ar-SA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703535" y="1785698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التذوق الجمالي </a:t>
            </a:r>
            <a:endParaRPr lang="ar-SA" b="1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004048" y="1816380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النقد الفني </a:t>
            </a:r>
            <a:endParaRPr lang="ar-SA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5324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الانتاج الفني </a:t>
            </a:r>
            <a:endParaRPr lang="ar-SA" b="1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948264" y="2348880"/>
            <a:ext cx="2072011" cy="24482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endParaRPr lang="ar-SA" b="1" dirty="0" smtClean="0"/>
          </a:p>
          <a:p>
            <a:pPr lvl="0" algn="ctr"/>
            <a:endParaRPr lang="ar-SA" sz="1600" b="1" dirty="0" smtClean="0"/>
          </a:p>
          <a:p>
            <a:pPr algn="ctr"/>
            <a:r>
              <a:rPr lang="ar-SA" dirty="0" smtClean="0"/>
              <a:t>*</a:t>
            </a:r>
            <a:r>
              <a:rPr lang="ar-SA" dirty="0" smtClean="0"/>
              <a:t>معرفه مفهوم التكرار</a:t>
            </a:r>
            <a:r>
              <a:rPr lang="ar-SA" dirty="0"/>
              <a:t>.</a:t>
            </a:r>
            <a:endParaRPr lang="en-US" dirty="0"/>
          </a:p>
          <a:p>
            <a:pPr lvl="0" algn="ctr"/>
            <a:endParaRPr lang="ar-SA" dirty="0" smtClean="0"/>
          </a:p>
          <a:p>
            <a:pPr lvl="0" algn="ctr"/>
            <a:endParaRPr lang="en-US" dirty="0"/>
          </a:p>
          <a:p>
            <a:pPr algn="ctr"/>
            <a:endParaRPr lang="ar-SA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19051" y="2348880"/>
            <a:ext cx="1976685" cy="240529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*</a:t>
            </a:r>
            <a:r>
              <a:rPr lang="ar-SA" sz="1600" dirty="0"/>
              <a:t> </a:t>
            </a:r>
            <a:r>
              <a:rPr lang="ar-SA" sz="1600" dirty="0" smtClean="0"/>
              <a:t>تنفيذ عمل باستخدام </a:t>
            </a:r>
            <a:r>
              <a:rPr lang="ar-SA" sz="1600" dirty="0"/>
              <a:t>الورق الملون في صُنع مراكب شراعية.</a:t>
            </a:r>
            <a:endParaRPr lang="ar-SA" sz="2000" dirty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339752" y="2361762"/>
            <a:ext cx="2160240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1600" dirty="0" smtClean="0"/>
              <a:t>*القيم الجمالية في الاعمال الفنية المصنوعة من الورق الملون </a:t>
            </a:r>
            <a:endParaRPr lang="en-US" sz="1600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644008" y="2395282"/>
            <a:ext cx="2160240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endParaRPr lang="ar-SA" sz="1200" dirty="0" smtClean="0"/>
          </a:p>
          <a:p>
            <a:pPr lvl="0" algn="ctr"/>
            <a:endParaRPr lang="ar-SA" sz="1200" b="1" dirty="0"/>
          </a:p>
          <a:p>
            <a:pPr lvl="0" algn="ctr"/>
            <a:r>
              <a:rPr lang="ar-SA" sz="1600" dirty="0" smtClean="0"/>
              <a:t>*خصائص </a:t>
            </a:r>
            <a:r>
              <a:rPr lang="ar-SA" sz="1600" dirty="0"/>
              <a:t>المربعات في أشكال الكتاب المدرسي</a:t>
            </a:r>
            <a:r>
              <a:rPr lang="ar-SA" sz="1600" dirty="0" smtClean="0"/>
              <a:t>.</a:t>
            </a:r>
          </a:p>
          <a:p>
            <a:pPr lvl="0" algn="ctr"/>
            <a:r>
              <a:rPr lang="ar-SA" sz="1600" dirty="0" smtClean="0"/>
              <a:t>*كيفية </a:t>
            </a:r>
            <a:r>
              <a:rPr lang="ar-SA" sz="1600" dirty="0"/>
              <a:t>استخدام الورق الملون في صُنع مراكب شراعية</a:t>
            </a:r>
            <a:r>
              <a:rPr lang="ar-SA" sz="1600" dirty="0" smtClean="0"/>
              <a:t>.</a:t>
            </a:r>
          </a:p>
          <a:p>
            <a:pPr lvl="0" algn="ctr"/>
            <a:r>
              <a:rPr lang="ar-SA" sz="1600" dirty="0" smtClean="0"/>
              <a:t>*</a:t>
            </a:r>
            <a:r>
              <a:rPr lang="ar-SA" sz="1600" dirty="0"/>
              <a:t> التفريق بين الزخرفة بالتكرار والزخرفة بالتبادل.</a:t>
            </a:r>
            <a:endParaRPr lang="en-US" sz="1600" dirty="0"/>
          </a:p>
          <a:p>
            <a:pPr algn="ctr"/>
            <a:r>
              <a:rPr lang="ar-SA" sz="1600" dirty="0" smtClean="0"/>
              <a:t>*</a:t>
            </a:r>
            <a:r>
              <a:rPr lang="ar-SA" sz="1600" dirty="0"/>
              <a:t> الخامات و الأدوات المستخدمة في صنع بطاقة </a:t>
            </a:r>
            <a:r>
              <a:rPr lang="ar-SA" sz="1600" dirty="0" smtClean="0"/>
              <a:t>تهنئة.</a:t>
            </a:r>
          </a:p>
          <a:p>
            <a:pPr marL="285750" lvl="0" indent="-285750" algn="ctr">
              <a:buFont typeface="Arial" pitchFamily="34" charset="0"/>
              <a:buChar char="•"/>
            </a:pPr>
            <a:endParaRPr lang="ar-SA" sz="1600" dirty="0" smtClean="0"/>
          </a:p>
        </p:txBody>
      </p:sp>
      <p:sp>
        <p:nvSpPr>
          <p:cNvPr id="17" name="شكل بيضاوي 16"/>
          <p:cNvSpPr/>
          <p:nvPr/>
        </p:nvSpPr>
        <p:spPr>
          <a:xfrm>
            <a:off x="6948263" y="188639"/>
            <a:ext cx="2072011" cy="100345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dirty="0" smtClean="0"/>
              <a:t>التاريخ .../...../...144هـ</a:t>
            </a:r>
          </a:p>
          <a:p>
            <a:pPr algn="ctr"/>
            <a:r>
              <a:rPr lang="ar-SA" sz="1400" dirty="0" smtClean="0"/>
              <a:t>الصف </a:t>
            </a:r>
            <a:r>
              <a:rPr lang="ar-SA" sz="1400" dirty="0" smtClean="0"/>
              <a:t>الأول ابتدائي</a:t>
            </a:r>
            <a:endParaRPr lang="ar-SA" sz="1400" dirty="0" smtClean="0"/>
          </a:p>
          <a:p>
            <a:pPr algn="ctr"/>
            <a:endParaRPr lang="ar-SA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419873" y="404664"/>
            <a:ext cx="2275402" cy="46871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مجال الزخرفة</a:t>
            </a:r>
            <a:endParaRPr lang="ar-SA" b="1" dirty="0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2566669" y="4887833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4896036" y="4915562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7171438" y="4797149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7357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قوس كبير أيسر 5"/>
          <p:cNvSpPr/>
          <p:nvPr/>
        </p:nvSpPr>
        <p:spPr>
          <a:xfrm rot="5400000">
            <a:off x="4068608" y="-2475656"/>
            <a:ext cx="934776" cy="7632848"/>
          </a:xfrm>
          <a:prstGeom prst="leftBrace">
            <a:avLst>
              <a:gd name="adj1" fmla="val 42887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قوس كبير أيسر 6"/>
          <p:cNvSpPr/>
          <p:nvPr/>
        </p:nvSpPr>
        <p:spPr>
          <a:xfrm rot="5400000">
            <a:off x="4243306" y="41049"/>
            <a:ext cx="585379" cy="2887470"/>
          </a:xfrm>
          <a:prstGeom prst="leftBrace">
            <a:avLst>
              <a:gd name="adj1" fmla="val 37308"/>
              <a:gd name="adj2" fmla="val 5040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730830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تاريخ الفن </a:t>
            </a:r>
            <a:endParaRPr lang="ar-SA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703535" y="1785698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التذوق الجمالي </a:t>
            </a:r>
            <a:endParaRPr lang="ar-SA" b="1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004048" y="1816380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النقد الفني </a:t>
            </a:r>
            <a:endParaRPr lang="ar-SA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5324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الانتاج الفني </a:t>
            </a:r>
            <a:endParaRPr lang="ar-SA" b="1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944397" y="2361762"/>
            <a:ext cx="2072011" cy="24482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endParaRPr lang="ar-SA" b="1" dirty="0" smtClean="0"/>
          </a:p>
          <a:p>
            <a:pPr lvl="0" algn="ctr"/>
            <a:endParaRPr lang="ar-SA" sz="1600" b="1" dirty="0" smtClean="0"/>
          </a:p>
          <a:p>
            <a:pPr lvl="0" algn="ctr"/>
            <a:endParaRPr lang="ar-SA" sz="1600" b="1" dirty="0" smtClean="0"/>
          </a:p>
          <a:p>
            <a:pPr lvl="0" algn="ctr"/>
            <a:endParaRPr lang="ar-SA" sz="1600" b="1" dirty="0"/>
          </a:p>
          <a:p>
            <a:pPr lvl="0" algn="ctr"/>
            <a:endParaRPr lang="ar-SA" sz="1600" b="1" dirty="0" smtClean="0"/>
          </a:p>
          <a:p>
            <a:pPr lvl="0" algn="ctr"/>
            <a:endParaRPr lang="ar-SA" sz="1400" b="1" dirty="0" smtClean="0"/>
          </a:p>
          <a:p>
            <a:pPr lvl="0" algn="ctr"/>
            <a:endParaRPr lang="ar-SA" sz="1600" dirty="0"/>
          </a:p>
          <a:p>
            <a:pPr lvl="0" algn="ctr"/>
            <a:r>
              <a:rPr lang="ar-SA" sz="1600" dirty="0" smtClean="0"/>
              <a:t>*</a:t>
            </a:r>
            <a:r>
              <a:rPr lang="ar-SA" sz="2000" dirty="0" smtClean="0"/>
              <a:t> </a:t>
            </a:r>
            <a:r>
              <a:rPr lang="ar-SA" sz="2000" dirty="0"/>
              <a:t>استخدامات الأجداد الطباعة.</a:t>
            </a:r>
            <a:endParaRPr lang="en-US" sz="1600" dirty="0"/>
          </a:p>
          <a:p>
            <a:pPr lvl="0" algn="ctr"/>
            <a:endParaRPr lang="ar-SA" sz="1600" b="1" dirty="0" smtClean="0"/>
          </a:p>
          <a:p>
            <a:pPr lvl="0"/>
            <a:endParaRPr lang="en-US" sz="1600" dirty="0"/>
          </a:p>
          <a:p>
            <a:endParaRPr lang="en-US" sz="1600" dirty="0"/>
          </a:p>
          <a:p>
            <a:pPr lvl="0"/>
            <a:endParaRPr lang="ar-SA" sz="1600" dirty="0" smtClean="0"/>
          </a:p>
          <a:p>
            <a:pPr algn="ctr"/>
            <a:endParaRPr lang="en-US" dirty="0"/>
          </a:p>
          <a:p>
            <a:pPr algn="ctr"/>
            <a:endParaRPr lang="ar-SA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19051" y="2348880"/>
            <a:ext cx="1976685" cy="33587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*</a:t>
            </a:r>
            <a:r>
              <a:rPr lang="ar-SA" sz="2400" dirty="0"/>
              <a:t> الطبع باستخدام قطعٍ مختلفة.</a:t>
            </a:r>
            <a:endParaRPr lang="ar-SA" sz="2400" dirty="0" smtClean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339752" y="2361762"/>
            <a:ext cx="2160240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*القيم الجمالية في الاقمشة المطبوعة بأشكال مختلفة </a:t>
            </a:r>
            <a:endParaRPr lang="ar-SA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644008" y="2395282"/>
            <a:ext cx="2160240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endParaRPr lang="ar-SA" sz="1050" dirty="0" smtClean="0"/>
          </a:p>
          <a:p>
            <a:pPr lvl="0" algn="ctr"/>
            <a:endParaRPr lang="ar-SA" sz="1050" dirty="0"/>
          </a:p>
          <a:p>
            <a:pPr lvl="0" algn="ctr"/>
            <a:r>
              <a:rPr lang="ar-SA" sz="1050" dirty="0" smtClean="0"/>
              <a:t>*</a:t>
            </a:r>
            <a:r>
              <a:rPr lang="ar-SA" sz="1200" b="1" dirty="0" smtClean="0"/>
              <a:t> </a:t>
            </a:r>
            <a:r>
              <a:rPr lang="ar-SA" sz="1400" dirty="0"/>
              <a:t>بعض الأشكال التي لها حواف خطية جميلة.</a:t>
            </a:r>
            <a:endParaRPr lang="en-US" sz="1400" dirty="0"/>
          </a:p>
          <a:p>
            <a:pPr algn="ctr"/>
            <a:r>
              <a:rPr lang="ar-SA" sz="1400" dirty="0" smtClean="0"/>
              <a:t>*كيفية </a:t>
            </a:r>
            <a:r>
              <a:rPr lang="ar-SA" sz="1400" dirty="0"/>
              <a:t>الطباعة على سطح صلب تحت الورقة</a:t>
            </a:r>
            <a:r>
              <a:rPr lang="ar-SA" sz="1400" dirty="0" smtClean="0"/>
              <a:t>.</a:t>
            </a:r>
            <a:endParaRPr lang="ar-SA" sz="1400" dirty="0"/>
          </a:p>
          <a:p>
            <a:pPr lvl="0" algn="ctr"/>
            <a:r>
              <a:rPr lang="ar-SA" sz="1400" dirty="0" smtClean="0"/>
              <a:t>*</a:t>
            </a:r>
            <a:r>
              <a:rPr lang="ar-SA" sz="1400" dirty="0"/>
              <a:t> استخدام مواد أخرى في الطباعة.</a:t>
            </a:r>
            <a:endParaRPr lang="en-US" sz="1400" dirty="0"/>
          </a:p>
          <a:p>
            <a:pPr algn="ctr"/>
            <a:r>
              <a:rPr lang="ar-SA" sz="1400" dirty="0" smtClean="0"/>
              <a:t>*التفريق </a:t>
            </a:r>
            <a:r>
              <a:rPr lang="ar-SA" sz="1400" dirty="0"/>
              <a:t>بين بعض الخطوط و الأشكال الناتجة عن الطباعة</a:t>
            </a:r>
            <a:r>
              <a:rPr lang="ar-SA" sz="1400" dirty="0" smtClean="0"/>
              <a:t>.</a:t>
            </a:r>
          </a:p>
          <a:p>
            <a:pPr lvl="0" algn="ctr"/>
            <a:r>
              <a:rPr lang="ar-SA" sz="1400" dirty="0" smtClean="0"/>
              <a:t>*</a:t>
            </a:r>
            <a:r>
              <a:rPr lang="ar-SA" sz="1400" dirty="0"/>
              <a:t> كيفية استخدام كرة التنس في الطبع لإعطاء ملامس أخرى.</a:t>
            </a:r>
            <a:endParaRPr lang="en-US" sz="1400" dirty="0"/>
          </a:p>
          <a:p>
            <a:endParaRPr lang="en-US" sz="1200" dirty="0"/>
          </a:p>
          <a:p>
            <a:pPr lvl="0" algn="ctr"/>
            <a:endParaRPr lang="en-US" sz="1600" dirty="0"/>
          </a:p>
          <a:p>
            <a:endParaRPr lang="en-US" sz="1100" dirty="0"/>
          </a:p>
        </p:txBody>
      </p:sp>
      <p:sp>
        <p:nvSpPr>
          <p:cNvPr id="17" name="شكل بيضاوي 16"/>
          <p:cNvSpPr/>
          <p:nvPr/>
        </p:nvSpPr>
        <p:spPr>
          <a:xfrm>
            <a:off x="6948263" y="188639"/>
            <a:ext cx="2072011" cy="100345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dirty="0" smtClean="0"/>
              <a:t>التاريخ .../...../...144هـ</a:t>
            </a:r>
          </a:p>
          <a:p>
            <a:pPr algn="ctr"/>
            <a:r>
              <a:rPr lang="ar-SA" sz="1400" dirty="0" smtClean="0"/>
              <a:t>الصف </a:t>
            </a:r>
            <a:r>
              <a:rPr lang="ar-SA" sz="1400" dirty="0" smtClean="0"/>
              <a:t>الأول ابتدائي</a:t>
            </a:r>
            <a:endParaRPr lang="ar-SA" sz="1400" dirty="0" smtClean="0"/>
          </a:p>
          <a:p>
            <a:pPr algn="ctr"/>
            <a:endParaRPr lang="ar-SA" dirty="0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2627784" y="4882042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419873" y="404664"/>
            <a:ext cx="2275402" cy="46871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مجال </a:t>
            </a:r>
            <a:r>
              <a:rPr lang="ar-SA" b="1" dirty="0" smtClean="0"/>
              <a:t>الطباعة</a:t>
            </a:r>
            <a:endParaRPr lang="ar-SA" b="1" dirty="0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7171438" y="4813991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4896036" y="4915562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2548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قوس كبير أيسر 5"/>
          <p:cNvSpPr/>
          <p:nvPr/>
        </p:nvSpPr>
        <p:spPr>
          <a:xfrm rot="5400000">
            <a:off x="4068608" y="-2475656"/>
            <a:ext cx="934776" cy="7632848"/>
          </a:xfrm>
          <a:prstGeom prst="leftBrace">
            <a:avLst>
              <a:gd name="adj1" fmla="val 42887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قوس كبير أيسر 6"/>
          <p:cNvSpPr/>
          <p:nvPr/>
        </p:nvSpPr>
        <p:spPr>
          <a:xfrm rot="5400000">
            <a:off x="4243306" y="41049"/>
            <a:ext cx="585379" cy="2887470"/>
          </a:xfrm>
          <a:prstGeom prst="leftBrace">
            <a:avLst>
              <a:gd name="adj1" fmla="val 37308"/>
              <a:gd name="adj2" fmla="val 5040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730830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تاريخ الفن </a:t>
            </a:r>
            <a:endParaRPr lang="ar-SA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703535" y="1785698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التذوق الجمالي </a:t>
            </a:r>
            <a:endParaRPr lang="ar-SA" b="1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004048" y="1816380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النقد الفني </a:t>
            </a:r>
            <a:endParaRPr lang="ar-SA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53244" y="1772816"/>
            <a:ext cx="13824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الانتاج الفني </a:t>
            </a:r>
            <a:endParaRPr lang="ar-SA" b="1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948264" y="2348880"/>
            <a:ext cx="2072011" cy="26175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endParaRPr lang="ar-SA" b="1" dirty="0" smtClean="0"/>
          </a:p>
          <a:p>
            <a:pPr lvl="0" algn="ctr"/>
            <a:endParaRPr lang="ar-SA" sz="1600" b="1" dirty="0" smtClean="0"/>
          </a:p>
          <a:p>
            <a:pPr lvl="0" algn="ctr"/>
            <a:endParaRPr lang="ar-SA" sz="1600" b="1" dirty="0" smtClean="0"/>
          </a:p>
          <a:p>
            <a:pPr lvl="0" algn="ctr"/>
            <a:endParaRPr lang="ar-SA" sz="1600" b="1" dirty="0"/>
          </a:p>
          <a:p>
            <a:pPr lvl="0" algn="ctr"/>
            <a:r>
              <a:rPr lang="ar-SA" sz="2000" dirty="0" smtClean="0"/>
              <a:t>*</a:t>
            </a:r>
            <a:r>
              <a:rPr lang="ar-SA" dirty="0"/>
              <a:t> اسم الغار الذي نزل فيه الوحي على الرسول الكريم.</a:t>
            </a:r>
            <a:endParaRPr lang="en-US" sz="2000" dirty="0"/>
          </a:p>
          <a:p>
            <a:pPr lvl="0"/>
            <a:endParaRPr lang="ar-SA" sz="1600" dirty="0" smtClean="0"/>
          </a:p>
          <a:p>
            <a:pPr algn="ctr"/>
            <a:endParaRPr lang="en-US" dirty="0"/>
          </a:p>
          <a:p>
            <a:pPr algn="ctr"/>
            <a:endParaRPr lang="ar-SA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19051" y="2348880"/>
            <a:ext cx="1976685" cy="240529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r>
              <a:rPr lang="ar-SA" dirty="0" smtClean="0"/>
              <a:t>*</a:t>
            </a:r>
            <a:r>
              <a:rPr lang="ar-SA" sz="1600" dirty="0"/>
              <a:t>تشكيل عجينة الصلصال</a:t>
            </a:r>
            <a:r>
              <a:rPr lang="ar-SA" sz="1600" dirty="0" smtClean="0"/>
              <a:t>.</a:t>
            </a:r>
          </a:p>
          <a:p>
            <a:pPr lvl="0" algn="ctr"/>
            <a:r>
              <a:rPr lang="ar-SA" sz="1600" dirty="0" smtClean="0"/>
              <a:t>*</a:t>
            </a:r>
            <a:r>
              <a:rPr lang="ar-SA" sz="1600" dirty="0"/>
              <a:t>تشكيل كهف أو </a:t>
            </a:r>
            <a:r>
              <a:rPr lang="ar-SA" sz="1600" dirty="0" smtClean="0"/>
              <a:t>مغارة بعجينة الصلصال </a:t>
            </a:r>
          </a:p>
          <a:p>
            <a:pPr lvl="0" algn="ctr"/>
            <a:r>
              <a:rPr lang="ar-SA" sz="1600" dirty="0" smtClean="0"/>
              <a:t>*انتاج اعمال فنية باستخدام القوالب المشكلة في أفكار أخرى مفيدة </a:t>
            </a:r>
          </a:p>
          <a:p>
            <a:pPr algn="ctr"/>
            <a:r>
              <a:rPr lang="ar-SA" sz="1600" dirty="0" smtClean="0"/>
              <a:t>*</a:t>
            </a:r>
            <a:r>
              <a:rPr lang="ar-SA" sz="1600" dirty="0"/>
              <a:t>استخدام الرمل الملون في التشكيل.</a:t>
            </a:r>
            <a:endParaRPr lang="en-US" sz="1600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339752" y="2361762"/>
            <a:ext cx="2160240" cy="26046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*</a:t>
            </a:r>
            <a:r>
              <a:rPr lang="ar-SA" dirty="0"/>
              <a:t>أبرز القيم الجمالية </a:t>
            </a:r>
            <a:r>
              <a:rPr lang="ar-SA" dirty="0" smtClean="0"/>
              <a:t>الاواني الفخارية القديمة</a:t>
            </a:r>
            <a:endParaRPr lang="ar-SA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72000" y="2395282"/>
            <a:ext cx="2304255" cy="28339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1400" dirty="0" smtClean="0"/>
              <a:t>*</a:t>
            </a:r>
            <a:r>
              <a:rPr lang="ar-SA" sz="1400" dirty="0"/>
              <a:t> </a:t>
            </a:r>
            <a:r>
              <a:rPr lang="ar-SA" sz="1100" dirty="0"/>
              <a:t>كيفية استخدام عجينة الصلصال في الأعمال الفنية.</a:t>
            </a:r>
            <a:endParaRPr lang="en-US" sz="1100" dirty="0"/>
          </a:p>
          <a:p>
            <a:pPr algn="ctr"/>
            <a:r>
              <a:rPr lang="ar-SA" sz="1100" dirty="0" smtClean="0"/>
              <a:t>*وصف </a:t>
            </a:r>
            <a:r>
              <a:rPr lang="ar-SA" sz="1100" dirty="0"/>
              <a:t>عجينة الصلصال</a:t>
            </a:r>
            <a:r>
              <a:rPr lang="ar-SA" sz="1100" dirty="0" smtClean="0"/>
              <a:t>.</a:t>
            </a:r>
          </a:p>
          <a:p>
            <a:pPr algn="ctr"/>
            <a:r>
              <a:rPr lang="ar-SA" sz="1050" dirty="0" smtClean="0"/>
              <a:t>*طريقة </a:t>
            </a:r>
            <a:r>
              <a:rPr lang="ar-SA" sz="1050" dirty="0"/>
              <a:t>تشكيل عجينة الصلصال</a:t>
            </a:r>
            <a:r>
              <a:rPr lang="ar-SA" sz="1050" dirty="0" smtClean="0"/>
              <a:t>.</a:t>
            </a:r>
          </a:p>
          <a:p>
            <a:pPr lvl="0" algn="ctr"/>
            <a:r>
              <a:rPr lang="ar-SA" sz="1050" dirty="0" smtClean="0"/>
              <a:t>*</a:t>
            </a:r>
            <a:r>
              <a:rPr lang="ar-SA" sz="1050" dirty="0"/>
              <a:t>الخامات المطلوبة عند تشكيل كهف أو مغارة.</a:t>
            </a:r>
            <a:endParaRPr lang="en-US" sz="1050" dirty="0"/>
          </a:p>
          <a:p>
            <a:pPr algn="ctr"/>
            <a:r>
              <a:rPr lang="ar-SA" sz="1050" dirty="0"/>
              <a:t> </a:t>
            </a:r>
            <a:r>
              <a:rPr lang="ar-SA" sz="1050" dirty="0" smtClean="0"/>
              <a:t>*خطوات </a:t>
            </a:r>
            <a:r>
              <a:rPr lang="ar-SA" sz="1050" dirty="0"/>
              <a:t>العمل الخاصة بتشكيل المغارة</a:t>
            </a:r>
            <a:r>
              <a:rPr lang="ar-SA" sz="1050" dirty="0" smtClean="0"/>
              <a:t>.</a:t>
            </a:r>
          </a:p>
          <a:p>
            <a:pPr lvl="0" algn="ctr"/>
            <a:r>
              <a:rPr lang="ar-SA" sz="1050" dirty="0" smtClean="0"/>
              <a:t>*</a:t>
            </a:r>
            <a:r>
              <a:rPr lang="ar-SA" sz="1050" dirty="0"/>
              <a:t>كيفية استخدام قوالب القطع المسطحة في تشكيل الطينة.</a:t>
            </a:r>
            <a:endParaRPr lang="en-US" sz="1050" dirty="0"/>
          </a:p>
          <a:p>
            <a:pPr algn="ctr"/>
            <a:r>
              <a:rPr lang="ar-SA" sz="1050" dirty="0" smtClean="0"/>
              <a:t>*العناصر </a:t>
            </a:r>
            <a:r>
              <a:rPr lang="ar-SA" sz="1050" dirty="0"/>
              <a:t>التي يمكننا الاستفادة بها من المنزل في التشكيل</a:t>
            </a:r>
            <a:r>
              <a:rPr lang="ar-SA" sz="1050" dirty="0" smtClean="0"/>
              <a:t>.</a:t>
            </a:r>
          </a:p>
          <a:p>
            <a:pPr lvl="0" algn="ctr"/>
            <a:r>
              <a:rPr lang="ar-SA" sz="1050" dirty="0" smtClean="0"/>
              <a:t>*</a:t>
            </a:r>
            <a:r>
              <a:rPr lang="ar-SA" sz="1050" dirty="0"/>
              <a:t>كيفية استخدام الرمل الملون في التشكيل.</a:t>
            </a:r>
            <a:endParaRPr lang="en-US" sz="1050" dirty="0"/>
          </a:p>
          <a:p>
            <a:pPr algn="ctr"/>
            <a:r>
              <a:rPr lang="ar-SA" sz="1050" dirty="0" smtClean="0"/>
              <a:t>*خطوات </a:t>
            </a:r>
            <a:r>
              <a:rPr lang="ar-SA" sz="1050" dirty="0"/>
              <a:t>العمل باللون المشكل بالتشكيل</a:t>
            </a:r>
            <a:r>
              <a:rPr lang="ar-SA" sz="1200" dirty="0" smtClean="0"/>
              <a:t>.</a:t>
            </a:r>
          </a:p>
          <a:p>
            <a:pPr lvl="0" algn="ctr"/>
            <a:r>
              <a:rPr lang="ar-SA" sz="1200" dirty="0" smtClean="0"/>
              <a:t>*</a:t>
            </a:r>
            <a:r>
              <a:rPr lang="ar-SA" sz="1200" dirty="0"/>
              <a:t>الشكل الذي سنصنعه بواسطة العلب الفارغة.</a:t>
            </a:r>
            <a:endParaRPr lang="en-US" sz="1200" dirty="0"/>
          </a:p>
          <a:p>
            <a:pPr algn="ctr"/>
            <a:r>
              <a:rPr lang="ar-SA" sz="1200" dirty="0" smtClean="0"/>
              <a:t>*خطوات </a:t>
            </a:r>
            <a:r>
              <a:rPr lang="ar-SA" sz="1200" dirty="0"/>
              <a:t>العمل في تصنيع السيارة.</a:t>
            </a:r>
            <a:endParaRPr lang="en-US" sz="1200" dirty="0"/>
          </a:p>
        </p:txBody>
      </p:sp>
      <p:sp>
        <p:nvSpPr>
          <p:cNvPr id="17" name="شكل بيضاوي 16"/>
          <p:cNvSpPr/>
          <p:nvPr/>
        </p:nvSpPr>
        <p:spPr>
          <a:xfrm>
            <a:off x="6948263" y="188639"/>
            <a:ext cx="2072011" cy="100345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dirty="0" smtClean="0"/>
              <a:t>التاريخ .../...../...144هـ</a:t>
            </a:r>
          </a:p>
          <a:p>
            <a:pPr algn="ctr"/>
            <a:r>
              <a:rPr lang="ar-SA" sz="1400" dirty="0" smtClean="0"/>
              <a:t>الصف </a:t>
            </a:r>
            <a:r>
              <a:rPr lang="ar-SA" sz="1400" dirty="0" smtClean="0"/>
              <a:t>الأول ابتدائي</a:t>
            </a:r>
            <a:endParaRPr lang="ar-SA" sz="1400" dirty="0" smtClean="0"/>
          </a:p>
          <a:p>
            <a:pPr algn="ctr"/>
            <a:endParaRPr lang="ar-SA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191271" y="456008"/>
            <a:ext cx="2689449" cy="46871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مجال </a:t>
            </a:r>
            <a:r>
              <a:rPr lang="ar-SA" b="1" dirty="0" smtClean="0"/>
              <a:t>التشكل المسطح والمجسم </a:t>
            </a:r>
            <a:endParaRPr lang="ar-SA" b="1" dirty="0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7171438" y="4966391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2591781" y="4966391"/>
            <a:ext cx="1656184" cy="178731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التعلم التعاوني </a:t>
            </a:r>
          </a:p>
          <a:p>
            <a:pPr algn="ctr"/>
            <a:r>
              <a:rPr lang="ar-SA" sz="1200" dirty="0" smtClean="0"/>
              <a:t>التعلم باللعب </a:t>
            </a:r>
          </a:p>
          <a:p>
            <a:pPr algn="ctr"/>
            <a:r>
              <a:rPr lang="ar-SA" sz="1200" dirty="0" smtClean="0"/>
              <a:t>الملاحظة </a:t>
            </a:r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4867182" y="5229200"/>
            <a:ext cx="1656184" cy="15245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200" dirty="0" smtClean="0"/>
              <a:t>ا</a:t>
            </a:r>
          </a:p>
          <a:p>
            <a:pPr algn="ctr"/>
            <a:endParaRPr lang="ar-SA" sz="1200" dirty="0"/>
          </a:p>
          <a:p>
            <a:pPr algn="ctr"/>
            <a:endParaRPr lang="ar-SA" sz="1200" dirty="0" smtClean="0"/>
          </a:p>
          <a:p>
            <a:pPr algn="ctr"/>
            <a:r>
              <a:rPr lang="ar-SA" sz="1200" dirty="0" smtClean="0"/>
              <a:t>لعصف الذهني </a:t>
            </a:r>
          </a:p>
          <a:p>
            <a:pPr algn="ctr"/>
            <a:r>
              <a:rPr lang="ar-SA" sz="1200" dirty="0" smtClean="0"/>
              <a:t>الملاحظة </a:t>
            </a:r>
            <a:endParaRPr lang="ar-SA" sz="1200" dirty="0" smtClean="0"/>
          </a:p>
          <a:p>
            <a:pPr algn="ctr"/>
            <a:r>
              <a:rPr lang="ar-SA" sz="1200" dirty="0" smtClean="0"/>
              <a:t>مفاتيح المعرفة</a:t>
            </a:r>
          </a:p>
          <a:p>
            <a:pPr algn="ctr"/>
            <a:r>
              <a:rPr lang="ar-SA" sz="1200" dirty="0" smtClean="0"/>
              <a:t>عرض فديو  او قراءة الصور</a:t>
            </a:r>
            <a:endParaRPr lang="ar-SA" sz="1200" dirty="0" smtClean="0"/>
          </a:p>
          <a:p>
            <a:pPr algn="ctr"/>
            <a:r>
              <a:rPr lang="ar-SA" sz="1200" dirty="0" smtClean="0"/>
              <a:t>حل المشكلات</a:t>
            </a:r>
          </a:p>
          <a:p>
            <a:pPr algn="ctr"/>
            <a:r>
              <a:rPr lang="ar-SA" sz="1200" dirty="0" smtClean="0"/>
              <a:t>ترتيب البطاقات </a:t>
            </a:r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322453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652</Words>
  <Application>Microsoft Office PowerPoint</Application>
  <PresentationFormat>عرض على الشاشة (3:4)‏</PresentationFormat>
  <Paragraphs>242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Rahaf al-tamimi</cp:lastModifiedBy>
  <cp:revision>33</cp:revision>
  <dcterms:created xsi:type="dcterms:W3CDTF">2020-01-17T19:01:28Z</dcterms:created>
  <dcterms:modified xsi:type="dcterms:W3CDTF">2020-01-18T18:39:23Z</dcterms:modified>
</cp:coreProperties>
</file>