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  <p:sldMasterId id="2147483684" r:id="rId2"/>
  </p:sldMasterIdLst>
  <p:sldIdLst>
    <p:sldId id="269" r:id="rId3"/>
    <p:sldId id="267" r:id="rId4"/>
  </p:sldIdLst>
  <p:sldSz cx="6858000" cy="9144000" type="screen4x3"/>
  <p:notesSz cx="6881813" cy="10002838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53" d="100"/>
          <a:sy n="53" d="100"/>
        </p:scale>
        <p:origin x="224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532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36246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54553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0366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540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965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429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931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6102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1840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003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02976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8528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2835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381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88428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6409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6036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65261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06731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86759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71550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4502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401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gif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/>
          <p:nvPr/>
        </p:nvSpPr>
        <p:spPr>
          <a:xfrm>
            <a:off x="207169" y="2350978"/>
            <a:ext cx="6519066" cy="335519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sp>
        <p:nvSpPr>
          <p:cNvPr id="41" name="مربع نص 40"/>
          <p:cNvSpPr txBox="1"/>
          <p:nvPr/>
        </p:nvSpPr>
        <p:spPr>
          <a:xfrm>
            <a:off x="5347035" y="2415478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الأول: </a:t>
            </a:r>
          </a:p>
        </p:txBody>
      </p:sp>
      <p:sp>
        <p:nvSpPr>
          <p:cNvPr id="45" name="مربع نص 44"/>
          <p:cNvSpPr txBox="1"/>
          <p:nvPr/>
        </p:nvSpPr>
        <p:spPr>
          <a:xfrm>
            <a:off x="5283780" y="7745560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>
                <a:solidFill>
                  <a:prstClr val="black"/>
                </a:solidFill>
              </a:rPr>
              <a:t>السؤال الثالث  : </a:t>
            </a:r>
          </a:p>
        </p:txBody>
      </p:sp>
      <p:sp>
        <p:nvSpPr>
          <p:cNvPr id="46" name="مستطيل 45"/>
          <p:cNvSpPr/>
          <p:nvPr/>
        </p:nvSpPr>
        <p:spPr>
          <a:xfrm>
            <a:off x="175110" y="5714719"/>
            <a:ext cx="6545236" cy="333302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5697309" y="5719720"/>
            <a:ext cx="10230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الثاني :  </a:t>
            </a:r>
          </a:p>
        </p:txBody>
      </p:sp>
      <p:graphicFrame>
        <p:nvGraphicFramePr>
          <p:cNvPr id="62" name="جدول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893114"/>
              </p:ext>
            </p:extLst>
          </p:nvPr>
        </p:nvGraphicFramePr>
        <p:xfrm>
          <a:off x="214780" y="2353145"/>
          <a:ext cx="301470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89101"/>
                <a:gridCol w="401415"/>
                <a:gridCol w="208280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الإشارة إلى المنتجات والمستهلكات والمحللات في صورة شبكة غذائية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6" name="جدول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442100"/>
              </p:ext>
            </p:extLst>
          </p:nvPr>
        </p:nvGraphicFramePr>
        <p:xfrm>
          <a:off x="196897" y="5748022"/>
          <a:ext cx="3094891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81099"/>
                <a:gridCol w="765176"/>
                <a:gridCol w="720594"/>
                <a:gridCol w="448367"/>
                <a:gridCol w="407504"/>
                <a:gridCol w="272151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ذكر أهمية التكيف في المخلوقات الحية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600" b="1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ar-SA" sz="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3291629" y="2701025"/>
            <a:ext cx="3455302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>
                <a:solidFill>
                  <a:prstClr val="black"/>
                </a:solidFill>
              </a:rPr>
              <a:t>أ – اكتبي نوع المخلوقات التالية ( منتجات - مستهلكات  - محللات)</a:t>
            </a:r>
            <a:endParaRPr lang="ar-SA" sz="1200" b="1" dirty="0">
              <a:solidFill>
                <a:prstClr val="black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291788" y="6143055"/>
            <a:ext cx="331255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>
                <a:solidFill>
                  <a:prstClr val="black"/>
                </a:solidFill>
              </a:rPr>
              <a:t>أ – </a:t>
            </a:r>
            <a:r>
              <a:rPr lang="ar-SA" sz="1200" b="1" dirty="0" smtClean="0">
                <a:solidFill>
                  <a:prstClr val="black"/>
                </a:solidFill>
              </a:rPr>
              <a:t>اذكري المصطلح العلمي للتعريفات التالية : </a:t>
            </a:r>
          </a:p>
          <a:p>
            <a:endParaRPr lang="ar-SA" sz="1200" b="1" dirty="0" smtClean="0">
              <a:solidFill>
                <a:prstClr val="black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200" b="1" dirty="0" smtClean="0">
                <a:solidFill>
                  <a:prstClr val="black"/>
                </a:solidFill>
              </a:rPr>
              <a:t>السلوك </a:t>
            </a:r>
            <a:r>
              <a:rPr lang="ar-SA" sz="1200" b="1" dirty="0">
                <a:solidFill>
                  <a:prstClr val="black"/>
                </a:solidFill>
              </a:rPr>
              <a:t>الذي يساعد المخلوق على </a:t>
            </a:r>
            <a:r>
              <a:rPr lang="ar-SA" sz="1200" b="1" dirty="0" smtClean="0">
                <a:solidFill>
                  <a:prstClr val="black"/>
                </a:solidFill>
              </a:rPr>
              <a:t>البقاء حي </a:t>
            </a:r>
            <a:r>
              <a:rPr lang="ar-SA" sz="1200" b="1" dirty="0">
                <a:solidFill>
                  <a:prstClr val="black"/>
                </a:solidFill>
              </a:rPr>
              <a:t>في البيئة </a:t>
            </a:r>
          </a:p>
          <a:p>
            <a:r>
              <a:rPr lang="ar-SA" sz="1200" b="1" dirty="0" smtClean="0">
                <a:solidFill>
                  <a:prstClr val="black"/>
                </a:solidFill>
              </a:rPr>
              <a:t>                (................................)</a:t>
            </a:r>
          </a:p>
          <a:p>
            <a:endParaRPr lang="ar-SA" sz="1200" b="1" dirty="0">
              <a:solidFill>
                <a:prstClr val="black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200" b="1" dirty="0">
                <a:solidFill>
                  <a:prstClr val="black"/>
                </a:solidFill>
              </a:rPr>
              <a:t>التغير في السلوك الذي يمكن المخلوق من البقاء في </a:t>
            </a:r>
            <a:r>
              <a:rPr lang="ar-SA" sz="1200" b="1" dirty="0" smtClean="0">
                <a:solidFill>
                  <a:prstClr val="black"/>
                </a:solidFill>
              </a:rPr>
              <a:t>بيئته</a:t>
            </a:r>
          </a:p>
          <a:p>
            <a:r>
              <a:rPr lang="ar-SA" sz="1200" b="1" dirty="0">
                <a:solidFill>
                  <a:prstClr val="black"/>
                </a:solidFill>
              </a:rPr>
              <a:t> </a:t>
            </a:r>
            <a:r>
              <a:rPr lang="ar-SA" sz="1200" b="1" dirty="0" smtClean="0">
                <a:solidFill>
                  <a:prstClr val="black"/>
                </a:solidFill>
              </a:rPr>
              <a:t>              (................................)</a:t>
            </a:r>
            <a:endParaRPr lang="ar-SA" sz="1200" b="1" dirty="0">
              <a:solidFill>
                <a:prstClr val="black"/>
              </a:solidFill>
            </a:endParaRPr>
          </a:p>
        </p:txBody>
      </p:sp>
      <p:sp>
        <p:nvSpPr>
          <p:cNvPr id="59" name="مربع نص 58"/>
          <p:cNvSpPr txBox="1"/>
          <p:nvPr/>
        </p:nvSpPr>
        <p:spPr>
          <a:xfrm>
            <a:off x="3054380" y="7654019"/>
            <a:ext cx="338842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>
                <a:solidFill>
                  <a:prstClr val="black"/>
                </a:solidFill>
              </a:rPr>
              <a:t>ب – كيف تتكيف شجرة الطلح  مع الصحراء  ؟</a:t>
            </a:r>
            <a:endParaRPr lang="ar-SA" sz="1200" b="1" dirty="0">
              <a:solidFill>
                <a:prstClr val="black"/>
              </a:solidFill>
            </a:endParaRPr>
          </a:p>
        </p:txBody>
      </p:sp>
      <p:grpSp>
        <p:nvGrpSpPr>
          <p:cNvPr id="76" name="مجموعة 75"/>
          <p:cNvGrpSpPr/>
          <p:nvPr/>
        </p:nvGrpSpPr>
        <p:grpSpPr>
          <a:xfrm>
            <a:off x="57075" y="79791"/>
            <a:ext cx="6819254" cy="2286024"/>
            <a:chOff x="57075" y="79791"/>
            <a:chExt cx="6819254" cy="2286024"/>
          </a:xfrm>
        </p:grpSpPr>
        <p:sp>
          <p:nvSpPr>
            <p:cNvPr id="77" name="مربع نص 76"/>
            <p:cNvSpPr txBox="1"/>
            <p:nvPr/>
          </p:nvSpPr>
          <p:spPr>
            <a:xfrm>
              <a:off x="5484861" y="147347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pPr algn="ctr"/>
              <a:r>
                <a:rPr lang="ar-SA" sz="700" dirty="0">
                  <a:solidFill>
                    <a:prstClr val="black"/>
                  </a:solidFill>
                </a:rPr>
                <a:t>المملكة العربية السعودية</a:t>
              </a:r>
            </a:p>
            <a:p>
              <a:pPr algn="ctr"/>
              <a:r>
                <a:rPr lang="ar-SA" sz="700" dirty="0">
                  <a:solidFill>
                    <a:prstClr val="black"/>
                  </a:solidFill>
                </a:rPr>
                <a:t>وزارة التعليم </a:t>
              </a:r>
            </a:p>
            <a:p>
              <a:pPr algn="ctr"/>
              <a:r>
                <a:rPr lang="ar-SA" sz="700" dirty="0">
                  <a:solidFill>
                    <a:prstClr val="black"/>
                  </a:solidFill>
                </a:rPr>
                <a:t>مكتب التربية والتعليم بمحافظة الجبيل</a:t>
              </a:r>
            </a:p>
            <a:p>
              <a:pPr algn="ctr"/>
              <a:r>
                <a:rPr lang="ar-SA" sz="700" dirty="0">
                  <a:solidFill>
                    <a:prstClr val="black"/>
                  </a:solidFill>
                </a:rPr>
                <a:t>قسم الصفوف الأولية</a:t>
              </a:r>
            </a:p>
          </p:txBody>
        </p:sp>
        <p:sp>
          <p:nvSpPr>
            <p:cNvPr id="78" name="مستطيل مستدير الزوايا 77"/>
            <p:cNvSpPr/>
            <p:nvPr/>
          </p:nvSpPr>
          <p:spPr>
            <a:xfrm>
              <a:off x="1031967" y="530427"/>
              <a:ext cx="4869470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sz="1600" b="1" dirty="0">
                  <a:solidFill>
                    <a:prstClr val="black"/>
                  </a:solidFill>
                </a:rPr>
                <a:t>الاختبار الدوري </a:t>
              </a:r>
              <a:r>
                <a:rPr lang="ar-SA" sz="1600" b="1" dirty="0" smtClean="0">
                  <a:solidFill>
                    <a:prstClr val="black"/>
                  </a:solidFill>
                </a:rPr>
                <a:t>للصف </a:t>
              </a:r>
              <a:r>
                <a:rPr lang="ar-SA" sz="1600" b="1" dirty="0" smtClean="0">
                  <a:solidFill>
                    <a:srgbClr val="C00000"/>
                  </a:solidFill>
                </a:rPr>
                <a:t>الثالث</a:t>
              </a:r>
              <a:r>
                <a:rPr lang="ar-SA" sz="1600" dirty="0" smtClean="0">
                  <a:solidFill>
                    <a:prstClr val="black"/>
                  </a:solidFill>
                </a:rPr>
                <a:t> </a:t>
              </a:r>
              <a:r>
                <a:rPr lang="ar-SA" sz="1600" b="1" dirty="0" smtClean="0">
                  <a:solidFill>
                    <a:prstClr val="black"/>
                  </a:solidFill>
                </a:rPr>
                <a:t>مادة </a:t>
              </a:r>
              <a:r>
                <a:rPr lang="ar-SA" sz="1600" b="1" dirty="0">
                  <a:solidFill>
                    <a:prstClr val="black"/>
                  </a:solidFill>
                </a:rPr>
                <a:t>العلوم /  الفترة </a:t>
              </a:r>
              <a:r>
                <a:rPr lang="ar-SA" sz="1600" b="1" dirty="0" smtClean="0">
                  <a:solidFill>
                    <a:srgbClr val="C00000"/>
                  </a:solidFill>
                </a:rPr>
                <a:t>الثانية</a:t>
              </a:r>
              <a:endParaRPr lang="ar-SA" sz="1600" b="1" dirty="0">
                <a:solidFill>
                  <a:srgbClr val="C00000"/>
                </a:solidFill>
              </a:endParaRPr>
            </a:p>
          </p:txBody>
        </p:sp>
        <p:sp>
          <p:nvSpPr>
            <p:cNvPr id="79" name="مربع نص 78"/>
            <p:cNvSpPr txBox="1"/>
            <p:nvPr/>
          </p:nvSpPr>
          <p:spPr>
            <a:xfrm>
              <a:off x="412381" y="2088816"/>
              <a:ext cx="5866525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sz="1200" dirty="0">
                  <a:solidFill>
                    <a:prstClr val="black"/>
                  </a:solidFill>
                </a:rPr>
                <a:t>اسم الطالبة </a:t>
              </a:r>
              <a:r>
                <a:rPr lang="ar-SA" sz="900" dirty="0">
                  <a:solidFill>
                    <a:prstClr val="black"/>
                  </a:solidFill>
                </a:rPr>
                <a:t>.......................................................</a:t>
              </a:r>
              <a:r>
                <a:rPr lang="ar-SA" sz="1200" dirty="0">
                  <a:solidFill>
                    <a:prstClr val="black"/>
                  </a:solidFill>
                </a:rPr>
                <a:t> المدرسة</a:t>
              </a:r>
              <a:r>
                <a:rPr lang="ar-SA" sz="900" dirty="0">
                  <a:solidFill>
                    <a:prstClr val="black"/>
                  </a:solidFill>
                </a:rPr>
                <a:t>.........................................</a:t>
              </a:r>
              <a:r>
                <a:rPr lang="ar-SA" sz="1200" dirty="0">
                  <a:solidFill>
                    <a:prstClr val="black"/>
                  </a:solidFill>
                </a:rPr>
                <a:t> الصف </a:t>
              </a:r>
              <a:r>
                <a:rPr lang="ar-SA" sz="900" dirty="0">
                  <a:solidFill>
                    <a:prstClr val="black"/>
                  </a:solidFill>
                </a:rPr>
                <a:t>........................</a:t>
              </a:r>
            </a:p>
          </p:txBody>
        </p:sp>
        <p:pic>
          <p:nvPicPr>
            <p:cNvPr id="80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342" y="79791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" name="مستطيل مستدير الزوايا 80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solidFill>
                  <a:prstClr val="white"/>
                </a:solidFill>
              </a:endParaRPr>
            </a:p>
          </p:txBody>
        </p:sp>
        <p:pic>
          <p:nvPicPr>
            <p:cNvPr id="82" name="Picture 8" descr="نتيجة بحث الصور عن خلفيات متحركة لمادة العلوم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741"/>
            <a:stretch/>
          </p:blipFill>
          <p:spPr bwMode="auto">
            <a:xfrm>
              <a:off x="1031967" y="1025317"/>
              <a:ext cx="5432333" cy="924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3" name="Picture 2" descr="نتيجة بحث الصور عن علوم كرتون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295" y="862993"/>
              <a:ext cx="899488" cy="1113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4" name="مستطيل 83"/>
            <p:cNvSpPr/>
            <p:nvPr/>
          </p:nvSpPr>
          <p:spPr>
            <a:xfrm>
              <a:off x="4110979" y="697057"/>
              <a:ext cx="2765350" cy="132343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ar-SA" sz="8000" b="1" dirty="0">
                  <a:ln w="0"/>
                  <a:gradFill flip="none" rotWithShape="1">
                    <a:gsLst>
                      <a:gs pos="69375">
                        <a:srgbClr val="ED7D31">
                          <a:lumMod val="20000"/>
                          <a:lumOff val="80000"/>
                        </a:srgbClr>
                      </a:gs>
                      <a:gs pos="64750">
                        <a:srgbClr val="FFFF00"/>
                      </a:gs>
                      <a:gs pos="55500">
                        <a:srgbClr val="70AD47">
                          <a:lumMod val="40000"/>
                          <a:lumOff val="60000"/>
                        </a:srgbClr>
                      </a:gs>
                      <a:gs pos="37000">
                        <a:srgbClr val="ED7D31">
                          <a:lumMod val="20000"/>
                          <a:lumOff val="80000"/>
                        </a:srgbClr>
                      </a:gs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74000">
                        <a:srgbClr val="5B9BD5">
                          <a:lumMod val="45000"/>
                          <a:lumOff val="55000"/>
                        </a:srgbClr>
                      </a:gs>
                      <a:gs pos="83000">
                        <a:srgbClr val="5B9BD5">
                          <a:lumMod val="45000"/>
                          <a:lumOff val="55000"/>
                        </a:srgbClr>
                      </a:gs>
                      <a:gs pos="100000">
                        <a:srgbClr val="5B9BD5">
                          <a:lumMod val="30000"/>
                          <a:lumOff val="70000"/>
                        </a:srgbClr>
                      </a:gs>
                    </a:gsLst>
                    <a:lin ang="2700000" scaled="1"/>
                    <a:tileRect/>
                  </a:gra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العلوم</a:t>
              </a:r>
            </a:p>
          </p:txBody>
        </p:sp>
      </p:grpSp>
      <p:sp>
        <p:nvSpPr>
          <p:cNvPr id="2" name="مربع نص 1"/>
          <p:cNvSpPr txBox="1"/>
          <p:nvPr/>
        </p:nvSpPr>
        <p:spPr>
          <a:xfrm>
            <a:off x="546169" y="7825911"/>
            <a:ext cx="6064126" cy="25391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050" dirty="0" smtClean="0">
                <a:solidFill>
                  <a:prstClr val="black"/>
                </a:solidFill>
              </a:rPr>
              <a:t>............................................................................................................................................</a:t>
            </a:r>
          </a:p>
        </p:txBody>
      </p:sp>
      <p:graphicFrame>
        <p:nvGraphicFramePr>
          <p:cNvPr id="86" name="جدول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32160"/>
              </p:ext>
            </p:extLst>
          </p:nvPr>
        </p:nvGraphicFramePr>
        <p:xfrm>
          <a:off x="215135" y="8160178"/>
          <a:ext cx="3130508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89101"/>
                <a:gridCol w="401415"/>
                <a:gridCol w="324083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تسمية الوحدة النباتية لأجسام المخلوقات الحية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نتيجة بحث الصور عن نباتات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957" y="5100744"/>
            <a:ext cx="429327" cy="429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نتيجة بحث الصور عن فأر كرتون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085" y="4756622"/>
            <a:ext cx="478022" cy="48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نتيجة بحث الصور عن ثعبان كرتون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107" y="3769337"/>
            <a:ext cx="428256" cy="43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نتيجة بحث الصور عن صقر رسم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262" y="3500833"/>
            <a:ext cx="465825" cy="349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نتيجة بحث الصور عن ضفدع كرتون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861" y="3920366"/>
            <a:ext cx="404613" cy="4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نتيجة بحث الصور عن ديدان الارض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97" y="4238100"/>
            <a:ext cx="1156390" cy="847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حيوان حشرات جراده كرتون صورة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83381" flipV="1">
            <a:off x="2650958" y="4617659"/>
            <a:ext cx="806844" cy="34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4" name="رابط كسهم مستقيم 63"/>
          <p:cNvCxnSpPr/>
          <p:nvPr/>
        </p:nvCxnSpPr>
        <p:spPr>
          <a:xfrm flipH="1" flipV="1">
            <a:off x="4554831" y="3681159"/>
            <a:ext cx="564276" cy="2632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رابط منحني 24"/>
          <p:cNvCxnSpPr/>
          <p:nvPr/>
        </p:nvCxnSpPr>
        <p:spPr>
          <a:xfrm rot="10800000" flipV="1">
            <a:off x="2090765" y="3500833"/>
            <a:ext cx="1739893" cy="824146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رابط منحني 27"/>
          <p:cNvCxnSpPr/>
          <p:nvPr/>
        </p:nvCxnSpPr>
        <p:spPr>
          <a:xfrm rot="10800000" flipV="1">
            <a:off x="3413754" y="3769336"/>
            <a:ext cx="416904" cy="217775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رابط منحني 29"/>
          <p:cNvCxnSpPr>
            <a:stCxn id="1036" idx="1"/>
          </p:cNvCxnSpPr>
          <p:nvPr/>
        </p:nvCxnSpPr>
        <p:spPr>
          <a:xfrm rot="10800000" flipV="1">
            <a:off x="2871635" y="4122673"/>
            <a:ext cx="106227" cy="539142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رابط منحني 33"/>
          <p:cNvCxnSpPr/>
          <p:nvPr/>
        </p:nvCxnSpPr>
        <p:spPr>
          <a:xfrm rot="16200000" flipV="1">
            <a:off x="2928748" y="4928081"/>
            <a:ext cx="491058" cy="392831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رابط منحني 37"/>
          <p:cNvCxnSpPr>
            <a:endCxn id="1030" idx="1"/>
          </p:cNvCxnSpPr>
          <p:nvPr/>
        </p:nvCxnSpPr>
        <p:spPr>
          <a:xfrm flipV="1">
            <a:off x="4154952" y="4998820"/>
            <a:ext cx="486133" cy="371206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رابط منحني 54"/>
          <p:cNvCxnSpPr>
            <a:endCxn id="1032" idx="2"/>
          </p:cNvCxnSpPr>
          <p:nvPr/>
        </p:nvCxnSpPr>
        <p:spPr>
          <a:xfrm rot="5400000" flipH="1" flipV="1">
            <a:off x="4950304" y="4373691"/>
            <a:ext cx="551735" cy="214128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مستطيل مستدير الزوايا 2"/>
          <p:cNvSpPr/>
          <p:nvPr/>
        </p:nvSpPr>
        <p:spPr>
          <a:xfrm>
            <a:off x="5600986" y="3834878"/>
            <a:ext cx="557799" cy="27247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9" name="مستطيل مستدير الزوايا 38"/>
          <p:cNvSpPr/>
          <p:nvPr/>
        </p:nvSpPr>
        <p:spPr>
          <a:xfrm>
            <a:off x="5226171" y="4871205"/>
            <a:ext cx="557799" cy="27247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0" name="مستطيل مستدير الزوايا 39"/>
          <p:cNvSpPr/>
          <p:nvPr/>
        </p:nvSpPr>
        <p:spPr>
          <a:xfrm>
            <a:off x="3885612" y="3844622"/>
            <a:ext cx="557799" cy="27247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950754" y="3988241"/>
            <a:ext cx="1026028" cy="27247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3413753" y="4897945"/>
            <a:ext cx="557799" cy="27247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3054380" y="131999"/>
            <a:ext cx="93598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dirty="0" smtClean="0"/>
              <a:t>رقم النموذج 2</a:t>
            </a:r>
            <a:endParaRPr lang="ar-SA" sz="1100" dirty="0"/>
          </a:p>
        </p:txBody>
      </p:sp>
      <p:pic>
        <p:nvPicPr>
          <p:cNvPr id="44" name="صورة 4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372" y="918912"/>
            <a:ext cx="932201" cy="69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95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/>
          <p:nvPr/>
        </p:nvSpPr>
        <p:spPr>
          <a:xfrm>
            <a:off x="152285" y="-80014"/>
            <a:ext cx="6519066" cy="885354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41" name="مربع نص 40"/>
          <p:cNvSpPr txBox="1"/>
          <p:nvPr/>
        </p:nvSpPr>
        <p:spPr>
          <a:xfrm>
            <a:off x="5271455" y="250696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 </a:t>
            </a:r>
            <a:r>
              <a:rPr lang="ar-SA" sz="1200" b="1" u="sng" dirty="0" smtClean="0">
                <a:solidFill>
                  <a:prstClr val="black"/>
                </a:solidFill>
              </a:rPr>
              <a:t>الرابع : </a:t>
            </a:r>
            <a:endParaRPr lang="ar-SA" sz="1200" b="1" u="sng" dirty="0">
              <a:solidFill>
                <a:prstClr val="black"/>
              </a:solidFill>
            </a:endParaRPr>
          </a:p>
        </p:txBody>
      </p:sp>
      <p:graphicFrame>
        <p:nvGraphicFramePr>
          <p:cNvPr id="62" name="جدول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636426"/>
              </p:ext>
            </p:extLst>
          </p:nvPr>
        </p:nvGraphicFramePr>
        <p:xfrm>
          <a:off x="152285" y="113620"/>
          <a:ext cx="3123513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87680"/>
                <a:gridCol w="706998"/>
                <a:gridCol w="633046"/>
                <a:gridCol w="586154"/>
                <a:gridCol w="404835"/>
                <a:gridCol w="304800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ذكر طريقة يغير بها المخلوق الحي بيئته وسبب ذلك.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2" name="مربع نص 81"/>
          <p:cNvSpPr txBox="1"/>
          <p:nvPr/>
        </p:nvSpPr>
        <p:spPr>
          <a:xfrm>
            <a:off x="-166175" y="9204314"/>
            <a:ext cx="653472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050" b="1" dirty="0">
                <a:solidFill>
                  <a:prstClr val="black"/>
                </a:solidFill>
              </a:rPr>
              <a:t>تمنياتي لك بالتوفيق                                                                                                                معلمة المادة :</a:t>
            </a:r>
          </a:p>
        </p:txBody>
      </p:sp>
      <p:graphicFrame>
        <p:nvGraphicFramePr>
          <p:cNvPr id="28" name="جدول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472907"/>
              </p:ext>
            </p:extLst>
          </p:nvPr>
        </p:nvGraphicFramePr>
        <p:xfrm>
          <a:off x="153265" y="1177275"/>
          <a:ext cx="3133542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تعداد بعض الطرق لحماية البيئة.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رابط مستقيم 6"/>
          <p:cNvCxnSpPr/>
          <p:nvPr/>
        </p:nvCxnSpPr>
        <p:spPr>
          <a:xfrm flipH="1">
            <a:off x="130227" y="2061195"/>
            <a:ext cx="6519066" cy="234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مربع نص 28"/>
          <p:cNvSpPr txBox="1"/>
          <p:nvPr/>
        </p:nvSpPr>
        <p:spPr>
          <a:xfrm>
            <a:off x="5249397" y="2119951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 </a:t>
            </a:r>
            <a:r>
              <a:rPr lang="ar-SA" sz="1200" b="1" u="sng" dirty="0" smtClean="0">
                <a:solidFill>
                  <a:prstClr val="black"/>
                </a:solidFill>
              </a:rPr>
              <a:t>الخامس : </a:t>
            </a:r>
            <a:endParaRPr lang="ar-SA" sz="1200" b="1" u="sng" dirty="0">
              <a:solidFill>
                <a:prstClr val="black"/>
              </a:solidFill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3504331" y="496427"/>
            <a:ext cx="303039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>
                <a:solidFill>
                  <a:prstClr val="black"/>
                </a:solidFill>
              </a:rPr>
              <a:t>أ – لماذا تهاجر بعض الحيوانات؟</a:t>
            </a:r>
          </a:p>
          <a:p>
            <a:r>
              <a:rPr lang="ar-SA" sz="1200" b="1" dirty="0" smtClean="0">
                <a:solidFill>
                  <a:prstClr val="black"/>
                </a:solidFill>
              </a:rPr>
              <a:t>..................................................................</a:t>
            </a:r>
          </a:p>
          <a:p>
            <a:r>
              <a:rPr lang="ar-SA" sz="1200" b="1" dirty="0" smtClean="0">
                <a:solidFill>
                  <a:prstClr val="black"/>
                </a:solidFill>
              </a:rPr>
              <a:t>ب – عددي بعض مسببات التلوث مسببات التلوث ؟  </a:t>
            </a:r>
          </a:p>
          <a:p>
            <a:r>
              <a:rPr lang="ar-SA" sz="1200" b="1" dirty="0" smtClean="0">
                <a:solidFill>
                  <a:prstClr val="black"/>
                </a:solidFill>
              </a:rPr>
              <a:t>                     </a:t>
            </a:r>
            <a:endParaRPr lang="ar-SA" sz="1200" b="1" dirty="0">
              <a:solidFill>
                <a:prstClr val="black"/>
              </a:solidFill>
            </a:endParaRPr>
          </a:p>
          <a:p>
            <a:r>
              <a:rPr lang="ar-SA" sz="1200" b="1" dirty="0" smtClean="0">
                <a:solidFill>
                  <a:prstClr val="black"/>
                </a:solidFill>
              </a:rPr>
              <a:t>...............................................................</a:t>
            </a:r>
            <a:endParaRPr lang="ar-SA" sz="1200" b="1" dirty="0">
              <a:solidFill>
                <a:prstClr val="black"/>
              </a:solidFill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3504331" y="2419693"/>
            <a:ext cx="3144962" cy="4308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b="1" dirty="0" smtClean="0">
                <a:solidFill>
                  <a:prstClr val="black"/>
                </a:solidFill>
              </a:rPr>
              <a:t>أ- ماذا يحدث عندما تتحرك صفائح صخرية في القشرة الأرضية؟ </a:t>
            </a:r>
          </a:p>
          <a:p>
            <a:endParaRPr lang="ar-SA" sz="1100" b="1" dirty="0" smtClean="0">
              <a:solidFill>
                <a:prstClr val="black"/>
              </a:solidFill>
            </a:endParaRPr>
          </a:p>
        </p:txBody>
      </p:sp>
      <p:graphicFrame>
        <p:nvGraphicFramePr>
          <p:cNvPr id="34" name="جدول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25540"/>
              </p:ext>
            </p:extLst>
          </p:nvPr>
        </p:nvGraphicFramePr>
        <p:xfrm>
          <a:off x="152285" y="2081134"/>
          <a:ext cx="3133542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استخدام منظم السبب والنتيجة لتوضيح استجابة المخلوقات الحية للمتغيرات في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مستطيل 1"/>
          <p:cNvSpPr/>
          <p:nvPr/>
        </p:nvSpPr>
        <p:spPr>
          <a:xfrm>
            <a:off x="5447288" y="3020265"/>
            <a:ext cx="1048229" cy="6071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100" b="1" dirty="0" smtClean="0">
                <a:solidFill>
                  <a:schemeClr val="tx1"/>
                </a:solidFill>
              </a:rPr>
              <a:t>تحرك صفائح صخرية في القشرة الأرضية</a:t>
            </a:r>
            <a:endParaRPr lang="ar-SA" sz="1100" b="1" dirty="0">
              <a:solidFill>
                <a:schemeClr val="tx1"/>
              </a:solidFill>
            </a:endParaRPr>
          </a:p>
        </p:txBody>
      </p:sp>
      <p:sp>
        <p:nvSpPr>
          <p:cNvPr id="8" name="شكل بيضاوي 7"/>
          <p:cNvSpPr/>
          <p:nvPr/>
        </p:nvSpPr>
        <p:spPr>
          <a:xfrm>
            <a:off x="5567838" y="2816359"/>
            <a:ext cx="807127" cy="19534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100" dirty="0" smtClean="0">
                <a:solidFill>
                  <a:schemeClr val="tx1"/>
                </a:solidFill>
              </a:rPr>
              <a:t>السبب</a:t>
            </a:r>
            <a:endParaRPr lang="ar-SA" sz="1100" dirty="0">
              <a:solidFill>
                <a:schemeClr val="tx1"/>
              </a:solidFill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3389760" y="3020012"/>
            <a:ext cx="1881696" cy="6071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100" b="1" dirty="0" smtClean="0">
                <a:solidFill>
                  <a:schemeClr val="tx1"/>
                </a:solidFill>
              </a:rPr>
              <a:t>...................................................................</a:t>
            </a:r>
            <a:endParaRPr lang="ar-SA" sz="1100" b="1" dirty="0">
              <a:solidFill>
                <a:schemeClr val="tx1"/>
              </a:solidFill>
            </a:endParaRPr>
          </a:p>
        </p:txBody>
      </p:sp>
      <p:sp>
        <p:nvSpPr>
          <p:cNvPr id="35" name="شكل بيضاوي 34"/>
          <p:cNvSpPr/>
          <p:nvPr/>
        </p:nvSpPr>
        <p:spPr>
          <a:xfrm>
            <a:off x="4334302" y="2820294"/>
            <a:ext cx="807127" cy="19534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100" dirty="0" smtClean="0">
                <a:solidFill>
                  <a:schemeClr val="tx1"/>
                </a:solidFill>
              </a:rPr>
              <a:t>النتيجة</a:t>
            </a:r>
            <a:endParaRPr lang="ar-SA" sz="1100" dirty="0">
              <a:solidFill>
                <a:schemeClr val="tx1"/>
              </a:solidFill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3389759" y="4032217"/>
            <a:ext cx="3144962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b="1" dirty="0" smtClean="0">
                <a:solidFill>
                  <a:prstClr val="black"/>
                </a:solidFill>
              </a:rPr>
              <a:t>ب-  صلي العمود (أ ) بما يناسبه من العمود (ب) :</a:t>
            </a:r>
          </a:p>
        </p:txBody>
      </p:sp>
      <p:graphicFrame>
        <p:nvGraphicFramePr>
          <p:cNvPr id="9" name="جدول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870518"/>
              </p:ext>
            </p:extLst>
          </p:nvPr>
        </p:nvGraphicFramePr>
        <p:xfrm>
          <a:off x="5121820" y="4546664"/>
          <a:ext cx="1410830" cy="71988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410830"/>
              </a:tblGrid>
              <a:tr h="239961">
                <a:tc>
                  <a:txBody>
                    <a:bodyPr/>
                    <a:lstStyle/>
                    <a:p>
                      <a:pPr marL="171450" lvl="0" indent="-171450" algn="r" rtl="0">
                        <a:buFont typeface="Wingdings" panose="05000000000000000000" pitchFamily="2" charset="2"/>
                        <a:buChar char="q"/>
                      </a:pP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       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          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مكونات التربة.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9961">
                <a:tc>
                  <a:txBody>
                    <a:bodyPr/>
                    <a:lstStyle/>
                    <a:p>
                      <a:pPr marL="171450" lvl="0" indent="-171450" algn="r" rtl="0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</a:t>
                      </a:r>
                      <a:r>
                        <a:rPr lang="en-US" sz="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</a:t>
                      </a:r>
                      <a:r>
                        <a:rPr lang="ar-SA" sz="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طاقة متجددة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9961">
                <a:tc>
                  <a:txBody>
                    <a:bodyPr/>
                    <a:lstStyle/>
                    <a:p>
                      <a:pPr marL="171450" marR="0" lvl="0" indent="-171450" algn="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n-US" sz="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ar-SA" sz="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</a:t>
                      </a:r>
                      <a:r>
                        <a:rPr lang="en-US" sz="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ar-SA" sz="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طاقة </a:t>
                      </a:r>
                      <a:r>
                        <a:rPr lang="ar-SA" sz="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غير متجددة </a:t>
                      </a:r>
                      <a:endParaRPr lang="ar-SA" sz="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جدول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360586"/>
              </p:ext>
            </p:extLst>
          </p:nvPr>
        </p:nvGraphicFramePr>
        <p:xfrm>
          <a:off x="3101185" y="4554362"/>
          <a:ext cx="1720746" cy="91759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720746"/>
              </a:tblGrid>
              <a:tr h="229399">
                <a:tc>
                  <a:txBody>
                    <a:bodyPr/>
                    <a:lstStyle/>
                    <a:p>
                      <a:pPr marL="171450" indent="-171450" rtl="1">
                        <a:buFont typeface="Wingdings" panose="05000000000000000000" pitchFamily="2" charset="2"/>
                        <a:buChar char="q"/>
                      </a:pPr>
                      <a:r>
                        <a:rPr lang="ar-SA" sz="700" b="1" dirty="0" smtClean="0">
                          <a:solidFill>
                            <a:schemeClr val="tx1"/>
                          </a:solidFill>
                        </a:rPr>
                        <a:t>الوقود</a:t>
                      </a:r>
                      <a:r>
                        <a:rPr lang="ar-SA" sz="700" b="1" baseline="0" dirty="0" smtClean="0">
                          <a:solidFill>
                            <a:schemeClr val="tx1"/>
                          </a:solidFill>
                        </a:rPr>
                        <a:t> الأحفوري</a:t>
                      </a:r>
                      <a:endParaRPr lang="ar-SA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9399">
                <a:tc>
                  <a:txBody>
                    <a:bodyPr/>
                    <a:lstStyle/>
                    <a:p>
                      <a:pPr marL="171450" indent="-171450" rtl="1">
                        <a:buFont typeface="Wingdings" panose="05000000000000000000" pitchFamily="2" charset="2"/>
                        <a:buChar char="q"/>
                      </a:pPr>
                      <a:r>
                        <a:rPr lang="ar-SA" sz="7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مخلوط من المعادن وفتات الصخور والدبال</a:t>
                      </a:r>
                      <a:endParaRPr lang="ar-SA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9399">
                <a:tc>
                  <a:txBody>
                    <a:bodyPr/>
                    <a:lstStyle/>
                    <a:p>
                      <a:pPr marL="171450" indent="-171450" rtl="1">
                        <a:buFont typeface="Wingdings" panose="05000000000000000000" pitchFamily="2" charset="2"/>
                        <a:buChar char="q"/>
                      </a:pPr>
                      <a:r>
                        <a:rPr lang="ar-SA" sz="700" b="1" baseline="0" dirty="0" smtClean="0">
                          <a:solidFill>
                            <a:schemeClr val="tx1"/>
                          </a:solidFill>
                        </a:rPr>
                        <a:t>الطاقة الشمسية والمياه الجارية</a:t>
                      </a:r>
                      <a:endParaRPr lang="ar-SA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9399">
                <a:tc>
                  <a:txBody>
                    <a:bodyPr/>
                    <a:lstStyle/>
                    <a:p>
                      <a:pPr marL="171450" indent="-171450" rtl="1">
                        <a:buFont typeface="Wingdings" panose="05000000000000000000" pitchFamily="2" charset="2"/>
                        <a:buChar char="q"/>
                      </a:pPr>
                      <a:r>
                        <a:rPr lang="ar-SA" sz="700" b="1" dirty="0" err="1" smtClean="0">
                          <a:solidFill>
                            <a:schemeClr val="tx1"/>
                          </a:solidFill>
                        </a:rPr>
                        <a:t>انباتات</a:t>
                      </a:r>
                      <a:endParaRPr lang="ar-SA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5727416" y="4201919"/>
            <a:ext cx="24878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أ</a:t>
            </a:r>
            <a:endParaRPr lang="ar-SA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" name="مستطيل 36"/>
          <p:cNvSpPr/>
          <p:nvPr/>
        </p:nvSpPr>
        <p:spPr>
          <a:xfrm>
            <a:off x="3891076" y="4164036"/>
            <a:ext cx="39088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ب</a:t>
            </a:r>
            <a:endParaRPr lang="ar-SA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9" name="جدول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279054"/>
              </p:ext>
            </p:extLst>
          </p:nvPr>
        </p:nvGraphicFramePr>
        <p:xfrm>
          <a:off x="3515751" y="5723210"/>
          <a:ext cx="3133542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تعداد مكونات التربة.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0" name="جدول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196182"/>
              </p:ext>
            </p:extLst>
          </p:nvPr>
        </p:nvGraphicFramePr>
        <p:xfrm>
          <a:off x="152285" y="5725529"/>
          <a:ext cx="3133542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التمثيل لموارد طاقة متجددة وأخرى غير متجددة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2" name="مربع نص 41"/>
          <p:cNvSpPr txBox="1"/>
          <p:nvPr/>
        </p:nvSpPr>
        <p:spPr>
          <a:xfrm>
            <a:off x="3101185" y="-80014"/>
            <a:ext cx="93598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dirty="0" smtClean="0"/>
              <a:t>رقم النموذج 2</a:t>
            </a:r>
            <a:endParaRPr lang="ar-SA" sz="1100" dirty="0"/>
          </a:p>
        </p:txBody>
      </p:sp>
    </p:spTree>
    <p:extLst>
      <p:ext uri="{BB962C8B-B14F-4D97-AF65-F5344CB8AC3E}">
        <p14:creationId xmlns:p14="http://schemas.microsoft.com/office/powerpoint/2010/main" val="183725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نسق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نسق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نسق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1249</TotalTime>
  <Words>472</Words>
  <Application>Microsoft Office PowerPoint</Application>
  <PresentationFormat>عرض على الشاشة (3:4)‏</PresentationFormat>
  <Paragraphs>149</Paragraphs>
  <Slides>2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2</vt:i4>
      </vt:variant>
      <vt:variant>
        <vt:lpstr>عناوين الشرائح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Wingdings</vt:lpstr>
      <vt:lpstr>نسق Office</vt:lpstr>
      <vt:lpstr>2_نسق Office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71</cp:revision>
  <cp:lastPrinted>2016-10-23T16:58:26Z</cp:lastPrinted>
  <dcterms:created xsi:type="dcterms:W3CDTF">2016-10-23T15:27:24Z</dcterms:created>
  <dcterms:modified xsi:type="dcterms:W3CDTF">2016-11-10T20:58:23Z</dcterms:modified>
</cp:coreProperties>
</file>