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9"/>
  </p:notesMasterIdLst>
  <p:sldIdLst>
    <p:sldId id="880" r:id="rId2"/>
    <p:sldId id="879" r:id="rId3"/>
    <p:sldId id="691" r:id="rId4"/>
    <p:sldId id="692" r:id="rId5"/>
    <p:sldId id="693" r:id="rId6"/>
    <p:sldId id="843" r:id="rId7"/>
    <p:sldId id="706" r:id="rId8"/>
    <p:sldId id="797" r:id="rId9"/>
    <p:sldId id="798" r:id="rId10"/>
    <p:sldId id="818" r:id="rId11"/>
    <p:sldId id="844" r:id="rId12"/>
    <p:sldId id="711" r:id="rId13"/>
    <p:sldId id="820" r:id="rId14"/>
    <p:sldId id="821" r:id="rId15"/>
    <p:sldId id="823" r:id="rId16"/>
    <p:sldId id="845" r:id="rId17"/>
    <p:sldId id="847" r:id="rId18"/>
    <p:sldId id="846" r:id="rId19"/>
    <p:sldId id="824" r:id="rId20"/>
    <p:sldId id="848" r:id="rId21"/>
    <p:sldId id="849" r:id="rId22"/>
    <p:sldId id="826" r:id="rId23"/>
    <p:sldId id="827" r:id="rId24"/>
    <p:sldId id="850" r:id="rId25"/>
    <p:sldId id="851" r:id="rId26"/>
    <p:sldId id="852" r:id="rId27"/>
    <p:sldId id="829" r:id="rId28"/>
    <p:sldId id="831" r:id="rId29"/>
    <p:sldId id="853" r:id="rId30"/>
    <p:sldId id="854" r:id="rId31"/>
    <p:sldId id="830" r:id="rId32"/>
    <p:sldId id="856" r:id="rId33"/>
    <p:sldId id="833" r:id="rId34"/>
    <p:sldId id="857" r:id="rId35"/>
    <p:sldId id="269" r:id="rId36"/>
    <p:sldId id="539" r:id="rId37"/>
    <p:sldId id="733" r:id="rId38"/>
    <p:sldId id="858" r:id="rId39"/>
    <p:sldId id="834" r:id="rId40"/>
    <p:sldId id="753" r:id="rId41"/>
    <p:sldId id="795" r:id="rId42"/>
    <p:sldId id="799" r:id="rId43"/>
    <p:sldId id="754" r:id="rId44"/>
    <p:sldId id="859" r:id="rId45"/>
    <p:sldId id="860" r:id="rId46"/>
    <p:sldId id="762" r:id="rId47"/>
    <p:sldId id="765" r:id="rId48"/>
    <p:sldId id="769" r:id="rId49"/>
    <p:sldId id="861" r:id="rId50"/>
    <p:sldId id="772" r:id="rId51"/>
    <p:sldId id="835" r:id="rId52"/>
    <p:sldId id="862" r:id="rId53"/>
    <p:sldId id="864" r:id="rId54"/>
    <p:sldId id="863" r:id="rId55"/>
    <p:sldId id="865" r:id="rId56"/>
    <p:sldId id="867" r:id="rId57"/>
    <p:sldId id="868" r:id="rId58"/>
    <p:sldId id="869" r:id="rId59"/>
    <p:sldId id="870" r:id="rId60"/>
    <p:sldId id="875" r:id="rId61"/>
    <p:sldId id="874" r:id="rId62"/>
    <p:sldId id="871" r:id="rId63"/>
    <p:sldId id="872" r:id="rId64"/>
    <p:sldId id="876" r:id="rId65"/>
    <p:sldId id="873" r:id="rId66"/>
    <p:sldId id="877" r:id="rId67"/>
    <p:sldId id="788" r:id="rId68"/>
    <p:sldId id="789" r:id="rId69"/>
    <p:sldId id="790" r:id="rId70"/>
    <p:sldId id="792" r:id="rId71"/>
    <p:sldId id="810" r:id="rId72"/>
    <p:sldId id="811" r:id="rId73"/>
    <p:sldId id="812" r:id="rId74"/>
    <p:sldId id="813" r:id="rId75"/>
    <p:sldId id="814" r:id="rId76"/>
    <p:sldId id="839" r:id="rId77"/>
    <p:sldId id="840"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5.wav"/><Relationship Id="rId4" Type="http://schemas.openxmlformats.org/officeDocument/2006/relationships/audio" Target="../media/audio4.wav"/></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audio" Target="../media/audio6.wav"/><Relationship Id="rId4" Type="http://schemas.openxmlformats.org/officeDocument/2006/relationships/audio" Target="../media/audio5.wav"/></Relationships>
</file>

<file path=ppt/slides/_rels/slide3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8.wav"/></Relationships>
</file>

<file path=ppt/slides/_rels/slide4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4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4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4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4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audio" Target="../media/audio9.wav"/></Relationships>
</file>

<file path=ppt/slides/_rels/slide48.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5.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5.wav"/></Relationships>
</file>

<file path=ppt/slides/_rels/slide5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52.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5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5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5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5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audio" Target="../media/audio7.wav"/><Relationship Id="rId7"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audio" Target="../media/audio11.wav"/><Relationship Id="rId4" Type="http://schemas.openxmlformats.org/officeDocument/2006/relationships/audio" Target="../media/audio4.wav"/></Relationships>
</file>

<file path=ppt/slides/_rels/slide6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6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6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6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6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6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8.wav"/></Relationships>
</file>

<file path=ppt/slides/_rels/slide7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audio" Target="../media/audio6.wav"/></Relationships>
</file>

<file path=ppt/slides/_rels/slide7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_rels/slide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5.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1691680" y="44624"/>
            <a:ext cx="4812028" cy="1121235"/>
            <a:chOff x="2274540" y="0"/>
            <a:chExt cx="4457700" cy="845423"/>
          </a:xfrm>
          <a:scene3d>
            <a:camera prst="orthographicFront">
              <a:rot lat="0" lon="0" rev="0"/>
            </a:camera>
            <a:lightRig rig="glow" dir="t">
              <a:rot lat="0" lon="0" rev="14100000"/>
            </a:lightRig>
          </a:scene3d>
        </p:grpSpPr>
        <p:pic>
          <p:nvPicPr>
            <p:cNvPr id="18" name="صورة 17"/>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0" name="مستطيل 8"/>
            <p:cNvSpPr/>
            <p:nvPr/>
          </p:nvSpPr>
          <p:spPr>
            <a:xfrm>
              <a:off x="3112478" y="116632"/>
              <a:ext cx="2618296" cy="568810"/>
            </a:xfrm>
            <a:prstGeom prst="downArrowCallout">
              <a:avLst/>
            </a:prstGeom>
            <a:ln>
              <a:noFill/>
            </a:ln>
            <a:effectLst/>
            <a:sp3d prstMaterial="softEdge">
              <a:bevelT w="127000" prst="artDeco"/>
            </a:sp3d>
          </p:spPr>
          <p:txBody>
            <a:bodyPr wrap="none">
              <a:spAutoFit/>
            </a:bodyPr>
            <a:lstStyle/>
            <a:p>
              <a:pPr algn="ctr" defTabSz="913432" fontAlgn="auto">
                <a:spcBef>
                  <a:spcPts val="0"/>
                </a:spcBef>
                <a:spcAft>
                  <a:spcPts val="0"/>
                </a:spcAft>
              </a:pPr>
              <a:r>
                <a:rPr lang="ar-SA" sz="2600" b="1" dirty="0" smtClean="0">
                  <a:ln w="10541" cmpd="sng">
                    <a:solidFill>
                      <a:srgbClr val="0F6FC6">
                        <a:shade val="88000"/>
                        <a:satMod val="110000"/>
                      </a:srgbClr>
                    </a:solidFill>
                    <a:prstDash val="solid"/>
                  </a:ln>
                  <a:solidFill>
                    <a:srgbClr val="002060"/>
                  </a:solidFill>
                  <a:latin typeface="Sakkal Majalla" pitchFamily="2" charset="-78"/>
                  <a:cs typeface="Sakkal Majalla" pitchFamily="2" charset="-78"/>
                </a:rPr>
                <a:t>استراتيجية : </a:t>
              </a:r>
              <a:r>
                <a:rPr lang="ar-SA" sz="2600" b="1" dirty="0" smtClean="0">
                  <a:ln w="10541" cmpd="sng">
                    <a:solidFill>
                      <a:srgbClr val="0F6FC6">
                        <a:shade val="88000"/>
                        <a:satMod val="110000"/>
                      </a:srgbClr>
                    </a:solidFill>
                    <a:prstDash val="solid"/>
                  </a:ln>
                  <a:solidFill>
                    <a:srgbClr val="FF0000"/>
                  </a:solidFill>
                  <a:latin typeface="Sakkal Majalla" pitchFamily="2" charset="-78"/>
                  <a:cs typeface="Sakkal Majalla" pitchFamily="2" charset="-78"/>
                </a:rPr>
                <a:t>مثلث الاستماع</a:t>
              </a:r>
              <a:endParaRPr lang="ar-EG" sz="2600" b="1" dirty="0">
                <a:ln w="10541" cmpd="sng">
                  <a:solidFill>
                    <a:srgbClr val="0F6FC6">
                      <a:shade val="88000"/>
                      <a:satMod val="110000"/>
                    </a:srgbClr>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endParaRPr>
            </a:p>
          </p:txBody>
        </p:sp>
      </p:grpSp>
      <p:pic>
        <p:nvPicPr>
          <p:cNvPr id="22" name="صورة 21">
            <a:hlinkClick r:id="" action="ppaction://hlinkshowjump?jump=nextslide"/>
          </p:cNvPr>
          <p:cNvPicPr>
            <a:picLocks noChangeAspect="1"/>
          </p:cNvPicPr>
          <p:nvPr/>
        </p:nvPicPr>
        <p:blipFill>
          <a:blip r:embed="rId5"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rot="16200000" flipH="1" flipV="1">
            <a:off x="1979712" y="5949280"/>
            <a:ext cx="881484" cy="881484"/>
          </a:xfrm>
          <a:prstGeom prst="rect">
            <a:avLst/>
          </a:prstGeom>
        </p:spPr>
      </p:pic>
      <p:pic>
        <p:nvPicPr>
          <p:cNvPr id="23" name="صورة 22">
            <a:hlinkClick r:id="" action="ppaction://hlinkshowjump?jump=endshow"/>
          </p:cNvPr>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35496" y="6027192"/>
            <a:ext cx="840817" cy="840817"/>
          </a:xfrm>
          <a:prstGeom prst="rect">
            <a:avLst/>
          </a:prstGeom>
        </p:spPr>
      </p:pic>
      <p:grpSp>
        <p:nvGrpSpPr>
          <p:cNvPr id="3" name="مجموعة 2"/>
          <p:cNvGrpSpPr/>
          <p:nvPr/>
        </p:nvGrpSpPr>
        <p:grpSpPr>
          <a:xfrm>
            <a:off x="948321" y="998153"/>
            <a:ext cx="7296087" cy="4932664"/>
            <a:chOff x="948321" y="998153"/>
            <a:chExt cx="7296087" cy="4932664"/>
          </a:xfrm>
        </p:grpSpPr>
        <p:grpSp>
          <p:nvGrpSpPr>
            <p:cNvPr id="4" name="مجموعة 24"/>
            <p:cNvGrpSpPr/>
            <p:nvPr/>
          </p:nvGrpSpPr>
          <p:grpSpPr>
            <a:xfrm>
              <a:off x="948321" y="998153"/>
              <a:ext cx="7296087" cy="4932664"/>
              <a:chOff x="523875" y="1116452"/>
              <a:chExt cx="8096250" cy="5120860"/>
            </a:xfrm>
          </p:grpSpPr>
          <p:pic>
            <p:nvPicPr>
              <p:cNvPr id="27" name="صورة 26"/>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23875" y="1116452"/>
                <a:ext cx="8096250" cy="5120860"/>
              </a:xfrm>
              <a:prstGeom prst="rect">
                <a:avLst/>
              </a:prstGeom>
            </p:spPr>
          </p:pic>
          <p:sp>
            <p:nvSpPr>
              <p:cNvPr id="28" name="مربع نص 27"/>
              <p:cNvSpPr txBox="1"/>
              <p:nvPr/>
            </p:nvSpPr>
            <p:spPr>
              <a:xfrm>
                <a:off x="4492094" y="1239426"/>
                <a:ext cx="3808410" cy="4664980"/>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p>
                <a:pPr algn="ctr" defTabSz="1017289" fontAlgn="auto">
                  <a:spcBef>
                    <a:spcPts val="0"/>
                  </a:spcBef>
                  <a:spcAft>
                    <a:spcPts val="0"/>
                  </a:spcAft>
                </a:pPr>
                <a:r>
                  <a:rPr lang="ar-SA" sz="2600" b="1" dirty="0">
                    <a:solidFill>
                      <a:srgbClr val="FF0000"/>
                    </a:solidFill>
                    <a:latin typeface="Sakkal Majalla" pitchFamily="2" charset="-78"/>
                    <a:cs typeface="Sakkal Majalla" pitchFamily="2" charset="-78"/>
                  </a:rPr>
                  <a:t>طريقة التنفيذ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002060"/>
                    </a:solidFill>
                    <a:latin typeface="Sakkal Majalla" pitchFamily="2" charset="-78"/>
                    <a:cs typeface="Sakkal Majalla" pitchFamily="2" charset="-78"/>
                  </a:rPr>
                  <a:t>تقسيم الطلاب لمجاميع ثلاثية</a:t>
                </a:r>
              </a:p>
              <a:p>
                <a:pPr marL="419847" indent="-419847" defTabSz="1017289" fontAlgn="auto">
                  <a:spcBef>
                    <a:spcPts val="0"/>
                  </a:spcBef>
                  <a:spcAft>
                    <a:spcPts val="0"/>
                  </a:spcAft>
                  <a:buFont typeface="Wingdings" panose="05000000000000000000" pitchFamily="2" charset="2"/>
                  <a:buChar char="q"/>
                </a:pPr>
                <a:r>
                  <a:rPr lang="ar-SA" sz="2600" b="1" dirty="0">
                    <a:solidFill>
                      <a:srgbClr val="C00000"/>
                    </a:solidFill>
                    <a:latin typeface="Sakkal Majalla" pitchFamily="2" charset="-78"/>
                    <a:cs typeface="Sakkal Majalla" pitchFamily="2" charset="-78"/>
                  </a:rPr>
                  <a:t>الطالب الأول يشرح الفكرة أو المفهوم</a:t>
                </a:r>
              </a:p>
              <a:p>
                <a:pPr marL="419847" indent="-419847" defTabSz="1017289" fontAlgn="auto">
                  <a:spcBef>
                    <a:spcPts val="0"/>
                  </a:spcBef>
                  <a:spcAft>
                    <a:spcPts val="0"/>
                  </a:spcAft>
                  <a:buFont typeface="Wingdings" panose="05000000000000000000" pitchFamily="2" charset="2"/>
                  <a:buChar char="q"/>
                </a:pPr>
                <a:r>
                  <a:rPr lang="ar-SA" sz="2600" b="1" dirty="0">
                    <a:solidFill>
                      <a:srgbClr val="7030A0"/>
                    </a:solidFill>
                    <a:latin typeface="Sakkal Majalla" pitchFamily="2" charset="-78"/>
                    <a:cs typeface="Sakkal Majalla" pitchFamily="2" charset="-78"/>
                  </a:rPr>
                  <a:t>الطالب الثاني مستمع ويطرح أسئلة علي الطالب الأول</a:t>
                </a:r>
              </a:p>
              <a:p>
                <a:pPr marL="419847" indent="-419847" defTabSz="1017289" fontAlgn="auto">
                  <a:spcBef>
                    <a:spcPts val="0"/>
                  </a:spcBef>
                  <a:spcAft>
                    <a:spcPts val="0"/>
                  </a:spcAft>
                  <a:buFont typeface="Wingdings" panose="05000000000000000000" pitchFamily="2" charset="2"/>
                  <a:buChar char="q"/>
                </a:pPr>
                <a:r>
                  <a:rPr lang="ar-SA" sz="2600" b="1" dirty="0">
                    <a:solidFill>
                      <a:srgbClr val="1AB39F">
                        <a:lumMod val="50000"/>
                      </a:srgbClr>
                    </a:solidFill>
                    <a:latin typeface="Sakkal Majalla" pitchFamily="2" charset="-78"/>
                    <a:cs typeface="Sakkal Majalla" pitchFamily="2" charset="-78"/>
                  </a:rPr>
                  <a:t>الطالب الثالث يتابع ويسجل ما يحدث ويقدم تغذية راجعة لها </a:t>
                </a:r>
              </a:p>
              <a:p>
                <a:pPr marL="419847" indent="-419847" defTabSz="1017289" fontAlgn="auto">
                  <a:spcBef>
                    <a:spcPts val="0"/>
                  </a:spcBef>
                  <a:spcAft>
                    <a:spcPts val="0"/>
                  </a:spcAft>
                  <a:buFont typeface="Wingdings" panose="05000000000000000000" pitchFamily="2" charset="2"/>
                  <a:buChar char="q"/>
                </a:pPr>
                <a:r>
                  <a:rPr lang="ar-SA" sz="2600" b="1" dirty="0">
                    <a:solidFill>
                      <a:srgbClr val="EA157A">
                        <a:lumMod val="50000"/>
                      </a:srgbClr>
                    </a:solidFill>
                    <a:latin typeface="Sakkal Majalla" pitchFamily="2" charset="-78"/>
                    <a:cs typeface="Sakkal Majalla" pitchFamily="2" charset="-78"/>
                  </a:rPr>
                  <a:t>تبادل الأدوار بين الطلاب والمعلم موجه ومعزز للطلاب</a:t>
                </a:r>
                <a:endParaRPr lang="ar-EG" sz="2600" b="1" dirty="0">
                  <a:solidFill>
                    <a:srgbClr val="EA157A">
                      <a:lumMod val="50000"/>
                    </a:srgbClr>
                  </a:solidFill>
                  <a:latin typeface="Sakkal Majalla" pitchFamily="2" charset="-78"/>
                  <a:cs typeface="Sakkal Majalla" pitchFamily="2" charset="-78"/>
                </a:endParaRPr>
              </a:p>
            </p:txBody>
          </p:sp>
        </p:grpSp>
        <p:pic>
          <p:nvPicPr>
            <p:cNvPr id="14" name="صورة 13"/>
            <p:cNvPicPr>
              <a:picLocks noChangeAspect="1"/>
            </p:cNvPicPr>
            <p:nvPr/>
          </p:nvPicPr>
          <p:blipFill rotWithShape="1">
            <a:blip r:embed="rId8"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rcRect/>
            <a:stretch/>
          </p:blipFill>
          <p:spPr>
            <a:xfrm>
              <a:off x="1434549" y="1517443"/>
              <a:ext cx="2905845" cy="3894083"/>
            </a:xfrm>
            <a:prstGeom prst="rect">
              <a:avLst/>
            </a:prstGeom>
          </p:spPr>
        </p:pic>
      </p:grpSp>
    </p:spTree>
    <p:custDataLst>
      <p:tags r:id="rId1"/>
    </p:custDataLst>
    <p:extLst>
      <p:ext uri="{BB962C8B-B14F-4D97-AF65-F5344CB8AC3E}">
        <p14:creationId xmlns="" xmlns:p14="http://schemas.microsoft.com/office/powerpoint/2010/main" val="733551835"/>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228600" y="228600"/>
            <a:ext cx="8748063" cy="64008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228600" y="0"/>
            <a:ext cx="8915400" cy="66294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48200" y="838200"/>
            <a:ext cx="4191000" cy="9906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t" anchorCtr="0">
            <a:noAutofit/>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endParaRPr lang="ar-SA" sz="800" b="1" dirty="0" smtClean="0">
              <a:ln w="50800"/>
              <a:solidFill>
                <a:schemeClr val="bg1">
                  <a:shade val="50000"/>
                </a:schemeClr>
              </a:solidFill>
              <a:latin typeface="+mj-lt"/>
              <a:ea typeface="+mj-ea"/>
              <a:cs typeface="Arabic Transparent" pitchFamily="2" charset="-78"/>
            </a:endParaRPr>
          </a:p>
          <a:p>
            <a:pPr algn="ctr" rtl="1">
              <a:spcBef>
                <a:spcPct val="0"/>
              </a:spcBef>
              <a:defRPr/>
            </a:pPr>
            <a:r>
              <a:rPr lang="ar-SA" sz="4000" b="1" dirty="0" smtClean="0">
                <a:ln w="50800"/>
                <a:solidFill>
                  <a:schemeClr val="bg1">
                    <a:shade val="50000"/>
                  </a:schemeClr>
                </a:solidFill>
                <a:latin typeface="+mj-lt"/>
                <a:ea typeface="+mj-ea"/>
                <a:cs typeface="Arabic Transparent" pitchFamily="2" charset="-78"/>
              </a:rPr>
              <a:t>ما النظام الشمسى ؟</a:t>
            </a:r>
          </a:p>
          <a:p>
            <a:pPr algn="ctr" rtl="1">
              <a:spcBef>
                <a:spcPct val="0"/>
              </a:spcBef>
              <a:defRPr/>
            </a:pPr>
            <a:endParaRPr kumimoji="0" lang="ar-SA" sz="6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3" name="Title 1"/>
          <p:cNvSpPr txBox="1">
            <a:spLocks/>
          </p:cNvSpPr>
          <p:nvPr/>
        </p:nvSpPr>
        <p:spPr>
          <a:xfrm>
            <a:off x="533400" y="2057400"/>
            <a:ext cx="8305800" cy="41148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قام الإنسان بدراسة النجوم قبل اخترع المنظار الفلكيِّ بفترة طويلة.وعندما رصد السماء في الليل لاحظ أنَّ بعض الأجرام الفلكية تغير مواقعها في السماء بالنسبة إلى الأجرام الأخرى، وقد سمَّاها الفلكيون الكواكب، وهي مأخوذة من كلمة يونانية معناها الأجسام السيارة.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762000"/>
            <a:ext cx="8305800" cy="51816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الكوكب جسم ُ كرويٌّ كبير يدور حول نجم. والقمر جسم يدور حول الكوكب. والكواكب والأقمار أجزاء من النظام الشمسيِّ. ويتكون النظام الشمسيُّ من نجم –هو الشمس- وكواكب وأقمار وأجرام أخرى تدور كلُّها حول هذا النّجم. ولكواكب نظامنا الشمسيِّ قمرأ ْ و أكثر.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038600" y="762000"/>
            <a:ext cx="4876800" cy="8382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4000" b="1" dirty="0" smtClean="0">
                <a:ln w="50800"/>
                <a:solidFill>
                  <a:schemeClr val="bg1">
                    <a:shade val="50000"/>
                  </a:schemeClr>
                </a:solidFill>
                <a:latin typeface="+mj-lt"/>
                <a:ea typeface="+mj-ea"/>
                <a:cs typeface="Arabic Transparent" pitchFamily="2" charset="-78"/>
              </a:rPr>
              <a:t>الكواكب والمدرات </a:t>
            </a:r>
          </a:p>
        </p:txBody>
      </p:sp>
      <p:sp>
        <p:nvSpPr>
          <p:cNvPr id="3" name="Title 1"/>
          <p:cNvSpPr txBox="1">
            <a:spLocks/>
          </p:cNvSpPr>
          <p:nvPr/>
        </p:nvSpPr>
        <p:spPr>
          <a:xfrm>
            <a:off x="533400" y="2057400"/>
            <a:ext cx="8305800" cy="45720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rtl="1">
              <a:spcBef>
                <a:spcPct val="0"/>
              </a:spcBef>
              <a:defRPr/>
            </a:pPr>
            <a:r>
              <a:rPr lang="ar-SA"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الجاذبية قوة تربط بين الأجرام كافة في الفضاء. والجاذبية التي تسبِّب سقوط الأجسام على الأرض هي نفسها التي ُ تبقي الكواكب في مداراتِها حول الشمس. ومقدار قوة الجاذبية يعتمد على الكتلة؛ فكلَّما زادت كتلة أيِّ جسمين زادت قوة الجاذبية بينَها. وينطبق ذلك على الأجرام السماوية. ومن ذلك الجاذبية بين الشمس وأيِّ كوكب من الكواكب.</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09600" y="1143000"/>
            <a:ext cx="8305800" cy="49530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والبعد أيضا عامل مؤثِّر؛ إذ كلَّما زاد البعد بين أيِّ جسمين قلَّ مقدار قوة الجاذبية بينَُ هما. ومن ذلك اختلاف الجاذبية بين الشمس وكواكب المجموعة الشمسية بسبب اختلاف ُ بعد الكواكب عن الشمس.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319088" y="381000"/>
            <a:ext cx="8505825" cy="6248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09600" y="1143000"/>
            <a:ext cx="8305800" cy="49530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العامل الثاني الذي ُيبقي الكوكب في مداره هو القصور الذاتيُّ؛ أي أن الجسم المتحرك يبقى متحركا في خطٍّ مستقيم. ويسبِّب القصور الذاتيُّ حركة الكوكب في خطٍّ مستقيم، بينَما تعمل جاذبية الشمس على سحبِه في اتجاهها؛ لأنَّ كتلة الشمس أكبر كثيرا من كتلة الكوكب، ونتيجة لتأثير القصور الذاتيِّ للكوكب وجذب الشمس له يحدث تغير مستمرٌّ فِي اتجاه حركة الكوكب، فيسير فِي مسار منحن على شكل مدار حول الشمس.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300038" y="152400"/>
            <a:ext cx="8615362" cy="6553200"/>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410200" y="762000"/>
            <a:ext cx="3505200" cy="8382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4000" b="1" dirty="0" smtClean="0">
                <a:ln w="50800"/>
                <a:solidFill>
                  <a:schemeClr val="bg1">
                    <a:shade val="50000"/>
                  </a:schemeClr>
                </a:solidFill>
                <a:latin typeface="+mj-lt"/>
                <a:ea typeface="+mj-ea"/>
                <a:cs typeface="Arabic Transparent" pitchFamily="2" charset="-78"/>
              </a:rPr>
              <a:t>حركة الكواكب </a:t>
            </a:r>
          </a:p>
        </p:txBody>
      </p:sp>
      <p:sp>
        <p:nvSpPr>
          <p:cNvPr id="3" name="Title 1"/>
          <p:cNvSpPr txBox="1">
            <a:spLocks/>
          </p:cNvSpPr>
          <p:nvPr/>
        </p:nvSpPr>
        <p:spPr>
          <a:xfrm>
            <a:off x="533400" y="2667000"/>
            <a:ext cx="8305800" cy="34290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شاهد الفلكيون القدماء الكواكب تتحرك بين النجوم في السماء، ولكنَّهم لم يعرفوا السبب، ثمَّ ظهر مع الزمن تفسيران.</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914400" y="2743200"/>
            <a:ext cx="7772400" cy="1219200"/>
          </a:xfrm>
        </p:spPr>
        <p:txBody>
          <a:bodyPr>
            <a:noAutofit/>
          </a:bodyPr>
          <a:lstStyle/>
          <a:p>
            <a:pPr algn="ctr"/>
            <a:r>
              <a:rPr lang="ar-SA" sz="7200" dirty="0" smtClean="0">
                <a:effectLst>
                  <a:glow rad="228600">
                    <a:schemeClr val="accent2">
                      <a:satMod val="175000"/>
                      <a:alpha val="40000"/>
                    </a:schemeClr>
                  </a:glow>
                </a:effectLst>
              </a:rPr>
              <a:t>وقل رب ذدنى علما </a:t>
            </a:r>
            <a:endParaRPr lang="ar-EG" sz="7200" dirty="0">
              <a:effectLst>
                <a:glow rad="228600">
                  <a:schemeClr val="accent2">
                    <a:satMod val="175000"/>
                    <a:alpha val="40000"/>
                  </a:schemeClr>
                </a:glow>
              </a:effectLst>
            </a:endParaRPr>
          </a:p>
        </p:txBody>
      </p:sp>
      <p:sp>
        <p:nvSpPr>
          <p:cNvPr id="5" name="Title 4"/>
          <p:cNvSpPr>
            <a:spLocks noGrp="1"/>
          </p:cNvSpPr>
          <p:nvPr>
            <p:ph type="ctrTitle"/>
          </p:nvPr>
        </p:nvSpPr>
        <p:spPr>
          <a:xfrm>
            <a:off x="1066800" y="685800"/>
            <a:ext cx="7772400" cy="838200"/>
          </a:xfrm>
        </p:spPr>
        <p:txBody>
          <a:bodyPr/>
          <a:lstStyle/>
          <a:p>
            <a:pPr algn="ctr"/>
            <a:r>
              <a:rPr lang="ar-SA" sz="4800" dirty="0" smtClean="0">
                <a:solidFill>
                  <a:srgbClr val="00B0F0"/>
                </a:solidFill>
              </a:rPr>
              <a:t>بسم الله الرحمن الرحيم </a:t>
            </a:r>
            <a:endParaRPr lang="ar-EG" sz="4800" dirty="0">
              <a:solidFill>
                <a:srgbClr val="00B0F0"/>
              </a:solidFill>
            </a:endParaRPr>
          </a:p>
        </p:txBody>
      </p:sp>
      <p:sp>
        <p:nvSpPr>
          <p:cNvPr id="6" name="Subtitle 3"/>
          <p:cNvSpPr txBox="1">
            <a:spLocks/>
          </p:cNvSpPr>
          <p:nvPr/>
        </p:nvSpPr>
        <p:spPr>
          <a:xfrm>
            <a:off x="990600" y="5334000"/>
            <a:ext cx="4038600" cy="609600"/>
          </a:xfrm>
          <a:prstGeom prst="rect">
            <a:avLst/>
          </a:prstGeom>
        </p:spPr>
        <p:txBody>
          <a:bodyPr vert="horz" lIns="100584" tIns="45720" anchor="b">
            <a:noAutofit/>
          </a:bodyPr>
          <a:lstStyle/>
          <a:p>
            <a:pPr marL="0" marR="0" lvl="0" indent="0" algn="ctr" defTabSz="914400" rtl="1" eaLnBrk="1" fontAlgn="auto" latinLnBrk="0" hangingPunct="1">
              <a:lnSpc>
                <a:spcPct val="100000"/>
              </a:lnSpc>
              <a:spcBef>
                <a:spcPts val="0"/>
              </a:spcBef>
              <a:spcAft>
                <a:spcPts val="0"/>
              </a:spcAft>
              <a:buClr>
                <a:schemeClr val="tx2"/>
              </a:buClr>
              <a:buSzPct val="95000"/>
              <a:buFont typeface="Wingdings"/>
              <a:buNone/>
              <a:tabLst/>
              <a:defRPr/>
            </a:pPr>
            <a:r>
              <a:rPr kumimoji="0" lang="ar-SA" sz="4400" b="1" i="0" u="none" strike="noStrike" kern="1200" cap="none" spc="0" normalizeH="0" baseline="0" noProof="0" dirty="0" smtClean="0">
                <a:ln>
                  <a:noFill/>
                </a:ln>
                <a:solidFill>
                  <a:srgbClr val="FF0000"/>
                </a:solidFill>
                <a:effectLst/>
                <a:uLnTx/>
                <a:uFillTx/>
                <a:latin typeface="Arial Unicode MS" pitchFamily="34" charset="-128"/>
                <a:ea typeface="Arial Unicode MS" pitchFamily="34" charset="-128"/>
                <a:cs typeface="Arial Unicode MS" pitchFamily="34" charset="-128"/>
              </a:rPr>
              <a:t>صدق الله العظيم </a:t>
            </a:r>
            <a:endParaRPr kumimoji="0" lang="ar-EG" sz="4400" b="1" i="0" u="none" strike="noStrike" kern="1200" cap="none" spc="0" normalizeH="0" baseline="0" noProof="0" dirty="0">
              <a:ln>
                <a:noFill/>
              </a:ln>
              <a:solidFill>
                <a:srgbClr val="FF0000"/>
              </a:solidFill>
              <a:effectLst/>
              <a:uLnTx/>
              <a:uFillTx/>
              <a:latin typeface="Arial Unicode MS" pitchFamily="34" charset="-128"/>
              <a:ea typeface="Arial Unicode MS" pitchFamily="34" charset="-128"/>
              <a:cs typeface="Arial Unicode MS" pitchFamily="34" charset="-12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4" name="hammer.wav" builtIn="1"/>
                                        </p:tgtEl>
                                      </p:cMediaNode>
                                    </p:audio>
                                  </p:sub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subTnLst>
                                    <p:audio>
                                      <p:cMediaNode>
                                        <p:cTn display="0" masterRel="sameClick">
                                          <p:stCondLst>
                                            <p:cond evt="begin" delay="0">
                                              <p:tn val="18"/>
                                            </p:cond>
                                          </p:stCondLst>
                                          <p:endCondLst>
                                            <p:cond evt="onStopAudio" delay="0">
                                              <p:tgtEl>
                                                <p:sldTgt/>
                                              </p:tgtEl>
                                            </p:cond>
                                          </p:endCondLst>
                                        </p:cTn>
                                        <p:tgtEl>
                                          <p:sndTgt r:embed="rId5"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33400" y="533400"/>
            <a:ext cx="8305800" cy="60198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أحد التفسيرين القديمين اعتبر أنَّ الأرض هي مركز الكون. ووفق هذا التفسير فإنَّ الشمس والقمر والنجوم تدور حول الأرض. أمَّا التفسير الثاني فينصُّ على أنَّ الأرض والقمر والنجوم وكواكب أخرى كلَّها تدور حول الشمس.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33400" y="533400"/>
            <a:ext cx="8305800" cy="60198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أمَّا التفسير الثاني فينصُّ على أنَّ الأرض والقمر والنجوم وكواكب أخرى كلَّها تدور حول الشمس. ويفسِّر هذا بصورة أفضل  حركة الكواكب. ومع ذلك فإنَّ هذا التفسير لم يكن شائعا عند تقديمه؛ لأنَّ أكثر الناس في ذلك الوقت لم يقبلوا أيَّ فكرة لا تعدُّ الأرض هي مركز الكون.</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9400" y="381000"/>
            <a:ext cx="6096000" cy="7620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3600" b="1" dirty="0" smtClean="0">
                <a:ln w="50800"/>
                <a:solidFill>
                  <a:schemeClr val="bg1">
                    <a:shade val="50000"/>
                  </a:schemeClr>
                </a:solidFill>
                <a:latin typeface="+mj-lt"/>
                <a:ea typeface="+mj-ea"/>
                <a:cs typeface="Arabic Transparent" pitchFamily="2" charset="-78"/>
              </a:rPr>
              <a:t>ما الكواكب الداخلية ؟وما الكويكبات ؟</a:t>
            </a:r>
          </a:p>
        </p:txBody>
      </p:sp>
      <p:sp>
        <p:nvSpPr>
          <p:cNvPr id="3" name="Title 1"/>
          <p:cNvSpPr txBox="1">
            <a:spLocks/>
          </p:cNvSpPr>
          <p:nvPr/>
        </p:nvSpPr>
        <p:spPr>
          <a:xfrm>
            <a:off x="609600" y="1371600"/>
            <a:ext cx="8305800" cy="51816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عطارد والزُّهرة والأرض والمريخ هي أقرب الكواكب إلى الشمس، وتسمَّى الكواكب الداخلية. وهذه الكواكب متشابهة إلى حدٍّ كبير؛ فهي متقاربة في الحجم، وتركيب معظمها صخريُّ، وتدور في مدارات قريبة بعضها إلى بعض. وقليل منْها له أقمار. وهي تدور ببطء حول محاورها، وليس لها حلقات، وكوكب الأرض ه َ و أكبر الكواكب الداخلية.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400800" y="762000"/>
            <a:ext cx="2514600" cy="7620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r>
              <a:rPr lang="ar-SA" sz="4000" b="1" dirty="0" smtClean="0">
                <a:ln w="50800"/>
                <a:solidFill>
                  <a:schemeClr val="bg1">
                    <a:shade val="50000"/>
                  </a:schemeClr>
                </a:solidFill>
                <a:latin typeface="+mj-lt"/>
                <a:ea typeface="+mj-ea"/>
                <a:cs typeface="Arabic Transparent" pitchFamily="2" charset="-78"/>
              </a:rPr>
              <a:t>الكويكبات</a:t>
            </a:r>
          </a:p>
        </p:txBody>
      </p:sp>
      <p:sp>
        <p:nvSpPr>
          <p:cNvPr id="3" name="Title 1"/>
          <p:cNvSpPr txBox="1">
            <a:spLocks/>
          </p:cNvSpPr>
          <p:nvPr/>
        </p:nvSpPr>
        <p:spPr>
          <a:xfrm>
            <a:off x="457200" y="2133600"/>
            <a:ext cx="8305800" cy="42672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الكويكبات. أجرام صغيرة نسبيا، ذات طبيعة صخرية فِلزية، تتحرك في مدارات حول الشمس. ويقع معظم الكويكبات في حزام الكويكبات بين مداري المرِّيخ والمشتري. والجرم الأكبر في هذا الحزام هو سيريس، وقطره ربع ُ قطر القمر تقريبا. وتقع بعض الكويكبات بعد ُ زحل، بينَما تتقاطع مدارات بعضها مع مدار الأرض.</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2057400" y="533400"/>
            <a:ext cx="5724525" cy="581539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2286000" y="317715"/>
            <a:ext cx="5181600" cy="6235485"/>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391829" y="228600"/>
            <a:ext cx="8447371" cy="64345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19600" y="762000"/>
            <a:ext cx="4495800" cy="7620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r>
              <a:rPr lang="ar-SA" sz="4000" b="1" dirty="0" smtClean="0">
                <a:ln w="50800"/>
                <a:solidFill>
                  <a:schemeClr val="bg1">
                    <a:shade val="50000"/>
                  </a:schemeClr>
                </a:solidFill>
                <a:latin typeface="+mj-lt"/>
                <a:ea typeface="+mj-ea"/>
                <a:cs typeface="Arabic Transparent" pitchFamily="2" charset="-78"/>
              </a:rPr>
              <a:t>ما الكواكب الخارجية ؟</a:t>
            </a:r>
          </a:p>
        </p:txBody>
      </p:sp>
      <p:sp>
        <p:nvSpPr>
          <p:cNvPr id="3" name="Title 1"/>
          <p:cNvSpPr txBox="1">
            <a:spLocks/>
          </p:cNvSpPr>
          <p:nvPr/>
        </p:nvSpPr>
        <p:spPr>
          <a:xfrm>
            <a:off x="457200" y="1676400"/>
            <a:ext cx="8305800" cy="48768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هناك مجموعة أخرى من الكواكب بعد حزام الكويكبات، تتضمن المشتري وزحل وأورانوس ونبِتون، وتعرف هذه الكواكب بالكواكب الخارجية، وهي كواكب تختلف كثيرا عن الكواكب الداخلية؛ فالكواكب الخارجية متماثلة تقريبا في حجومها، وتسمَّى الكواكب الغازية العملاقة.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304800" y="304800"/>
            <a:ext cx="8543925" cy="63246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228600" y="228600"/>
            <a:ext cx="8686800" cy="63246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txBox="1">
            <a:spLocks/>
          </p:cNvSpPr>
          <p:nvPr/>
        </p:nvSpPr>
        <p:spPr>
          <a:xfrm>
            <a:off x="914400" y="685800"/>
            <a:ext cx="7924800" cy="5562600"/>
          </a:xfrm>
          <a:prstGeom prst="rect">
            <a:avLst/>
          </a:prstGeom>
        </p:spPr>
        <p:txBody>
          <a:bodyPr vert="horz">
            <a:noAutofit/>
          </a:bodyPr>
          <a:lstStyle/>
          <a:p>
            <a:pPr marL="411480" marR="0" lvl="0" indent="-342900" algn="just" defTabSz="914400" rtl="1" eaLnBrk="1" fontAlgn="auto" latinLnBrk="0" hangingPunct="1">
              <a:lnSpc>
                <a:spcPct val="100000"/>
              </a:lnSpc>
              <a:spcBef>
                <a:spcPts val="700"/>
              </a:spcBef>
              <a:spcAft>
                <a:spcPts val="0"/>
              </a:spcAft>
              <a:buClr>
                <a:schemeClr val="tx2"/>
              </a:buClr>
              <a:buSzPct val="95000"/>
              <a:buFont typeface="Wingdings"/>
              <a:buChar char=""/>
              <a:tabLst/>
              <a:defRPr/>
            </a:pPr>
            <a:r>
              <a:rPr kumimoji="0" lang="ar-SA" sz="6000" b="0" i="0" u="none" strike="noStrike" kern="1200" cap="none" spc="0" normalizeH="0" baseline="0" noProof="0" dirty="0" smtClean="0">
                <a:ln>
                  <a:noFill/>
                </a:ln>
                <a:solidFill>
                  <a:schemeClr val="tx1"/>
                </a:solidFill>
                <a:effectLst>
                  <a:glow rad="228600">
                    <a:schemeClr val="accent2">
                      <a:satMod val="175000"/>
                      <a:alpha val="40000"/>
                    </a:schemeClr>
                  </a:glow>
                </a:effectLst>
                <a:uLnTx/>
                <a:uFillTx/>
                <a:latin typeface="Times New Roman" pitchFamily="18" charset="0"/>
                <a:cs typeface="Times New Roman" pitchFamily="18" charset="0"/>
              </a:rPr>
              <a:t>أعزائنا الطلبة</a:t>
            </a:r>
            <a:r>
              <a:rPr kumimoji="0" lang="ar-SA" sz="6000" b="0" i="0" u="none" strike="noStrike" kern="1200" cap="none" spc="0" normalizeH="0" noProof="0" dirty="0" smtClean="0">
                <a:ln>
                  <a:noFill/>
                </a:ln>
                <a:solidFill>
                  <a:schemeClr val="tx1"/>
                </a:solidFill>
                <a:effectLst>
                  <a:glow rad="228600">
                    <a:schemeClr val="accent2">
                      <a:satMod val="175000"/>
                      <a:alpha val="40000"/>
                    </a:schemeClr>
                  </a:glow>
                </a:effectLst>
                <a:uLnTx/>
                <a:uFillTx/>
                <a:latin typeface="Times New Roman" pitchFamily="18" charset="0"/>
                <a:cs typeface="Times New Roman" pitchFamily="18" charset="0"/>
              </a:rPr>
              <a:t> والطالبات نقدم إليكم بوربوينت لمادة العلوم نسأل الله أن نكون قد وفقنا فى تقديم مادة علمية كاملة تستفدون منها فى دراستكم وحياتكم العملية .</a:t>
            </a:r>
            <a:endParaRPr kumimoji="0" lang="ar-EG" sz="6000" b="0" i="0" u="none" strike="noStrike" kern="1200" cap="none" spc="0" normalizeH="0" baseline="0" noProof="0" dirty="0">
              <a:ln>
                <a:noFill/>
              </a:ln>
              <a:solidFill>
                <a:schemeClr val="tx1"/>
              </a:solidFill>
              <a:effectLst>
                <a:glow rad="228600">
                  <a:schemeClr val="accent2">
                    <a:satMod val="175000"/>
                    <a:alpha val="40000"/>
                  </a:schemeClr>
                </a:glow>
              </a:effectLst>
              <a:uLnTx/>
              <a:uFillTx/>
              <a:latin typeface="Times New Roman" pitchFamily="18" charset="0"/>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4"/>
          <a:srcRect/>
          <a:stretch>
            <a:fillRect/>
          </a:stretch>
        </p:blipFill>
        <p:spPr bwMode="auto">
          <a:xfrm>
            <a:off x="228600" y="228600"/>
            <a:ext cx="8651875" cy="64008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 to="" calcmode="lin" valueType="num">
                                      <p:cBhvr>
                                        <p:cTn id="7" dur="1" fill="hold"/>
                                        <p:tgtEl>
                                          <p:spTgt spid="12291"/>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81200" y="381000"/>
            <a:ext cx="6858000" cy="838200"/>
          </a:xfrm>
          <a:prstGeom prst="rect">
            <a:avLst/>
          </a:prstGeom>
          <a:ln/>
        </p:spPr>
        <p:style>
          <a:lnRef idx="0">
            <a:schemeClr val="accent3"/>
          </a:lnRef>
          <a:fillRef idx="3">
            <a:schemeClr val="accent3"/>
          </a:fillRef>
          <a:effectRef idx="3">
            <a:schemeClr val="accent3"/>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defRPr/>
            </a:pPr>
            <a:endParaRPr lang="ar-SA" sz="3200" b="1" dirty="0" smtClean="0">
              <a:ln w="50800"/>
              <a:solidFill>
                <a:schemeClr val="bg1">
                  <a:shade val="50000"/>
                </a:schemeClr>
              </a:solidFill>
              <a:latin typeface="+mj-lt"/>
              <a:ea typeface="+mj-ea"/>
              <a:cs typeface="Arabic Transparent" pitchFamily="2" charset="-78"/>
            </a:endParaRPr>
          </a:p>
          <a:p>
            <a:pPr algn="ctr" rtl="1">
              <a:spcBef>
                <a:spcPct val="0"/>
              </a:spcBef>
              <a:defRPr/>
            </a:pPr>
            <a:endParaRPr lang="ar-SA" sz="3200" b="1" dirty="0" smtClean="0">
              <a:ln w="50800"/>
              <a:solidFill>
                <a:schemeClr val="bg1">
                  <a:shade val="50000"/>
                </a:schemeClr>
              </a:solidFill>
              <a:latin typeface="+mj-lt"/>
              <a:ea typeface="+mj-ea"/>
              <a:cs typeface="Arabic Transparent" pitchFamily="2" charset="-78"/>
            </a:endParaRPr>
          </a:p>
          <a:p>
            <a:pPr algn="ctr" rtl="1">
              <a:spcBef>
                <a:spcPct val="0"/>
              </a:spcBef>
              <a:defRPr/>
            </a:pPr>
            <a:endParaRPr lang="ar-SA" sz="3200" b="1" dirty="0" smtClean="0">
              <a:ln w="50800"/>
              <a:solidFill>
                <a:schemeClr val="bg1">
                  <a:shade val="50000"/>
                </a:schemeClr>
              </a:solidFill>
              <a:latin typeface="+mj-lt"/>
              <a:ea typeface="+mj-ea"/>
              <a:cs typeface="Arabic Transparent" pitchFamily="2" charset="-78"/>
            </a:endParaRPr>
          </a:p>
          <a:p>
            <a:pPr algn="ctr" rtl="1">
              <a:spcBef>
                <a:spcPct val="0"/>
              </a:spcBef>
              <a:defRPr/>
            </a:pPr>
            <a:r>
              <a:rPr lang="ar-SA" sz="3200" b="1" dirty="0" smtClean="0">
                <a:ln w="50800"/>
                <a:solidFill>
                  <a:schemeClr val="bg1">
                    <a:shade val="50000"/>
                  </a:schemeClr>
                </a:solidFill>
                <a:latin typeface="+mj-lt"/>
                <a:ea typeface="+mj-ea"/>
                <a:cs typeface="Arabic Transparent" pitchFamily="2" charset="-78"/>
              </a:rPr>
              <a:t>ما الأجرام الأخرى فى نظامنا الشمسى ؟</a:t>
            </a:r>
          </a:p>
        </p:txBody>
      </p:sp>
      <p:sp>
        <p:nvSpPr>
          <p:cNvPr id="3" name="Title 1"/>
          <p:cNvSpPr txBox="1">
            <a:spLocks/>
          </p:cNvSpPr>
          <p:nvPr/>
        </p:nvSpPr>
        <p:spPr>
          <a:xfrm>
            <a:off x="457200" y="1981200"/>
            <a:ext cx="8305800" cy="36576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spcBef>
                <a:spcPct val="0"/>
              </a:spcBef>
              <a:defRPr/>
            </a:pP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المذنَّب كرة من الجليد والصخور تدور حول الشمس، يكون المذنب متجمدا على أطراف النظام الشمسيّ الخارجية، وعند اقترابه من الشمس تسخِّن أشعة الشمس جليد المذنَّب، وتحوِّله من حالتِه الصُّلبة إلى غاز مشكِّلا سحابة من غاز وغبار.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1676400" y="304800"/>
            <a:ext cx="6810375" cy="642604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33400" y="1295400"/>
            <a:ext cx="8305800" cy="4724400"/>
          </a:xfrm>
          <a:prstGeom prst="rect">
            <a:avLst/>
          </a:prstGeom>
          <a:solidFill>
            <a:srgbClr val="00B0F0"/>
          </a:solidFill>
          <a:ln/>
        </p:spPr>
        <p:style>
          <a:lnRef idx="0">
            <a:schemeClr val="accent1"/>
          </a:lnRef>
          <a:fillRef idx="3">
            <a:schemeClr val="accent1"/>
          </a:fillRef>
          <a:effectRef idx="3">
            <a:schemeClr val="accent1"/>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1">
              <a:lnSpc>
                <a:spcPct val="150000"/>
              </a:lnSpc>
              <a:spcBef>
                <a:spcPct val="0"/>
              </a:spcBef>
              <a:defRPr/>
            </a:pP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الشهاب جسم صخريأ وفلزِّيٌّ صغير يدخل الغلاف الجويَّ للأرض، ويحترق قبل ارتطامه بسطح الأرض، ويظهر كخطٍّ لامع في السماء. النيزك إذا لم يحترق الشهاب كاملا، ووصل جزء منْه إلى الأرض فإنَّه يسمَّى نيزكا.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457200" y="533400"/>
            <a:ext cx="8229600" cy="5767466"/>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04800" y="4267200"/>
            <a:ext cx="8229600" cy="2209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يتكون النظام الشمسيُّ من نجم –هو الشمس- وكواكب وأقمار وأجرام أخرى تدور كلُّها حول هذا النّجم. ولكواكب نظامنا الشمسيِّ قمر أو أكثر.</a:t>
            </a:r>
          </a:p>
        </p:txBody>
      </p:sp>
      <p:sp>
        <p:nvSpPr>
          <p:cNvPr id="3" name="Down Arrow 2"/>
          <p:cNvSpPr/>
          <p:nvPr/>
        </p:nvSpPr>
        <p:spPr>
          <a:xfrm>
            <a:off x="2819400" y="25146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457200" y="838200"/>
            <a:ext cx="8153400" cy="1524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400" b="1" dirty="0" smtClean="0">
                <a:ln w="50800"/>
                <a:solidFill>
                  <a:srgbClr val="FF0000"/>
                </a:solidFill>
                <a:cs typeface="Arabic Transparent" pitchFamily="2" charset="-78"/>
              </a:rPr>
              <a:t>الفكرة الرئيسية : </a:t>
            </a:r>
            <a:r>
              <a:rPr lang="ar-SA" sz="4400" b="1" dirty="0" smtClean="0">
                <a:ln w="50800"/>
                <a:solidFill>
                  <a:schemeClr val="bg1">
                    <a:shade val="50000"/>
                  </a:schemeClr>
                </a:solidFill>
                <a:cs typeface="Arabic Transparent" pitchFamily="2" charset="-78"/>
              </a:rPr>
              <a:t>مما يتكون النظام الشمسى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209800" y="3962400"/>
            <a:ext cx="6019800" cy="1828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11500" b="1" dirty="0" smtClean="0">
                <a:ln w="50800"/>
                <a:solidFill>
                  <a:schemeClr val="bg1">
                    <a:shade val="50000"/>
                  </a:schemeClr>
                </a:solidFill>
                <a:cs typeface="Arabic Transparent" pitchFamily="2" charset="-78"/>
              </a:rPr>
              <a:t>أقمار </a:t>
            </a:r>
          </a:p>
        </p:txBody>
      </p:sp>
      <p:sp>
        <p:nvSpPr>
          <p:cNvPr id="3" name="Down Arrow 2"/>
          <p:cNvSpPr/>
          <p:nvPr/>
        </p:nvSpPr>
        <p:spPr>
          <a:xfrm>
            <a:off x="3962400" y="22098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85800" y="838200"/>
            <a:ext cx="80772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الأجرام الكبيرة التى تدور حول الكواكب تسمى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6"/>
          <a:srcRect/>
          <a:stretch>
            <a:fillRect/>
          </a:stretch>
        </p:blipFill>
        <p:spPr bwMode="auto">
          <a:xfrm>
            <a:off x="3810000" y="380999"/>
            <a:ext cx="4629150" cy="2065313"/>
          </a:xfrm>
          <a:prstGeom prst="rect">
            <a:avLst/>
          </a:prstGeom>
          <a:noFill/>
          <a:ln w="9525">
            <a:noFill/>
            <a:miter lim="800000"/>
            <a:headEnd/>
            <a:tailEnd/>
          </a:ln>
          <a:effectLst/>
        </p:spPr>
      </p:pic>
      <p:sp>
        <p:nvSpPr>
          <p:cNvPr id="3" name="Content Placeholder 2"/>
          <p:cNvSpPr txBox="1">
            <a:spLocks/>
          </p:cNvSpPr>
          <p:nvPr/>
        </p:nvSpPr>
        <p:spPr>
          <a:xfrm>
            <a:off x="5181600" y="3810000"/>
            <a:ext cx="3200400" cy="685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كواكب خارجية </a:t>
            </a:r>
            <a:endParaRPr lang="ar-SA" sz="8800" b="1" dirty="0" smtClean="0">
              <a:ln w="50800"/>
              <a:solidFill>
                <a:schemeClr val="bg1">
                  <a:shade val="50000"/>
                </a:schemeClr>
              </a:solidFill>
              <a:cs typeface="Arabic Transparent" pitchFamily="2" charset="-78"/>
            </a:endParaRPr>
          </a:p>
        </p:txBody>
      </p:sp>
      <p:sp>
        <p:nvSpPr>
          <p:cNvPr id="4" name="Content Placeholder 2"/>
          <p:cNvSpPr txBox="1">
            <a:spLocks/>
          </p:cNvSpPr>
          <p:nvPr/>
        </p:nvSpPr>
        <p:spPr>
          <a:xfrm>
            <a:off x="2057400" y="4876800"/>
            <a:ext cx="3200400" cy="685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كواكب داخلية </a:t>
            </a:r>
            <a:endParaRPr lang="ar-SA" sz="8800" b="1" dirty="0" smtClean="0">
              <a:ln w="50800"/>
              <a:solidFill>
                <a:schemeClr val="bg1">
                  <a:shade val="50000"/>
                </a:schemeClr>
              </a:solidFill>
              <a:cs typeface="Arabic Transparent" pitchFamily="2" charset="-78"/>
            </a:endParaRPr>
          </a:p>
        </p:txBody>
      </p:sp>
      <p:sp>
        <p:nvSpPr>
          <p:cNvPr id="6" name="Content Placeholder 2"/>
          <p:cNvSpPr txBox="1">
            <a:spLocks/>
          </p:cNvSpPr>
          <p:nvPr/>
        </p:nvSpPr>
        <p:spPr>
          <a:xfrm>
            <a:off x="457200" y="1752600"/>
            <a:ext cx="3200400" cy="685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600" b="1" dirty="0" smtClean="0">
                <a:ln w="50800"/>
                <a:solidFill>
                  <a:schemeClr val="bg1">
                    <a:shade val="50000"/>
                  </a:schemeClr>
                </a:solidFill>
                <a:cs typeface="Arabic Transparent" pitchFamily="2" charset="-78"/>
              </a:rPr>
              <a:t>يمكن تصنيفها الى </a:t>
            </a:r>
            <a:endParaRPr lang="ar-SA" sz="7200" b="1" dirty="0" smtClean="0">
              <a:ln w="50800"/>
              <a:solidFill>
                <a:schemeClr val="bg1">
                  <a:shade val="50000"/>
                </a:schemeClr>
              </a:solidFill>
              <a:cs typeface="Arabic Transparent" pitchFamily="2" charset="-78"/>
            </a:endParaRPr>
          </a:p>
        </p:txBody>
      </p:sp>
      <p:sp>
        <p:nvSpPr>
          <p:cNvPr id="7" name="Curved Right Arrow 6"/>
          <p:cNvSpPr/>
          <p:nvPr/>
        </p:nvSpPr>
        <p:spPr>
          <a:xfrm>
            <a:off x="1447800" y="2743200"/>
            <a:ext cx="609600" cy="2057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schemeClr val="tx1"/>
              </a:solidFill>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anim calcmode="lin" valueType="num">
                                      <p:cBhvr>
                                        <p:cTn id="2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
                                        </p:tgtEl>
                                      </p:cBhvr>
                                    </p:animEffect>
                                  </p:childTnLst>
                                  <p:subTnLst>
                                    <p:audio>
                                      <p:cMediaNode>
                                        <p:cTn display="0" masterRel="sameClick">
                                          <p:stCondLst>
                                            <p:cond evt="begin" delay="0">
                                              <p:tn val="24"/>
                                            </p:cond>
                                          </p:stCondLst>
                                          <p:endCondLst>
                                            <p:cond evt="onStopAudio" delay="0">
                                              <p:tgtEl>
                                                <p:sldTgt/>
                                              </p:tgtEl>
                                            </p:cond>
                                          </p:endCondLst>
                                        </p:cTn>
                                        <p:tgtEl>
                                          <p:sndTgt r:embed="rId4" name="whoosh.wav" builtIn="1"/>
                                        </p:tgtEl>
                                      </p:cMediaNode>
                                    </p:audio>
                                  </p:sub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
                                        </p:tgtEl>
                                        <p:attrNameLst>
                                          <p:attrName>ppt_y</p:attrName>
                                        </p:attrNameLst>
                                      </p:cBhvr>
                                      <p:tavLst>
                                        <p:tav tm="0">
                                          <p:val>
                                            <p:strVal val="#ppt_y"/>
                                          </p:val>
                                        </p:tav>
                                        <p:tav tm="100000">
                                          <p:val>
                                            <p:strVal val="#ppt_y"/>
                                          </p:val>
                                        </p:tav>
                                      </p:tavLst>
                                    </p:anim>
                                    <p:anim calcmode="lin" valueType="num">
                                      <p:cBhvr>
                                        <p:cTn id="3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
                                        </p:tgtEl>
                                      </p:cBhvr>
                                    </p:animEffect>
                                  </p:childTnLst>
                                  <p:subTnLst>
                                    <p:audio>
                                      <p:cMediaNode>
                                        <p:cTn display="0" masterRel="sameClick">
                                          <p:stCondLst>
                                            <p:cond evt="begin" delay="0">
                                              <p:tn val="33"/>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4"/>
          <a:srcRect/>
          <a:stretch>
            <a:fillRect/>
          </a:stretch>
        </p:blipFill>
        <p:spPr bwMode="auto">
          <a:xfrm>
            <a:off x="1981200" y="304800"/>
            <a:ext cx="6915150" cy="6376533"/>
          </a:xfrm>
          <a:prstGeom prst="rect">
            <a:avLst/>
          </a:prstGeom>
          <a:noFill/>
          <a:ln w="9525">
            <a:noFill/>
            <a:miter lim="800000"/>
            <a:headEnd/>
            <a:tailEnd/>
          </a:ln>
          <a:effectLst/>
        </p:spPr>
      </p:pic>
      <p:sp>
        <p:nvSpPr>
          <p:cNvPr id="3" name="Oval 2"/>
          <p:cNvSpPr/>
          <p:nvPr/>
        </p:nvSpPr>
        <p:spPr>
          <a:xfrm>
            <a:off x="6477000" y="2209800"/>
            <a:ext cx="1828800" cy="762000"/>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3856704" y="4844844"/>
            <a:ext cx="1676400" cy="762000"/>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drumroll.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0" y="762000"/>
            <a:ext cx="7924800" cy="5486400"/>
          </a:xfrm>
        </p:spPr>
        <p:style>
          <a:lnRef idx="3">
            <a:schemeClr val="lt1"/>
          </a:lnRef>
          <a:fillRef idx="1">
            <a:schemeClr val="accent2"/>
          </a:fillRef>
          <a:effectRef idx="1">
            <a:schemeClr val="accent2"/>
          </a:effectRef>
          <a:fontRef idx="minor">
            <a:schemeClr val="lt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13800" b="1" spc="0" dirty="0" smtClean="0">
                <a:ln w="11430"/>
                <a:solidFill>
                  <a:srgbClr val="00B0F0"/>
                </a:solidFill>
                <a:effectLst>
                  <a:outerShdw blurRad="50800" dist="39000" dir="5460000" algn="tl">
                    <a:srgbClr val="000000">
                      <a:alpha val="38000"/>
                    </a:srgbClr>
                  </a:outerShdw>
                </a:effectLst>
              </a:rPr>
              <a:t>ونبدأ بإذن الله</a:t>
            </a:r>
            <a:endParaRPr lang="ar-EG" sz="13800" b="1" spc="0" dirty="0">
              <a:ln w="11430"/>
              <a:solidFill>
                <a:srgbClr val="00B0F0"/>
              </a:soli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914400" y="3886200"/>
            <a:ext cx="7772400" cy="25908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lnSpc>
                <a:spcPct val="150000"/>
              </a:lnSpc>
              <a:spcBef>
                <a:spcPct val="0"/>
              </a:spcBef>
              <a:defRPr/>
            </a:pPr>
            <a:r>
              <a:rPr lang="ar-SA"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النجوم والمجرات</a:t>
            </a:r>
            <a:endParaRPr kumimoji="0" lang="ar-SA" sz="8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8288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تختلف النجوم فى حجومها وسطوعها وبعدها عن الأرض .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362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النجم ـ المجموعة الشمسية ـ السنة الضوئية ـ المجرة ـ مجرة درب التبانة ـ السديم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srcRect/>
          <a:stretch>
            <a:fillRect/>
          </a:stretch>
        </p:blipFill>
        <p:spPr bwMode="auto">
          <a:xfrm>
            <a:off x="609600" y="171450"/>
            <a:ext cx="8153400" cy="64579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to="" calcmode="lin" valueType="num">
                                      <p:cBhvr>
                                        <p:cTn id="7" dur="1" fill="hold"/>
                                        <p:tgtEl>
                                          <p:spTgt spid="184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4"/>
          <a:srcRect/>
          <a:stretch>
            <a:fillRect/>
          </a:stretch>
        </p:blipFill>
        <p:spPr bwMode="auto">
          <a:xfrm>
            <a:off x="533400" y="381000"/>
            <a:ext cx="8086725" cy="5410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srcRect/>
          <a:stretch>
            <a:fillRect/>
          </a:stretch>
        </p:blipFill>
        <p:spPr bwMode="auto">
          <a:xfrm>
            <a:off x="304800" y="228600"/>
            <a:ext cx="853440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228600"/>
            <a:ext cx="8382000" cy="60960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lnSpc>
                <a:spcPct val="150000"/>
              </a:lnSpc>
              <a:spcBef>
                <a:spcPct val="0"/>
              </a:spcBef>
              <a:defRPr/>
            </a:pPr>
            <a:r>
              <a:rPr lang="ar-SA" sz="8800" b="1" dirty="0" smtClean="0">
                <a:ln w="11430"/>
                <a:solidFill>
                  <a:srgbClr val="00B0F0"/>
                </a:solidFill>
                <a:effectLst>
                  <a:outerShdw blurRad="50800" dist="39000" dir="5460000" algn="tl">
                    <a:srgbClr val="000000">
                      <a:alpha val="38000"/>
                    </a:srgbClr>
                  </a:outerShdw>
                </a:effectLst>
              </a:rPr>
              <a:t>ما النجوم ؟ وما المجموعات النجمية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04800"/>
            <a:ext cx="7848600" cy="3124200"/>
          </a:xfrm>
          <a:solidFill>
            <a:srgbClr val="92D050"/>
          </a:solidFill>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algn="just">
              <a:buNone/>
            </a:pPr>
            <a:r>
              <a:rPr lang="ar-SA" sz="3600" b="1" dirty="0" smtClean="0">
                <a:ln w="50800"/>
                <a:solidFill>
                  <a:schemeClr val="bg1">
                    <a:shade val="50000"/>
                  </a:schemeClr>
                </a:solidFill>
                <a:cs typeface="Arabic Transparent" pitchFamily="2" charset="-78"/>
              </a:rPr>
              <a:t>  : النَّجم كرة ضخمة من الغازات الملتهبة المترابطة بفعل الجاذبية، تطلق الضوء والحرارة من ذاتِها. والمجموعة النَّجمية (البرج السماويُّ) تجمُّع من النجوم يأخذ شكلا معينًا في السماء، كما نراها من نظامنا الشمسي .</a:t>
            </a:r>
          </a:p>
        </p:txBody>
      </p:sp>
      <p:pic>
        <p:nvPicPr>
          <p:cNvPr id="1026" name="Picture 2"/>
          <p:cNvPicPr>
            <a:picLocks noChangeAspect="1" noChangeArrowheads="1"/>
          </p:cNvPicPr>
          <p:nvPr/>
        </p:nvPicPr>
        <p:blipFill>
          <a:blip r:embed="rId5"/>
          <a:srcRect/>
          <a:stretch>
            <a:fillRect/>
          </a:stretch>
        </p:blipFill>
        <p:spPr bwMode="auto">
          <a:xfrm>
            <a:off x="1295400" y="3733800"/>
            <a:ext cx="6935788" cy="2846174"/>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to="" calcmode="lin" valueType="num">
                                      <p:cBhvr>
                                        <p:cTn id="17" dur="1" fill="hold"/>
                                        <p:tgtEl>
                                          <p:spTgt spid="1026"/>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304800" y="533400"/>
            <a:ext cx="8458200" cy="5410200"/>
          </a:xfrm>
          <a:prstGeom prst="rect">
            <a:avLst/>
          </a:prstGeom>
          <a:solidFill>
            <a:srgbClr val="92D050"/>
          </a:solidFill>
        </p:spPr>
        <p:style>
          <a:lnRef idx="3">
            <a:schemeClr val="lt1"/>
          </a:lnRef>
          <a:fillRef idx="1">
            <a:schemeClr val="accent3"/>
          </a:fillRef>
          <a:effectRef idx="1">
            <a:schemeClr val="accent3"/>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411480" indent="-34290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وبعض المجموعات النجمية لها أسماء ترتبط في الغالب مع شكلها في السماء، مثل أسماء حيوانات أو أدوات مألوفة، والنجوم أيضا لها أسماء، وقد يرتبط اسم النجم مع موقعة فِي المجموعة النجميَّة. ومن ذلك نجم ِ رجل الجبار وهو أحد نجوم مجموعة الجبار، وقد وردت هذه الأسماء في القصص والأساطير التي نقلت لنا عن الأمم السابقة. وفي أثناء دورة الأرض حول الشمس تظهر مجموعات َ نجمية مختلفة للراصد الأرضيِّ؛ ففي النِّصف الشماليِّ من الأرض تظهر مجموعة (الجبَّار) ليلا خلال فصل الشتاء، ومع تقدُّم الفصول تغيب مجموعة الجبار أكثر فأكثر كلَّ ليلة، وفي شهر مايو تغيب هذه المجموعة تماما من السماء فِي النصف الشماليِّ من الكرة الأرضية، وتبدأ مجموعة (العقرب) في الظهور في شهر يونيو؛ أي أنَّه يمكنُنا معرفة الفصول الأربعة ومواعيدها من خلال مجموعات النجوم.</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to="" calcmode="lin" valueType="num">
                                      <p:cBhvr>
                                        <p:cTn id="7" dur="1" fill="hold"/>
                                        <p:tgtEl>
                                          <p:spTgt spid="3">
                                            <p:bg/>
                                          </p:spTgt>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214313" y="304800"/>
            <a:ext cx="8715375" cy="6248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762000" y="246518"/>
            <a:ext cx="7924800" cy="6306682"/>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733800" y="533400"/>
            <a:ext cx="5105400" cy="7620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المسافات بين النجوم </a:t>
            </a:r>
          </a:p>
        </p:txBody>
      </p:sp>
      <p:sp>
        <p:nvSpPr>
          <p:cNvPr id="5" name="Content Placeholder 2"/>
          <p:cNvSpPr txBox="1">
            <a:spLocks/>
          </p:cNvSpPr>
          <p:nvPr/>
        </p:nvSpPr>
        <p:spPr>
          <a:xfrm>
            <a:off x="762000" y="1905000"/>
            <a:ext cx="7848600" cy="2514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تبعد النجوم عنَّا، وبعضها عن بعض مسافات كبيرة جدا يصعب التعبير عنْها باستخدام وحدات القياس التِي نستعملها لقياس المسافات على الأرض، ومنها المتر والكيلومتر.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62400" y="228600"/>
            <a:ext cx="48768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4000" b="1" dirty="0" smtClean="0">
                <a:ln w="50800"/>
                <a:solidFill>
                  <a:schemeClr val="bg1">
                    <a:shade val="50000"/>
                  </a:schemeClr>
                </a:solidFill>
              </a:rPr>
              <a:t>السنة الضوئية</a:t>
            </a: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762000" y="1524000"/>
            <a:ext cx="7848600" cy="2286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 السنة الضوئية، وهي تمثل المسافة التِي يقطعها الضوء فِي سنة، وتساوي ٥٫٩ تريليون كم تقريبا.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295275" y="304800"/>
            <a:ext cx="8553450" cy="61722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0" y="533400"/>
            <a:ext cx="6553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ما بعض خصائص النجوم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685800" y="1905000"/>
            <a:ext cx="7924800" cy="3810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ولون النَّجم يدلُّ على درجة حرارة سطحه. ويمكن مقارنة ذلك بالملفِّ الفلزِّيِّ في المدفأة الكهربائية. فعند تسخين الملفِّ يظهر بلون أحمر، ثمَّ برتقاليٍّ، ثمَّ برتقاليٍّ مصفرٍّ.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171450" y="228600"/>
            <a:ext cx="8801100"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304800" y="304800"/>
            <a:ext cx="8534399" cy="6248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352800" y="533400"/>
            <a:ext cx="54864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خصائص الشمس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533400" y="1905000"/>
            <a:ext cx="80772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الشمس نجم متوسط الحجم. وهي تشعُّ طاقتها منذ ٥ بلايين سنة. تمثّل كتلة الشمس ٩٩٫٩ % من كتلة النظام الشمسيِّ، ويشكل الهيدروجين حوالي ٩٢ % من مكوناتِها.</a:t>
            </a:r>
          </a:p>
          <a:p>
            <a:pPr marL="811530" indent="-742950" algn="just" rtl="1">
              <a:spcBef>
                <a:spcPts val="700"/>
              </a:spcBef>
              <a:buClr>
                <a:schemeClr val="tx2"/>
              </a:buClr>
              <a:buSzPct val="95000"/>
            </a:pPr>
            <a:endParaRPr lang="ar-SA"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304800" y="228600"/>
            <a:ext cx="8287407" cy="6324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1524000" y="304800"/>
            <a:ext cx="6629400" cy="62096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352800" y="533400"/>
            <a:ext cx="54864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ما المجرات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533400" y="1447800"/>
            <a:ext cx="8077200" cy="5029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المجرّة مجموعة كبيرة جدا من النجوم التي ترتبط معا بالجاذبية. وتتحرك النجوم حول مركز المجرَّة تماما كما تدور الكواكب حول الشمس. ويقدِّر علماء الفلك عدد النجوم في مجرَّتِنا بنحو ٢٠٠ مليار نجم، وأنَّ في الكون حوالي ١٠٠ مليار مجرة.</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228600" y="228601"/>
            <a:ext cx="8534400" cy="6400800"/>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2209800" y="381000"/>
            <a:ext cx="6543675" cy="586061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6"/>
          <a:srcRect/>
          <a:stretch>
            <a:fillRect/>
          </a:stretch>
        </p:blipFill>
        <p:spPr bwMode="auto">
          <a:xfrm>
            <a:off x="4724400" y="381000"/>
            <a:ext cx="3876675" cy="2314575"/>
          </a:xfrm>
          <a:prstGeom prst="rect">
            <a:avLst/>
          </a:prstGeom>
          <a:noFill/>
          <a:ln w="9525">
            <a:noFill/>
            <a:miter lim="800000"/>
            <a:headEnd/>
            <a:tailEnd/>
          </a:ln>
          <a:effectLst/>
        </p:spPr>
      </p:pic>
      <p:pic>
        <p:nvPicPr>
          <p:cNvPr id="8195" name="Picture 3"/>
          <p:cNvPicPr>
            <a:picLocks noChangeAspect="1" noChangeArrowheads="1"/>
          </p:cNvPicPr>
          <p:nvPr/>
        </p:nvPicPr>
        <p:blipFill>
          <a:blip r:embed="rId7"/>
          <a:srcRect/>
          <a:stretch>
            <a:fillRect/>
          </a:stretch>
        </p:blipFill>
        <p:spPr bwMode="auto">
          <a:xfrm>
            <a:off x="533400" y="2133600"/>
            <a:ext cx="3952875" cy="2314575"/>
          </a:xfrm>
          <a:prstGeom prst="rect">
            <a:avLst/>
          </a:prstGeom>
          <a:noFill/>
          <a:ln w="9525">
            <a:noFill/>
            <a:miter lim="800000"/>
            <a:headEnd/>
            <a:tailEnd/>
          </a:ln>
          <a:effectLst/>
        </p:spPr>
      </p:pic>
      <p:pic>
        <p:nvPicPr>
          <p:cNvPr id="8196" name="Picture 4"/>
          <p:cNvPicPr>
            <a:picLocks noChangeAspect="1" noChangeArrowheads="1"/>
          </p:cNvPicPr>
          <p:nvPr/>
        </p:nvPicPr>
        <p:blipFill>
          <a:blip r:embed="rId8"/>
          <a:srcRect/>
          <a:stretch>
            <a:fillRect/>
          </a:stretch>
        </p:blipFill>
        <p:spPr bwMode="auto">
          <a:xfrm>
            <a:off x="4724400" y="4114800"/>
            <a:ext cx="3990975" cy="23241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 to="" calcmode="lin" valueType="num">
                                      <p:cBhvr>
                                        <p:cTn id="12" dur="1" fill="hold"/>
                                        <p:tgtEl>
                                          <p:spTgt spid="819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hammer.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 to="" calcmode="lin" valueType="num">
                                      <p:cBhvr>
                                        <p:cTn id="17" dur="1" fill="hold"/>
                                        <p:tgtEl>
                                          <p:spTgt spid="8196"/>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5"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352800" y="533400"/>
            <a:ext cx="54864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مجرة درب التبانة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533400" y="1447800"/>
            <a:ext cx="8077200" cy="5029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4400" b="1" dirty="0" smtClean="0">
                <a:ln w="50800"/>
                <a:solidFill>
                  <a:schemeClr val="bg1">
                    <a:shade val="50000"/>
                  </a:schemeClr>
                </a:solidFill>
                <a:cs typeface="Arabic Transparent" pitchFamily="2" charset="-78"/>
              </a:rPr>
              <a:t>    مجرَّة َ درب التبَّانة، وهي مجرَّتنا الأمُّ. ودرب التبَّانة مجرةَ لولبِّية الشكل، تدور النجوم فيها -ومنها الشمس- حول مركز المجرة، وتخرج الأَْ ذرع اللولبِية من هذا المركز وتلتفُّ حوله.</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352800" y="533400"/>
            <a:ext cx="54864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ما الانفجار العظيم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533400" y="1447800"/>
            <a:ext cx="8077200" cy="5029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4000" b="1" dirty="0" smtClean="0">
                <a:ln w="50800"/>
                <a:solidFill>
                  <a:schemeClr val="bg1">
                    <a:shade val="50000"/>
                  </a:schemeClr>
                </a:solidFill>
                <a:cs typeface="Arabic Transparent" pitchFamily="2" charset="-78"/>
              </a:rPr>
              <a:t>    العلماء يعتقدون أنَّ المجرَّات كانت قريبة بعضها من بعض في بداية نشأة الكون؛ وكان الكون صغيرا وكثيفا ودرجة حرارتِه عالية،وقد بدأ في التوسع فجأة،وهذا التوسع أطلق عليه الانفجار العظيم .</a:t>
            </a:r>
          </a:p>
          <a:p>
            <a:pPr marL="811530" indent="-742950" algn="just" rtl="1">
              <a:lnSpc>
                <a:spcPct val="150000"/>
              </a:lnSpc>
              <a:spcBef>
                <a:spcPts val="700"/>
              </a:spcBef>
              <a:buClr>
                <a:schemeClr val="tx2"/>
              </a:buClr>
              <a:buSzPct val="95000"/>
            </a:pPr>
            <a:endParaRPr lang="ar-SA" sz="44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528638" y="990600"/>
            <a:ext cx="8086725" cy="5257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14600" y="533400"/>
            <a:ext cx="63246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تشكل النظام الشمسى </a:t>
            </a:r>
          </a:p>
          <a:p>
            <a:pPr algn="ctr" rtl="1">
              <a:spcBef>
                <a:spcPct val="0"/>
              </a:spcBef>
            </a:pPr>
            <a:endParaRPr kumimoji="0" lang="ar-SA" sz="40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533400" y="1447800"/>
            <a:ext cx="80772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تشكلت الأرض عبر مراحل مختلفة، بدأت في السَّديم نفسه الذي كون الشمس؛ حيث انجذبت أجزاء من السديم نحو بعضها وتشكلت الأرض الأولية التِي كانت ُ منصهرة، والتي جذبت إليها المزيد من الأجرام الصغيرة، وفي النهاية كان للأرض ما يكفي من الكتلة والجاذبية لتكوين ِ غلاف جوِّيٍّ بدائيٍّ تكوَّن من غازي الهيدروجين والهيليوم.</a:t>
            </a:r>
          </a:p>
          <a:p>
            <a:pPr marL="811530" indent="-742950" algn="just" rtl="1">
              <a:lnSpc>
                <a:spcPct val="150000"/>
              </a:lnSpc>
              <a:spcBef>
                <a:spcPts val="700"/>
              </a:spcBef>
              <a:buClr>
                <a:schemeClr val="tx2"/>
              </a:buClr>
              <a:buSzPct val="95000"/>
            </a:pPr>
            <a:endParaRPr lang="ar-SA" sz="44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528638" y="304800"/>
            <a:ext cx="8086725" cy="6096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14400" y="4038600"/>
            <a:ext cx="7391400" cy="1143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6000" b="1" dirty="0" smtClean="0">
                <a:ln w="50800"/>
                <a:solidFill>
                  <a:schemeClr val="bg1">
                    <a:shade val="50000"/>
                  </a:schemeClr>
                </a:solidFill>
                <a:cs typeface="Arabic Transparent" pitchFamily="2" charset="-78"/>
              </a:rPr>
              <a:t>اللون ـ الحجم ـ السطوع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الفكرة الرئيسية : </a:t>
            </a:r>
            <a:r>
              <a:rPr lang="ar-SA" sz="3200" b="1" dirty="0" smtClean="0">
                <a:ln w="50800"/>
                <a:solidFill>
                  <a:schemeClr val="bg1">
                    <a:shade val="50000"/>
                  </a:schemeClr>
                </a:solidFill>
                <a:cs typeface="Arabic Transparent" pitchFamily="2" charset="-78"/>
              </a:rPr>
              <a:t>ما بعض الخصائص الأساسية للنجوم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752600" y="4114800"/>
            <a:ext cx="5867400" cy="1066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6600" b="1" dirty="0" smtClean="0">
                <a:ln w="50800"/>
                <a:solidFill>
                  <a:schemeClr val="bg1">
                    <a:shade val="50000"/>
                  </a:schemeClr>
                </a:solidFill>
                <a:cs typeface="Arabic Transparent" pitchFamily="2" charset="-78"/>
              </a:rPr>
              <a:t>المجموعة النجمية </a:t>
            </a:r>
          </a:p>
        </p:txBody>
      </p:sp>
      <p:sp>
        <p:nvSpPr>
          <p:cNvPr id="3" name="Down Arrow 2"/>
          <p:cNvSpPr/>
          <p:nvPr/>
        </p:nvSpPr>
        <p:spPr>
          <a:xfrm>
            <a:off x="2895600" y="22860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457200" y="685800"/>
            <a:ext cx="8229600" cy="1371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تجمع النجوم الذى يأخذ شكلا معينا فى السماء يسمى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الأول </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371600" y="3886200"/>
            <a:ext cx="7010400" cy="25146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النظام الشمسى</a:t>
            </a:r>
            <a:endParaRPr kumimoji="0" lang="ar-SA" sz="96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5"/>
          <a:srcRect/>
          <a:stretch>
            <a:fillRect/>
          </a:stretch>
        </p:blipFill>
        <p:spPr bwMode="auto">
          <a:xfrm>
            <a:off x="1676400" y="533400"/>
            <a:ext cx="6972300" cy="5714411"/>
          </a:xfrm>
          <a:prstGeom prst="rect">
            <a:avLst/>
          </a:prstGeom>
          <a:noFill/>
          <a:ln w="9525">
            <a:noFill/>
            <a:miter lim="800000"/>
            <a:headEnd/>
            <a:tailEnd/>
          </a:ln>
          <a:effectLst/>
        </p:spPr>
      </p:pic>
      <p:sp>
        <p:nvSpPr>
          <p:cNvPr id="4" name="Oval 3"/>
          <p:cNvSpPr/>
          <p:nvPr/>
        </p:nvSpPr>
        <p:spPr>
          <a:xfrm>
            <a:off x="3352800" y="2514600"/>
            <a:ext cx="2209800" cy="8382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6096000" y="5486400"/>
            <a:ext cx="2209800" cy="8382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voltag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57912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a:t>
            </a:r>
            <a:r>
              <a:rPr lang="ar-SA" sz="9600" b="1" dirty="0" smtClean="0">
                <a:solidFill>
                  <a:schemeClr val="bg1"/>
                </a:solidFill>
                <a:effectLst>
                  <a:glow rad="139700">
                    <a:schemeClr val="accent3">
                      <a:satMod val="175000"/>
                      <a:alpha val="40000"/>
                    </a:schemeClr>
                  </a:glow>
                </a:effectLst>
              </a:rPr>
              <a:t>الفصل الأول</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219200" y="4572000"/>
            <a:ext cx="68580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السنة الضوئية</a:t>
            </a:r>
          </a:p>
        </p:txBody>
      </p:sp>
      <p:sp>
        <p:nvSpPr>
          <p:cNvPr id="3" name="Down Arrow 2"/>
          <p:cNvSpPr/>
          <p:nvPr/>
        </p:nvSpPr>
        <p:spPr>
          <a:xfrm>
            <a:off x="2895600" y="2667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85800" y="1219200"/>
            <a:ext cx="8077200" cy="838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1) .........هى المسافة التى يقطعهاالضوء فى سنة.</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524000" y="4572000"/>
            <a:ext cx="5867400" cy="1066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000" b="1" dirty="0" smtClean="0">
                <a:ln w="50800"/>
                <a:solidFill>
                  <a:schemeClr val="bg1">
                    <a:shade val="50000"/>
                  </a:schemeClr>
                </a:solidFill>
                <a:cs typeface="Arabic Transparent" pitchFamily="2" charset="-78"/>
              </a:rPr>
              <a:t>الكويكبات</a:t>
            </a:r>
          </a:p>
        </p:txBody>
      </p:sp>
      <p:sp>
        <p:nvSpPr>
          <p:cNvPr id="3" name="Down Arrow 2"/>
          <p:cNvSpPr/>
          <p:nvPr/>
        </p:nvSpPr>
        <p:spPr>
          <a:xfrm>
            <a:off x="2895600" y="25908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1371600"/>
            <a:ext cx="8077200" cy="1143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2) الجرم الصخرى الذى يدور حول الشمس ولكنه أصغر من أن يكون كوكبا هو ......................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590800" y="3581400"/>
            <a:ext cx="4572000" cy="1447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800" b="1" dirty="0" smtClean="0">
                <a:ln w="50800"/>
                <a:solidFill>
                  <a:schemeClr val="bg1">
                    <a:shade val="50000"/>
                  </a:schemeClr>
                </a:solidFill>
                <a:cs typeface="Arabic Transparent" pitchFamily="2" charset="-78"/>
              </a:rPr>
              <a:t>المجرة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3) ..........مجموعة كبيرة جدا من النجوم مترابطة معا بالجاذبية .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33400" y="3886200"/>
            <a:ext cx="7924800" cy="1524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المذنب</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85800" y="6096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4) .......كرة من الجليد والتراب لها مدار متطاول جدا حول الشمس .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362200" y="3733800"/>
            <a:ext cx="5105400" cy="1371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800" b="1" dirty="0" smtClean="0">
                <a:ln w="50800"/>
                <a:solidFill>
                  <a:schemeClr val="bg1">
                    <a:shade val="50000"/>
                  </a:schemeClr>
                </a:solidFill>
                <a:cs typeface="Arabic Transparent" pitchFamily="2" charset="-78"/>
              </a:rPr>
              <a:t>السديم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838200"/>
            <a:ext cx="8077200" cy="838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5) ............ تجمع ضخم من الغاز والغبار الكونى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438400" y="3505200"/>
            <a:ext cx="4267200" cy="1828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11500" b="1" dirty="0" smtClean="0">
                <a:ln w="50800"/>
                <a:solidFill>
                  <a:schemeClr val="bg1">
                    <a:shade val="50000"/>
                  </a:schemeClr>
                </a:solidFill>
                <a:cs typeface="Arabic Transparent" pitchFamily="2" charset="-78"/>
              </a:rPr>
              <a:t>النيزك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609600"/>
            <a:ext cx="80772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6) ...........الجزى المتبقى من شهاب يصل الى الأرض .</a:t>
            </a:r>
            <a:endParaRPr lang="ar-SA" sz="4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5908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يتكون النظام الشمسى من الكواكب وأقمارها وأجرام أخرى تدور حول الشمس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8382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2895600"/>
            <a:ext cx="8382000" cy="32004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الكوكب ـ القمر ـ النظام الشمسى ـ القصور الذاتى ـ الكويكب ـ المذنب ـ الشهاب ـ النيزك</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1475</TotalTime>
  <Words>1462</Words>
  <Application>Microsoft Office PowerPoint</Application>
  <PresentationFormat>عرض على الشاشة (3:4)‏</PresentationFormat>
  <Paragraphs>103</Paragraphs>
  <Slides>77</Slides>
  <Notes>0</Notes>
  <HiddenSlides>0</HiddenSlides>
  <MMClips>0</MMClips>
  <ScaleCrop>false</ScaleCrop>
  <HeadingPairs>
    <vt:vector size="4" baseType="variant">
      <vt:variant>
        <vt:lpstr>سمة</vt:lpstr>
      </vt:variant>
      <vt:variant>
        <vt:i4>1</vt:i4>
      </vt:variant>
      <vt:variant>
        <vt:lpstr>عناوين الشرائح</vt:lpstr>
      </vt:variant>
      <vt:variant>
        <vt:i4>77</vt:i4>
      </vt:variant>
    </vt:vector>
  </HeadingPairs>
  <TitlesOfParts>
    <vt:vector size="78" baseType="lpstr">
      <vt:lpstr>Metro</vt:lpstr>
      <vt:lpstr>الشريحة 1</vt:lpstr>
      <vt:lpstr>بسم الله الرحمن الرحيم </vt:lpstr>
      <vt:lpstr>الشريحة 3</vt:lpstr>
      <vt:lpstr>ونبدأ بإذن الله</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مراجعة الدرس</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المسافات بين النجوم </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مراجعة الدرس</vt:lpstr>
      <vt:lpstr>الشريحة 68</vt:lpstr>
      <vt:lpstr>الشريحة 69</vt:lpstr>
      <vt:lpstr>الشريحة 70</vt:lpstr>
      <vt:lpstr>مراجعة الفصل الأول</vt:lpstr>
      <vt:lpstr>الشريحة 72</vt:lpstr>
      <vt:lpstr>الشريحة 73</vt:lpstr>
      <vt:lpstr>الشريحة 74</vt:lpstr>
      <vt:lpstr>الشريحة 75</vt:lpstr>
      <vt:lpstr>الشريحة 76</vt:lpstr>
      <vt:lpstr>الشريحة 77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218</cp:revision>
  <dcterms:created xsi:type="dcterms:W3CDTF">2006-08-16T00:00:00Z</dcterms:created>
  <dcterms:modified xsi:type="dcterms:W3CDTF">2015-10-28T17:47:30Z</dcterms:modified>
</cp:coreProperties>
</file>