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C9234-1167-4B5B-8AB2-1A9B702B3DE0}" type="datetimeFigureOut">
              <a:rPr lang="ar-SA" smtClean="0"/>
              <a:pPr/>
              <a:t>26/01/1434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38152-EA65-4CA6-A4F4-832EBA8DA8A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9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0.png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31.png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142852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714356"/>
            <a:ext cx="534829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85729"/>
            <a:ext cx="217170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4286248" y="3143248"/>
            <a:ext cx="4643470" cy="642942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ماذا تمثل جميع الملابس الرياضية المنتجة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1" name="دبوس زينة 10"/>
          <p:cNvSpPr/>
          <p:nvPr/>
        </p:nvSpPr>
        <p:spPr>
          <a:xfrm>
            <a:off x="785786" y="3143248"/>
            <a:ext cx="3286148" cy="642942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tx1"/>
                </a:solidFill>
              </a:rPr>
              <a:t>المجتمع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2" name="دبوس زينة 11"/>
          <p:cNvSpPr/>
          <p:nvPr/>
        </p:nvSpPr>
        <p:spPr>
          <a:xfrm>
            <a:off x="4286248" y="4214818"/>
            <a:ext cx="4643470" cy="1214446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افترض أن المصنع ينتج 200 قطعة يوميا . إذا أخذت أول 50 قطعة وتم فحصها للكشف عن عيوب ، فهل يشكل ذلك عينة عشوائية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3" name="دبوس زينة 12"/>
          <p:cNvSpPr/>
          <p:nvPr/>
        </p:nvSpPr>
        <p:spPr>
          <a:xfrm>
            <a:off x="785786" y="4214818"/>
            <a:ext cx="3286148" cy="1214446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لا ، يجب أن يكون لكل قطعة فرصة الاختيار نفسها كأي قطعة أخرى .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286248" y="5857892"/>
            <a:ext cx="4643470" cy="642942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كيف يمكن للمصنع أن يختار عينة عشوائية ؟</a:t>
            </a:r>
            <a:endParaRPr lang="ar-SA" sz="2200" b="1" dirty="0">
              <a:solidFill>
                <a:schemeClr val="tx1"/>
              </a:solidFill>
            </a:endParaRPr>
          </a:p>
        </p:txBody>
      </p:sp>
      <p:sp>
        <p:nvSpPr>
          <p:cNvPr id="15" name="دبوس زينة 14"/>
          <p:cNvSpPr/>
          <p:nvPr/>
        </p:nvSpPr>
        <p:spPr>
          <a:xfrm>
            <a:off x="785786" y="5857892"/>
            <a:ext cx="3286148" cy="642942"/>
          </a:xfrm>
          <a:prstGeom prst="plaqu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200" b="1" dirty="0" smtClean="0">
                <a:solidFill>
                  <a:schemeClr val="tx1"/>
                </a:solidFill>
              </a:rPr>
              <a:t>يختار كل عاشر قطعة يتم إنتاجها </a:t>
            </a:r>
            <a:endParaRPr lang="ar-SA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2143116"/>
            <a:ext cx="7429552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85852" y="4828264"/>
            <a:ext cx="62151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</a:t>
            </a:r>
            <a:r>
              <a:rPr lang="ar-SA" b="1" dirty="0" smtClean="0"/>
              <a:t>الهواية المفضلة لمعظم الزائرين للمكتبة هي المطالعة .</a:t>
            </a:r>
          </a:p>
          <a:p>
            <a:r>
              <a:rPr lang="ar-SA" b="1" dirty="0" smtClean="0"/>
              <a:t>وسوف تكون إجاباتهم بأن الهواية المفضلة لديهم هي المطالعة .</a:t>
            </a:r>
            <a:r>
              <a:rPr lang="ar-SA" b="1" dirty="0" smtClean="0"/>
              <a:t> </a:t>
            </a:r>
            <a:endParaRPr lang="ar-SA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214554"/>
            <a:ext cx="4767269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2143116"/>
            <a:ext cx="7429552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غير 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85852" y="4943486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لأن </a:t>
            </a:r>
            <a:r>
              <a:rPr lang="ar-SA" b="1" dirty="0" smtClean="0"/>
              <a:t>العينة اختيرت عشوائيا</a:t>
            </a:r>
            <a:endParaRPr lang="ar-SA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2271704"/>
            <a:ext cx="596266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1785926"/>
            <a:ext cx="7429552" cy="4286280"/>
            <a:chOff x="4786314" y="1928802"/>
            <a:chExt cx="3929090" cy="428628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1928802"/>
              <a:ext cx="3929090" cy="100013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85852" y="4943486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</a:t>
            </a:r>
            <a:r>
              <a:rPr lang="ar-SA" b="1" dirty="0" smtClean="0"/>
              <a:t>المدير راقب عاملا واحدا من بين العاملين لمدة ساعة فقط .</a:t>
            </a:r>
            <a:endParaRPr lang="ar-SA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00232" y="1885940"/>
            <a:ext cx="619601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1785926"/>
            <a:ext cx="7429552" cy="4286280"/>
            <a:chOff x="4786314" y="1928802"/>
            <a:chExt cx="3929090" cy="428628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1928802"/>
              <a:ext cx="3929090" cy="100013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غير 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85852" y="4829184"/>
            <a:ext cx="62151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</a:t>
            </a:r>
            <a:r>
              <a:rPr lang="ar-SA" b="1" dirty="0" smtClean="0"/>
              <a:t>العينة اختيرت عشوائيا والفرصة مهيأة لكل طالب بأن يكون من العينة العشوائية .</a:t>
            </a:r>
            <a:endParaRPr lang="ar-SA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1914514"/>
            <a:ext cx="632460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2143116"/>
            <a:ext cx="7429552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285852" y="4814896"/>
            <a:ext cx="621510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</a:t>
            </a:r>
            <a:r>
              <a:rPr lang="ar-SA" b="1" dirty="0" smtClean="0"/>
              <a:t>كل الأشخاص الموجودين في المتجر يريدون شراء ملابس .</a:t>
            </a:r>
          </a:p>
          <a:p>
            <a:r>
              <a:rPr lang="ar-SA" b="1" dirty="0" smtClean="0"/>
              <a:t>وسوف تكون إجاباتهم عن الهدية المفضلة لديهم هي الملابس .</a:t>
            </a:r>
            <a:endParaRPr lang="ar-SA" b="1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46" y="2285992"/>
            <a:ext cx="608172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928670"/>
            <a:ext cx="828680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أزواج الحيوانات من كل مجموعة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الحيوانات في الحديقة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</a:t>
            </a:r>
            <a:r>
              <a:rPr lang="ar-SA" b="1" dirty="0" smtClean="0"/>
              <a:t>طبقية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714348" y="4872812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</a:t>
            </a:r>
            <a:r>
              <a:rPr lang="ar-SA" b="1" dirty="0" smtClean="0"/>
              <a:t>الحيوانات قسمت إلى فئات</a:t>
            </a:r>
            <a:endParaRPr lang="ar-SA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8700" y="814368"/>
            <a:ext cx="672941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الأطباء الذين تم اختيارهم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أطباء المستشفى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طبقية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571472" y="4945632"/>
            <a:ext cx="28575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لأنه تم تقسيم الأطباء إلى مجموعات</a:t>
            </a:r>
            <a:endParaRPr lang="ar-SA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00166" y="857232"/>
            <a:ext cx="640080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الفطائر التي يتم فحصها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الفطائر التي تعد في المطعم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منتظمة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85734" y="4945632"/>
            <a:ext cx="3071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الفحص يتم في فترات زمنية محددة</a:t>
            </a:r>
            <a:endParaRPr lang="ar-SA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28794" y="1000108"/>
            <a:ext cx="603885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الأطباق التي تحمل الملصقات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الأطباق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 بسيطة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85734" y="4857760"/>
            <a:ext cx="307183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لكل فرد الفرصة أن يكون الملصق على طبقه .</a:t>
            </a:r>
            <a:endParaRPr lang="ar-SA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857232"/>
            <a:ext cx="663893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500042"/>
            <a:ext cx="684372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5" y="1928802"/>
            <a:ext cx="764386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أزواج البطاقات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البطاقات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 طبقية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85734" y="4945632"/>
            <a:ext cx="3071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لأنه صنف البطاقات في مجموعات</a:t>
            </a:r>
            <a:endParaRPr lang="ar-SA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857232"/>
            <a:ext cx="672942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الأشخاص الذين تسلموا الاستبانة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من يشاهد المحطة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357158" y="2143116"/>
            <a:ext cx="4357718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571868" y="335756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التصنيف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400020" y="314324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عشوائية  بسيطة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571868" y="4786322"/>
            <a:ext cx="1143008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400020" y="4572008"/>
            <a:ext cx="3090018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385734" y="4945632"/>
            <a:ext cx="30718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اختيار الأشخاص عشوائيا</a:t>
            </a:r>
            <a:endParaRPr lang="ar-SA" b="1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2214554"/>
            <a:ext cx="35528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857232"/>
            <a:ext cx="677228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42852"/>
            <a:ext cx="198596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928662" y="714356"/>
            <a:ext cx="7215238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1" name="مجموعة 10"/>
          <p:cNvGrpSpPr/>
          <p:nvPr/>
        </p:nvGrpSpPr>
        <p:grpSpPr>
          <a:xfrm>
            <a:off x="4786314" y="2285992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814370"/>
            <a:ext cx="6619883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386006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50043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28612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497049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الأشخاص الذين تسلموا الاستبانات وعددهم 1000 شخص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92919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71488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5059932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سكان الحي</a:t>
            </a:r>
            <a:endParaRPr lang="ar-SA" b="1" dirty="0"/>
          </a:p>
        </p:txBody>
      </p:sp>
      <p:grpSp>
        <p:nvGrpSpPr>
          <p:cNvPr id="19" name="مجموعة 18"/>
          <p:cNvGrpSpPr/>
          <p:nvPr/>
        </p:nvGrpSpPr>
        <p:grpSpPr>
          <a:xfrm>
            <a:off x="785786" y="2285992"/>
            <a:ext cx="3929090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643306" y="350043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الأسلوب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785786" y="328612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674034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الدراسة المسحية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643306" y="492919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785786" y="471488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57224" y="5059932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البيانات تؤخذ من استجابات أفراد العينة .</a:t>
            </a:r>
            <a:endParaRPr lang="ar-SA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2428868"/>
            <a:ext cx="3381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3500430" y="714356"/>
            <a:ext cx="464347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5723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285992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386006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50043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28612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497049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مجموعة الفئران الموجودة في مركز البحوث .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92919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71488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5059932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الفئران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785786" y="2285992"/>
            <a:ext cx="3929090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643306" y="350043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الأسلوب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785786" y="328612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674034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التجربة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643306" y="4929198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785786" y="4714884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57224" y="5059932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البيانات تسجل بعد تغيير العينة</a:t>
            </a:r>
            <a:endParaRPr lang="ar-SA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2428868"/>
            <a:ext cx="3381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857232"/>
            <a:ext cx="399098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571480"/>
            <a:ext cx="292895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3500430" y="714356"/>
            <a:ext cx="4643470" cy="1428760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114298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تحقق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571744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671758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786190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571876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95978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1000 شخص من سكان المدينة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5214950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5000636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5345684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جميع سكان المدينة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785786" y="2571744"/>
            <a:ext cx="3929090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643306" y="3786190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الأسلوب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785786" y="3571876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95978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الدراسة المسحية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643306" y="5214950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785786" y="5000636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57224" y="5301440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البيانات تؤخذ من استجابات عينة من المجتمع .</a:t>
            </a:r>
            <a:endParaRPr lang="ar-SA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2714620"/>
            <a:ext cx="3381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785794"/>
            <a:ext cx="4019559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الطلاب العشرة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طلاب المدرسة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785786" y="2143116"/>
            <a:ext cx="3929090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643306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الأسلوب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785786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الدراسة القائمة على الملاحظة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643306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785786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57224" y="4872812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تسجيل البيانات بعد الملاحظة ومقارنة ردود أفعال الطلاب .</a:t>
            </a:r>
            <a:endParaRPr lang="ar-SA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2285992"/>
            <a:ext cx="33813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33516" y="785794"/>
            <a:ext cx="6596070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1000132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900094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تأكــد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4786314" y="2143116"/>
            <a:ext cx="3929090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243130"/>
            <a:ext cx="2738441" cy="442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4786314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857752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100 شخص من مشجعي النادي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المجتمع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4786314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4857752" y="4917056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جميع </a:t>
            </a:r>
            <a:r>
              <a:rPr lang="ar-SA" b="1" dirty="0" smtClean="0"/>
              <a:t>مشجعي النادي</a:t>
            </a:r>
            <a:endParaRPr lang="ar-SA" b="1" dirty="0"/>
          </a:p>
        </p:txBody>
      </p:sp>
      <p:grpSp>
        <p:nvGrpSpPr>
          <p:cNvPr id="8" name="مجموعة 18"/>
          <p:cNvGrpSpPr/>
          <p:nvPr/>
        </p:nvGrpSpPr>
        <p:grpSpPr>
          <a:xfrm>
            <a:off x="785786" y="2143116"/>
            <a:ext cx="3929090" cy="3929090"/>
            <a:chOff x="4786314" y="2285992"/>
            <a:chExt cx="3929090" cy="3929090"/>
          </a:xfrm>
        </p:grpSpPr>
        <p:sp>
          <p:nvSpPr>
            <p:cNvPr id="20" name="دبوس زينة 19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21" name="دبوس زينة 20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23" name="دبوس زينة 22"/>
          <p:cNvSpPr/>
          <p:nvPr/>
        </p:nvSpPr>
        <p:spPr>
          <a:xfrm>
            <a:off x="3643306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الأسلوب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دبوس زينة 23"/>
          <p:cNvSpPr/>
          <p:nvPr/>
        </p:nvSpPr>
        <p:spPr>
          <a:xfrm>
            <a:off x="785786" y="314324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857224" y="3531158"/>
            <a:ext cx="27146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الدراسة المسحية</a:t>
            </a:r>
            <a:endParaRPr lang="ar-SA" b="1" dirty="0"/>
          </a:p>
        </p:txBody>
      </p:sp>
      <p:sp>
        <p:nvSpPr>
          <p:cNvPr id="26" name="دبوس زينة 25"/>
          <p:cNvSpPr/>
          <p:nvPr/>
        </p:nvSpPr>
        <p:spPr>
          <a:xfrm>
            <a:off x="3643306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دبوس زينة 26"/>
          <p:cNvSpPr/>
          <p:nvPr/>
        </p:nvSpPr>
        <p:spPr>
          <a:xfrm>
            <a:off x="785786" y="4572008"/>
            <a:ext cx="2786082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857224" y="4872812"/>
            <a:ext cx="271464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البيانات تؤخذ من استجابات عينة من المجتمع .</a:t>
            </a:r>
            <a:endParaRPr lang="ar-SA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53124" y="2285993"/>
            <a:ext cx="3240000" cy="419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842944"/>
            <a:ext cx="6596069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  <p:bldP spid="23" grpId="0" animBg="1"/>
      <p:bldP spid="24" grpId="0" animBg="1"/>
      <p:bldP spid="25" grpId="0"/>
      <p:bldP spid="26" grpId="0" animBg="1"/>
      <p:bldP spid="27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571480"/>
            <a:ext cx="703898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دبوس زينة 3"/>
          <p:cNvSpPr/>
          <p:nvPr/>
        </p:nvSpPr>
        <p:spPr>
          <a:xfrm>
            <a:off x="1000100" y="2428868"/>
            <a:ext cx="7143800" cy="785818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accent4">
                    <a:lumMod val="75000"/>
                  </a:schemeClr>
                </a:solidFill>
              </a:rPr>
              <a:t>سئل كل ثامن شخص يدخل النادي الأهلي عن أفضل نادي بالسعودية .</a:t>
            </a:r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" name="دبوس زينة 4"/>
          <p:cNvSpPr/>
          <p:nvPr/>
        </p:nvSpPr>
        <p:spPr>
          <a:xfrm>
            <a:off x="8158154" y="2471728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دبوس زينة 5"/>
          <p:cNvSpPr/>
          <p:nvPr/>
        </p:nvSpPr>
        <p:spPr>
          <a:xfrm>
            <a:off x="7643834" y="371475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دبوس زينة 6"/>
          <p:cNvSpPr/>
          <p:nvPr/>
        </p:nvSpPr>
        <p:spPr>
          <a:xfrm>
            <a:off x="6429388" y="371475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متحيزة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دبوس زينة 7"/>
          <p:cNvSpPr/>
          <p:nvPr/>
        </p:nvSpPr>
        <p:spPr>
          <a:xfrm>
            <a:off x="7643834" y="4986350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دبوس زينة 8"/>
          <p:cNvSpPr/>
          <p:nvPr/>
        </p:nvSpPr>
        <p:spPr>
          <a:xfrm>
            <a:off x="1428728" y="4857760"/>
            <a:ext cx="6072230" cy="928694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لأن معظم الأشخاص الذين يدخلون النادي من مشجعي الأهلي . وسوف تكون إجاباتهم بأن أفضل نادي بالسعودية هو النادي الأهلي .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دبوس زينة 1"/>
          <p:cNvSpPr/>
          <p:nvPr/>
        </p:nvSpPr>
        <p:spPr>
          <a:xfrm>
            <a:off x="1000100" y="714356"/>
            <a:ext cx="7143800" cy="857256"/>
          </a:xfrm>
          <a:prstGeom prst="plaque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دبوس زينة 2"/>
          <p:cNvSpPr/>
          <p:nvPr/>
        </p:nvSpPr>
        <p:spPr>
          <a:xfrm>
            <a:off x="8158154" y="842942"/>
            <a:ext cx="857256" cy="642942"/>
          </a:xfrm>
          <a:prstGeom prst="plaque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accent4">
                <a:lumMod val="75000"/>
              </a:schemeClr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2000" endA="300" endPos="350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chemeClr val="accent4">
                    <a:lumMod val="75000"/>
                  </a:schemeClr>
                </a:solidFill>
              </a:rPr>
              <a:t>مثال</a:t>
            </a:r>
            <a:endParaRPr lang="ar-SA" sz="2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71850" y="85700"/>
            <a:ext cx="24003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7" name="مجموعة 10"/>
          <p:cNvGrpSpPr/>
          <p:nvPr/>
        </p:nvGrpSpPr>
        <p:grpSpPr>
          <a:xfrm>
            <a:off x="1285852" y="2143116"/>
            <a:ext cx="7429552" cy="3929090"/>
            <a:chOff x="4786314" y="2285992"/>
            <a:chExt cx="3929090" cy="3929090"/>
          </a:xfrm>
        </p:grpSpPr>
        <p:sp>
          <p:nvSpPr>
            <p:cNvPr id="5" name="دبوس زينة 4"/>
            <p:cNvSpPr/>
            <p:nvPr/>
          </p:nvSpPr>
          <p:spPr>
            <a:xfrm>
              <a:off x="4786314" y="2285992"/>
              <a:ext cx="3929090" cy="642942"/>
            </a:xfrm>
            <a:prstGeom prst="plaque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6" name="دبوس زينة 5"/>
            <p:cNvSpPr/>
            <p:nvPr/>
          </p:nvSpPr>
          <p:spPr>
            <a:xfrm>
              <a:off x="4786314" y="2928934"/>
              <a:ext cx="3929090" cy="3286148"/>
            </a:xfrm>
            <a:prstGeom prst="plaque">
              <a:avLst>
                <a:gd name="adj" fmla="val 9711"/>
              </a:avLst>
            </a:prstGeom>
            <a:solidFill>
              <a:schemeClr val="accent6">
                <a:lumMod val="20000"/>
                <a:lumOff val="80000"/>
              </a:schemeClr>
            </a:solidFill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endParaRPr lang="ar-SA" sz="2400" b="1" dirty="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</p:grpSp>
      <p:sp>
        <p:nvSpPr>
          <p:cNvPr id="10" name="دبوس زينة 9"/>
          <p:cNvSpPr/>
          <p:nvPr/>
        </p:nvSpPr>
        <p:spPr>
          <a:xfrm>
            <a:off x="7643834" y="335756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العينة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دبوس زينة 13"/>
          <p:cNvSpPr/>
          <p:nvPr/>
        </p:nvSpPr>
        <p:spPr>
          <a:xfrm>
            <a:off x="1285852" y="314324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57290" y="3531158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 smtClean="0"/>
              <a:t>غير متحيزة</a:t>
            </a:r>
            <a:endParaRPr lang="ar-SA" b="1" dirty="0"/>
          </a:p>
        </p:txBody>
      </p:sp>
      <p:sp>
        <p:nvSpPr>
          <p:cNvPr id="16" name="دبوس زينة 15"/>
          <p:cNvSpPr/>
          <p:nvPr/>
        </p:nvSpPr>
        <p:spPr>
          <a:xfrm>
            <a:off x="7643834" y="4786322"/>
            <a:ext cx="1071570" cy="642942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accent4">
                    <a:lumMod val="75000"/>
                  </a:schemeClr>
                </a:solidFill>
              </a:rPr>
              <a:t>السبب</a:t>
            </a:r>
            <a:endParaRPr lang="ar-SA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دبوس زينة 16"/>
          <p:cNvSpPr/>
          <p:nvPr/>
        </p:nvSpPr>
        <p:spPr>
          <a:xfrm>
            <a:off x="1285852" y="4572008"/>
            <a:ext cx="6286544" cy="1143008"/>
          </a:xfrm>
          <a:prstGeom prst="plaque">
            <a:avLst>
              <a:gd name="adj" fmla="val 21111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1357290" y="4917056"/>
            <a:ext cx="62151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لأن هذه العينة تتكون من أشخاص اختيروا عشوائيا .</a:t>
            </a:r>
            <a:endParaRPr lang="ar-SA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4672" y="2228842"/>
            <a:ext cx="5372104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885808"/>
            <a:ext cx="521494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142852"/>
            <a:ext cx="1524006" cy="3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444</Words>
  <Application>Microsoft Office PowerPoint</Application>
  <PresentationFormat>عرض على الشاشة (3:4)‏</PresentationFormat>
  <Paragraphs>143</Paragraphs>
  <Slides>21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free-tech</dc:creator>
  <cp:lastModifiedBy>free-tech</cp:lastModifiedBy>
  <cp:revision>35</cp:revision>
  <dcterms:created xsi:type="dcterms:W3CDTF">2012-12-05T20:04:13Z</dcterms:created>
  <dcterms:modified xsi:type="dcterms:W3CDTF">2012-12-09T15:50:31Z</dcterms:modified>
</cp:coreProperties>
</file>