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4"/>
  </p:notesMasterIdLst>
  <p:sldIdLst>
    <p:sldId id="273" r:id="rId2"/>
    <p:sldId id="265" r:id="rId3"/>
  </p:sldIdLst>
  <p:sldSz cx="6858000" cy="9144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E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38" autoAdjust="0"/>
    <p:restoredTop sz="94660"/>
  </p:normalViewPr>
  <p:slideViewPr>
    <p:cSldViewPr snapToGrid="0">
      <p:cViewPr varScale="1">
        <p:scale>
          <a:sx n="50" d="100"/>
          <a:sy n="50" d="100"/>
        </p:scale>
        <p:origin x="2232" y="36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6EF5E12C-7222-4ACE-8699-E7F1CD7E665D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ar-S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C083DE2-F838-40B4-B5F3-2CC7AB60366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685533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083DE2-F838-40B4-B5F3-2CC7AB60366A}" type="slidenum">
              <a:rPr lang="ar-SA" smtClean="0"/>
              <a:t>2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910075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857250" y="1496484"/>
            <a:ext cx="5143500" cy="3183467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14161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92925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2761060" y="649818"/>
            <a:ext cx="831354" cy="10331449"/>
          </a:xfrm>
        </p:spPr>
        <p:txBody>
          <a:bodyPr vert="eaVert"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265212" y="649818"/>
            <a:ext cx="2410122" cy="10331449"/>
          </a:xfrm>
        </p:spPr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656288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40578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67916" y="2279652"/>
            <a:ext cx="5915025" cy="3803649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67916" y="6119285"/>
            <a:ext cx="5915025" cy="2000249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80948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265212" y="3244851"/>
            <a:ext cx="1620738" cy="7736416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1971675" y="3244851"/>
            <a:ext cx="1620739" cy="7736416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21079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486834"/>
            <a:ext cx="5915025" cy="1767417"/>
          </a:xfrm>
        </p:spPr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67624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030292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07977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915543" y="1316567"/>
            <a:ext cx="3471863" cy="6498167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71939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2915543" y="1316567"/>
            <a:ext cx="3471863" cy="6498167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68542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71488" y="486834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4843463" y="8475134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2271713" y="8475134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71488" y="8475134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04545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514350" rtl="1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8" indent="-128588" algn="r" defTabSz="514350" rtl="1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207170" y="4697204"/>
            <a:ext cx="6519066" cy="2114822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endParaRPr lang="ar-SA" sz="1200" b="1" dirty="0">
              <a:solidFill>
                <a:schemeClr val="tx1"/>
              </a:solidFill>
            </a:endParaRPr>
          </a:p>
          <a:p>
            <a:r>
              <a:rPr lang="ar-SA" sz="1200" b="1" dirty="0">
                <a:solidFill>
                  <a:schemeClr val="tx1"/>
                </a:solidFill>
              </a:rPr>
              <a:t>وزعت المعلمة على طالباتها  24 وردة ،</a:t>
            </a:r>
          </a:p>
          <a:p>
            <a:r>
              <a:rPr lang="ar-SA" sz="1200" b="1" dirty="0">
                <a:solidFill>
                  <a:schemeClr val="tx1"/>
                </a:solidFill>
              </a:rPr>
              <a:t>وبقي معها 10 وردات .</a:t>
            </a:r>
          </a:p>
          <a:p>
            <a:r>
              <a:rPr lang="ar-SA" sz="1200" b="1" dirty="0">
                <a:solidFill>
                  <a:schemeClr val="tx1"/>
                </a:solidFill>
              </a:rPr>
              <a:t>كم وردة كانت معها قبل التوزيع ؟</a:t>
            </a:r>
          </a:p>
          <a:p>
            <a:r>
              <a:rPr lang="ar-SA" sz="1200" b="1" dirty="0">
                <a:solidFill>
                  <a:schemeClr val="tx1"/>
                </a:solidFill>
              </a:rPr>
              <a:t>الفهم :المعطيات :وزعت المعلمة على الطالبات ......وردة </a:t>
            </a:r>
          </a:p>
          <a:p>
            <a:r>
              <a:rPr lang="ar-SA" sz="1200" b="1" dirty="0">
                <a:solidFill>
                  <a:schemeClr val="tx1"/>
                </a:solidFill>
              </a:rPr>
              <a:t>وبقي معها ......وردات .</a:t>
            </a:r>
          </a:p>
          <a:p>
            <a:r>
              <a:rPr lang="ar-SA" sz="1200" b="1" dirty="0">
                <a:solidFill>
                  <a:schemeClr val="tx1"/>
                </a:solidFill>
              </a:rPr>
              <a:t>المطلوب :كم كانت................................؟</a:t>
            </a:r>
          </a:p>
          <a:p>
            <a:r>
              <a:rPr lang="ar-SA" sz="1200" b="1" dirty="0">
                <a:solidFill>
                  <a:schemeClr val="tx1"/>
                </a:solidFill>
              </a:rPr>
              <a:t>التخطيط : استخدم عملية ......... لحل المسألة .</a:t>
            </a:r>
          </a:p>
          <a:p>
            <a:r>
              <a:rPr lang="ar-SA" sz="1200" b="1" dirty="0">
                <a:solidFill>
                  <a:schemeClr val="tx1"/>
                </a:solidFill>
              </a:rPr>
              <a:t>الحل: </a:t>
            </a:r>
          </a:p>
          <a:p>
            <a:r>
              <a:rPr lang="ar-SA" sz="1400" b="1" dirty="0">
                <a:solidFill>
                  <a:schemeClr val="tx1"/>
                </a:solidFill>
              </a:rPr>
              <a:t>عدد الوردات قبل التوزيع </a:t>
            </a:r>
            <a:r>
              <a:rPr lang="ar-SA" sz="1200" dirty="0">
                <a:solidFill>
                  <a:schemeClr val="tx1"/>
                </a:solidFill>
              </a:rPr>
              <a:t>= .........        ........... =................ </a:t>
            </a:r>
            <a:r>
              <a:rPr lang="ar-SA" sz="1400" b="1" dirty="0">
                <a:solidFill>
                  <a:schemeClr val="tx1"/>
                </a:solidFill>
              </a:rPr>
              <a:t>وردة</a:t>
            </a:r>
            <a:endParaRPr lang="ar-SA" sz="1200" b="1" dirty="0">
              <a:solidFill>
                <a:schemeClr val="tx1"/>
              </a:solidFill>
            </a:endParaRPr>
          </a:p>
          <a:p>
            <a:endParaRPr lang="ar-SA" sz="1200" b="1" dirty="0">
              <a:solidFill>
                <a:schemeClr val="tx1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5347035" y="2415478"/>
            <a:ext cx="1399896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u="sng" dirty="0">
                <a:solidFill>
                  <a:schemeClr val="tx1"/>
                </a:solidFill>
              </a:rPr>
              <a:t>السؤال الأول</a:t>
            </a:r>
            <a:r>
              <a:rPr lang="ar-SA" sz="1200" b="1" u="sng" dirty="0"/>
              <a:t>: </a:t>
            </a:r>
            <a:endParaRPr lang="ar-SA" sz="1200" b="1" u="sng" dirty="0">
              <a:solidFill>
                <a:schemeClr val="tx1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5347035" y="4680820"/>
            <a:ext cx="1399896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u="sng" dirty="0">
                <a:solidFill>
                  <a:schemeClr val="tx1"/>
                </a:solidFill>
              </a:rPr>
              <a:t>السؤال الثاني </a:t>
            </a:r>
            <a:r>
              <a:rPr lang="ar-SA" sz="1200" b="1" u="sng" dirty="0"/>
              <a:t>: </a:t>
            </a:r>
            <a:endParaRPr lang="ar-SA" sz="1200" b="1" u="sng" dirty="0">
              <a:solidFill>
                <a:schemeClr val="tx1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217374" y="2390911"/>
            <a:ext cx="6519066" cy="2200761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endParaRPr lang="ar-SA" sz="1200" dirty="0">
              <a:solidFill>
                <a:schemeClr val="tx1"/>
              </a:solidFill>
            </a:endParaRPr>
          </a:p>
          <a:p>
            <a:endParaRPr lang="ar-SA" sz="1200" dirty="0">
              <a:solidFill>
                <a:schemeClr val="tx1"/>
              </a:solidFill>
            </a:endParaRPr>
          </a:p>
          <a:p>
            <a:endParaRPr lang="ar-SA" sz="1200" dirty="0">
              <a:solidFill>
                <a:schemeClr val="tx1"/>
              </a:solidFill>
            </a:endParaRPr>
          </a:p>
          <a:p>
            <a:endParaRPr lang="ar-SA" sz="1200" dirty="0">
              <a:solidFill>
                <a:schemeClr val="tx1"/>
              </a:solidFill>
            </a:endParaRPr>
          </a:p>
          <a:p>
            <a:endParaRPr lang="ar-SA" sz="1200" dirty="0">
              <a:solidFill>
                <a:schemeClr val="tx1"/>
              </a:solidFill>
            </a:endParaRPr>
          </a:p>
          <a:p>
            <a:endParaRPr lang="ar-SA" sz="1200" dirty="0">
              <a:solidFill>
                <a:schemeClr val="tx1"/>
              </a:solidFill>
            </a:endParaRPr>
          </a:p>
          <a:p>
            <a:endParaRPr lang="ar-SA" sz="1200" dirty="0">
              <a:solidFill>
                <a:schemeClr val="tx1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3458538" y="6834036"/>
            <a:ext cx="3267698" cy="267765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u="sng" dirty="0">
                <a:solidFill>
                  <a:schemeClr val="tx1"/>
                </a:solidFill>
              </a:rPr>
              <a:t>السؤال الثالث  </a:t>
            </a:r>
            <a:r>
              <a:rPr lang="ar-SA" sz="1200" b="1" u="sng" dirty="0"/>
              <a:t>: أكتبي جمل الجمع والطرح لما يلي :</a:t>
            </a:r>
          </a:p>
          <a:p>
            <a:endParaRPr lang="ar-SA" sz="1200" b="1" dirty="0">
              <a:solidFill>
                <a:schemeClr val="tx1"/>
              </a:solidFill>
            </a:endParaRPr>
          </a:p>
          <a:p>
            <a:r>
              <a:rPr lang="ar-SA" sz="1200" b="1" dirty="0">
                <a:solidFill>
                  <a:schemeClr val="tx1"/>
                </a:solidFill>
              </a:rPr>
              <a:t>                                     .........+...........=.........</a:t>
            </a:r>
          </a:p>
          <a:p>
            <a:r>
              <a:rPr lang="ar-SA" sz="1200" b="1" dirty="0"/>
              <a:t>                                      </a:t>
            </a:r>
          </a:p>
          <a:p>
            <a:r>
              <a:rPr lang="ar-SA" sz="1200" b="1" dirty="0">
                <a:solidFill>
                  <a:schemeClr val="tx1"/>
                </a:solidFill>
              </a:rPr>
              <a:t>                                     .........+...........=.........</a:t>
            </a:r>
          </a:p>
          <a:p>
            <a:r>
              <a:rPr lang="ar-SA" sz="1200" b="1" dirty="0"/>
              <a:t>                                       </a:t>
            </a:r>
          </a:p>
          <a:p>
            <a:r>
              <a:rPr lang="ar-SA" sz="1200" b="1" dirty="0">
                <a:solidFill>
                  <a:schemeClr val="tx1"/>
                </a:solidFill>
              </a:rPr>
              <a:t>                                     ........     ........ = ........</a:t>
            </a:r>
          </a:p>
          <a:p>
            <a:r>
              <a:rPr lang="ar-SA" sz="1200" b="1" dirty="0"/>
              <a:t>  </a:t>
            </a:r>
          </a:p>
          <a:p>
            <a:r>
              <a:rPr lang="ar-SA" sz="1200" b="1" dirty="0">
                <a:solidFill>
                  <a:schemeClr val="tx1"/>
                </a:solidFill>
              </a:rPr>
              <a:t>                                    .........      ........=.........</a:t>
            </a:r>
          </a:p>
          <a:p>
            <a:r>
              <a:rPr lang="ar-SA" sz="1200" b="1" u="sng" dirty="0"/>
              <a:t>  </a:t>
            </a:r>
          </a:p>
          <a:p>
            <a:endParaRPr lang="ar-SA" sz="1200" b="1" u="sng" dirty="0"/>
          </a:p>
          <a:p>
            <a:endParaRPr lang="ar-SA" sz="1200" b="1" u="sng" dirty="0">
              <a:solidFill>
                <a:schemeClr val="tx1"/>
              </a:solidFill>
            </a:endParaRPr>
          </a:p>
          <a:p>
            <a:endParaRPr lang="ar-SA" sz="1200" b="1" u="sng" dirty="0"/>
          </a:p>
          <a:p>
            <a:endParaRPr lang="ar-SA" sz="1200" b="1" u="sng" dirty="0">
              <a:solidFill>
                <a:schemeClr val="tx1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207170" y="6834036"/>
            <a:ext cx="6519066" cy="2046083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endParaRPr lang="ar-SA" sz="1200" b="1" dirty="0">
              <a:solidFill>
                <a:schemeClr val="tx1"/>
              </a:solidFill>
            </a:endParaRPr>
          </a:p>
          <a:p>
            <a:endParaRPr lang="ar-SA" sz="1200" b="1" dirty="0">
              <a:solidFill>
                <a:schemeClr val="tx1"/>
              </a:solidFill>
            </a:endParaRPr>
          </a:p>
          <a:p>
            <a:endParaRPr lang="ar-SA" sz="1200" b="1" dirty="0">
              <a:solidFill>
                <a:schemeClr val="tx1"/>
              </a:solidFill>
            </a:endParaRPr>
          </a:p>
          <a:p>
            <a:endParaRPr lang="ar-SA" sz="1200" b="1" dirty="0">
              <a:solidFill>
                <a:schemeClr val="tx1"/>
              </a:solidFill>
            </a:endParaRPr>
          </a:p>
          <a:p>
            <a:endParaRPr lang="ar-SA" sz="1200" b="1" dirty="0">
              <a:solidFill>
                <a:schemeClr val="tx1"/>
              </a:solidFill>
            </a:endParaRPr>
          </a:p>
          <a:p>
            <a:endParaRPr lang="ar-SA" sz="1200" b="1" dirty="0">
              <a:solidFill>
                <a:schemeClr val="tx1"/>
              </a:solidFill>
            </a:endParaRPr>
          </a:p>
          <a:p>
            <a:endParaRPr lang="ar-SA" sz="1200" b="1" dirty="0">
              <a:solidFill>
                <a:schemeClr val="tx1"/>
              </a:solidFill>
            </a:endParaRPr>
          </a:p>
          <a:p>
            <a:endParaRPr lang="ar-SA" sz="1200" b="1" dirty="0">
              <a:solidFill>
                <a:schemeClr val="tx1"/>
              </a:solidFill>
            </a:endParaRPr>
          </a:p>
          <a:p>
            <a:r>
              <a:rPr lang="ar-SA" sz="1200" b="1" dirty="0"/>
              <a:t> </a:t>
            </a:r>
            <a:r>
              <a:rPr lang="ar-SA" sz="1400" b="1" dirty="0"/>
              <a:t>:</a:t>
            </a:r>
          </a:p>
        </p:txBody>
      </p:sp>
      <p:grpSp>
        <p:nvGrpSpPr>
          <p:cNvPr id="11" name="مجموعة 10"/>
          <p:cNvGrpSpPr/>
          <p:nvPr/>
        </p:nvGrpSpPr>
        <p:grpSpPr>
          <a:xfrm>
            <a:off x="-203041" y="91600"/>
            <a:ext cx="7003966" cy="2228613"/>
            <a:chOff x="-203041" y="91600"/>
            <a:chExt cx="7003966" cy="2228613"/>
          </a:xfrm>
        </p:grpSpPr>
        <p:pic>
          <p:nvPicPr>
            <p:cNvPr id="12" name="Picture 12" descr="نتيجة بحث الصور عن الرياضيات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4441" b="34061"/>
            <a:stretch/>
          </p:blipFill>
          <p:spPr bwMode="auto">
            <a:xfrm>
              <a:off x="1481870" y="629334"/>
              <a:ext cx="4251289" cy="6848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6" descr="نتيجة بحث الصور عن ‪train clipart‬‏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497" y="493647"/>
              <a:ext cx="3073652" cy="15368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8" descr="نتيجة بحث الصور عن ‪train clipart‬‏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497"/>
            <a:stretch/>
          </p:blipFill>
          <p:spPr bwMode="auto">
            <a:xfrm>
              <a:off x="3258768" y="536473"/>
              <a:ext cx="1700321" cy="14287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8" descr="نتيجة بحث الصور عن ‪train clipart‬‏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497"/>
            <a:stretch/>
          </p:blipFill>
          <p:spPr bwMode="auto">
            <a:xfrm>
              <a:off x="4961638" y="526811"/>
              <a:ext cx="1700321" cy="14287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مستطيل 15"/>
            <p:cNvSpPr/>
            <p:nvPr/>
          </p:nvSpPr>
          <p:spPr>
            <a:xfrm>
              <a:off x="3193431" y="1240901"/>
              <a:ext cx="340990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ar-SA" sz="36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۱   ۲   ۳  ٤  ٥   ٦</a:t>
              </a:r>
              <a:endParaRPr lang="ar-SA" sz="3600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مستطيل 16"/>
            <p:cNvSpPr/>
            <p:nvPr/>
          </p:nvSpPr>
          <p:spPr>
            <a:xfrm>
              <a:off x="1401644" y="1240900"/>
              <a:ext cx="173316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ar-SA" sz="3600" b="1" dirty="0">
                  <a:solidFill>
                    <a:prstClr val="white"/>
                  </a:solidFill>
                  <a:latin typeface="arial" panose="020B0604020202020204" pitchFamily="34" charset="0"/>
                </a:rPr>
                <a:t>٧   ۸   ۹</a:t>
              </a:r>
              <a:endParaRPr lang="ar-SA" sz="3600" b="1" dirty="0">
                <a:solidFill>
                  <a:prstClr val="white"/>
                </a:solidFill>
              </a:endParaRPr>
            </a:p>
          </p:txBody>
        </p:sp>
        <p:sp>
          <p:nvSpPr>
            <p:cNvPr id="18" name="مربع نص 17"/>
            <p:cNvSpPr txBox="1"/>
            <p:nvPr/>
          </p:nvSpPr>
          <p:spPr>
            <a:xfrm>
              <a:off x="-203041" y="2043214"/>
              <a:ext cx="6806381" cy="276999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ar-SA" sz="1200" dirty="0"/>
                <a:t>اسم الطالبة </a:t>
              </a:r>
              <a:r>
                <a:rPr lang="ar-SA" sz="900" dirty="0"/>
                <a:t>.......................................................</a:t>
              </a:r>
              <a:r>
                <a:rPr lang="ar-SA" sz="1200" dirty="0"/>
                <a:t> المدرسة</a:t>
              </a:r>
              <a:r>
                <a:rPr lang="ar-SA" sz="900" dirty="0"/>
                <a:t>.........................................</a:t>
              </a:r>
              <a:r>
                <a:rPr lang="ar-SA" sz="1200" dirty="0"/>
                <a:t> الصف </a:t>
              </a:r>
              <a:r>
                <a:rPr lang="ar-SA" sz="900" dirty="0"/>
                <a:t>........................</a:t>
              </a:r>
            </a:p>
          </p:txBody>
        </p:sp>
        <p:sp>
          <p:nvSpPr>
            <p:cNvPr id="19" name="مربع نص 18"/>
            <p:cNvSpPr txBox="1"/>
            <p:nvPr/>
          </p:nvSpPr>
          <p:spPr>
            <a:xfrm>
              <a:off x="5427525" y="230264"/>
              <a:ext cx="1306538" cy="57888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1">
              <a:spAutoFit/>
            </a:bodyPr>
            <a:lstStyle/>
            <a:p>
              <a:r>
                <a:rPr lang="ar-SA" sz="700" dirty="0"/>
                <a:t>المملكة العربية السعودية</a:t>
              </a:r>
            </a:p>
            <a:p>
              <a:r>
                <a:rPr lang="ar-SA" sz="700" dirty="0"/>
                <a:t>وزارة التعليم </a:t>
              </a:r>
            </a:p>
            <a:p>
              <a:r>
                <a:rPr lang="ar-SA" sz="700" dirty="0"/>
                <a:t>مكتب التربية والتعليم بمحافظة الجبيل</a:t>
              </a:r>
            </a:p>
            <a:p>
              <a:r>
                <a:rPr lang="ar-SA" sz="700" dirty="0"/>
                <a:t>قسم الصفوف الأولية</a:t>
              </a:r>
            </a:p>
          </p:txBody>
        </p:sp>
        <p:pic>
          <p:nvPicPr>
            <p:cNvPr id="20" name="Picture 6" descr="نتيجة بحث الصور عن شعار وزارة المعارف بدون خلفية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1691" y="245429"/>
              <a:ext cx="955441" cy="589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مستطيل مستدير الزوايا 20"/>
            <p:cNvSpPr/>
            <p:nvPr/>
          </p:nvSpPr>
          <p:spPr>
            <a:xfrm>
              <a:off x="1384520" y="225827"/>
              <a:ext cx="4164363" cy="433795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ar-SA" sz="1400" b="1" dirty="0">
                  <a:solidFill>
                    <a:schemeClr val="tx1"/>
                  </a:solidFill>
                </a:rPr>
                <a:t>نموذج رقم (6)</a:t>
              </a:r>
            </a:p>
            <a:p>
              <a:pPr algn="ctr"/>
              <a:r>
                <a:rPr lang="ar-SA" sz="1400" b="1" dirty="0">
                  <a:solidFill>
                    <a:schemeClr val="tx1"/>
                  </a:solidFill>
                </a:rPr>
                <a:t>الاختبار الدوري للصف</a:t>
              </a:r>
              <a:r>
                <a:rPr lang="ar-SA" sz="1400" dirty="0">
                  <a:solidFill>
                    <a:schemeClr val="tx1"/>
                  </a:solidFill>
                </a:rPr>
                <a:t> </a:t>
              </a:r>
              <a:r>
                <a:rPr lang="ar-SA" sz="1400" b="1" dirty="0">
                  <a:solidFill>
                    <a:schemeClr val="tx1"/>
                  </a:solidFill>
                </a:rPr>
                <a:t>الثاني مادة الرياضيات  الفترة الأولى</a:t>
              </a:r>
              <a:r>
                <a:rPr lang="ar-SA" sz="1400" dirty="0">
                  <a:solidFill>
                    <a:schemeClr val="tx1"/>
                  </a:solidFill>
                </a:rPr>
                <a:t> </a:t>
              </a:r>
            </a:p>
          </p:txBody>
        </p:sp>
        <p:sp>
          <p:nvSpPr>
            <p:cNvPr id="22" name="مستطيل مستدير الزوايا 21"/>
            <p:cNvSpPr/>
            <p:nvPr/>
          </p:nvSpPr>
          <p:spPr>
            <a:xfrm>
              <a:off x="57075" y="91600"/>
              <a:ext cx="6743850" cy="1974423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graphicFrame>
        <p:nvGraphicFramePr>
          <p:cNvPr id="23" name="جدول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7300746"/>
              </p:ext>
            </p:extLst>
          </p:nvPr>
        </p:nvGraphicFramePr>
        <p:xfrm>
          <a:off x="227865" y="4711930"/>
          <a:ext cx="3014705" cy="10058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53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019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8910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0141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حل مسائل رياضية باستعمال استراتيجيات </a:t>
                      </a:r>
                      <a:r>
                        <a:rPr lang="ar-SA" sz="800" b="1" dirty="0" err="1">
                          <a:solidFill>
                            <a:schemeClr val="tx1"/>
                          </a:solidFill>
                        </a:rPr>
                        <a:t>و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 مهارات مناسبة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مع </a:t>
                      </a:r>
                      <a:r>
                        <a:rPr lang="ar-SA" sz="800" b="1" baseline="0" dirty="0" err="1">
                          <a:solidFill>
                            <a:schemeClr val="tx1"/>
                          </a:solidFill>
                        </a:rPr>
                        <a:t>اتباع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الخطوات الأربع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24" name="جدول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6090730"/>
              </p:ext>
            </p:extLst>
          </p:nvPr>
        </p:nvGraphicFramePr>
        <p:xfrm>
          <a:off x="243959" y="2413075"/>
          <a:ext cx="3014705" cy="10058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447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692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4159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5478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6500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339341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تحديد القيمة المنزلية لرقم في عدد ضمن (1000)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25" name="جدول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12038"/>
              </p:ext>
            </p:extLst>
          </p:nvPr>
        </p:nvGraphicFramePr>
        <p:xfrm>
          <a:off x="227865" y="6834036"/>
          <a:ext cx="3158769" cy="11277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550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135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3887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0059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6893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38173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14464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تكوين مجموعة حقائق الجمع والطرح المترابطة واستعمالها في جمل الجمع والطرح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26" name="مستطيل 25"/>
          <p:cNvSpPr/>
          <p:nvPr/>
        </p:nvSpPr>
        <p:spPr>
          <a:xfrm>
            <a:off x="1961829" y="5794184"/>
            <a:ext cx="663191" cy="928694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7" name="مستطيل 26"/>
          <p:cNvSpPr/>
          <p:nvPr/>
        </p:nvSpPr>
        <p:spPr>
          <a:xfrm>
            <a:off x="5379570" y="2440227"/>
            <a:ext cx="500066" cy="47576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8" name="وسيلة شرح مستطيلة مستديرة الزوايا 27"/>
          <p:cNvSpPr/>
          <p:nvPr/>
        </p:nvSpPr>
        <p:spPr>
          <a:xfrm>
            <a:off x="3313739" y="2535235"/>
            <a:ext cx="1857388" cy="285752"/>
          </a:xfrm>
          <a:prstGeom prst="wedgeRoundRectCallout">
            <a:avLst>
              <a:gd name="adj1" fmla="val 60909"/>
              <a:gd name="adj2" fmla="val 20236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9" name="مربع نص 28"/>
          <p:cNvSpPr txBox="1"/>
          <p:nvPr/>
        </p:nvSpPr>
        <p:spPr>
          <a:xfrm>
            <a:off x="3297344" y="2525885"/>
            <a:ext cx="180366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dirty="0"/>
              <a:t>اختاري الإجابة الصحيحة :</a:t>
            </a:r>
            <a:endParaRPr lang="ar-SA" sz="1400" dirty="0">
              <a:solidFill>
                <a:schemeClr val="tx1"/>
              </a:solidFill>
            </a:endParaRPr>
          </a:p>
          <a:p>
            <a:endParaRPr lang="ar-SA" dirty="0"/>
          </a:p>
        </p:txBody>
      </p:sp>
      <p:sp>
        <p:nvSpPr>
          <p:cNvPr id="2" name="Rounded Rectangle 1"/>
          <p:cNvSpPr/>
          <p:nvPr/>
        </p:nvSpPr>
        <p:spPr>
          <a:xfrm>
            <a:off x="3954568" y="2894335"/>
            <a:ext cx="1146436" cy="37147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b="1" dirty="0"/>
              <a:t> </a:t>
            </a:r>
            <a:r>
              <a:rPr lang="ar-SA" b="1" dirty="0">
                <a:solidFill>
                  <a:schemeClr val="tx1"/>
                </a:solidFill>
              </a:rPr>
              <a:t> 5  أو 50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3945951" y="3305279"/>
            <a:ext cx="1146436" cy="37147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dirty="0"/>
              <a:t>  </a:t>
            </a:r>
            <a:r>
              <a:rPr lang="ar-SA" b="1" dirty="0">
                <a:solidFill>
                  <a:schemeClr val="tx1"/>
                </a:solidFill>
              </a:rPr>
              <a:t>6  أو 60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3945951" y="3714421"/>
            <a:ext cx="1146436" cy="351211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dirty="0"/>
              <a:t>  </a:t>
            </a:r>
            <a:r>
              <a:rPr lang="ar-SA" b="1" dirty="0">
                <a:solidFill>
                  <a:schemeClr val="tx1"/>
                </a:solidFill>
              </a:rPr>
              <a:t> 8 أو 80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3954568" y="4114325"/>
            <a:ext cx="1146436" cy="37147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dirty="0"/>
              <a:t>   </a:t>
            </a:r>
            <a:r>
              <a:rPr lang="ar-SA" b="1" dirty="0">
                <a:solidFill>
                  <a:schemeClr val="tx1"/>
                </a:solidFill>
              </a:rPr>
              <a:t>3 أو 30</a:t>
            </a:r>
          </a:p>
        </p:txBody>
      </p:sp>
      <p:sp>
        <p:nvSpPr>
          <p:cNvPr id="3" name="Oval 2"/>
          <p:cNvSpPr/>
          <p:nvPr/>
        </p:nvSpPr>
        <p:spPr>
          <a:xfrm>
            <a:off x="5807063" y="2875806"/>
            <a:ext cx="828967" cy="349477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chemeClr val="tx1"/>
                </a:solidFill>
              </a:rPr>
              <a:t>9</a:t>
            </a:r>
            <a:r>
              <a:rPr lang="ar-SA" b="1" u="sng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39" name="Oval 38"/>
          <p:cNvSpPr/>
          <p:nvPr/>
        </p:nvSpPr>
        <p:spPr>
          <a:xfrm>
            <a:off x="5783507" y="3317165"/>
            <a:ext cx="828967" cy="349477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u="sng" dirty="0">
                <a:solidFill>
                  <a:schemeClr val="tx1"/>
                </a:solidFill>
              </a:rPr>
              <a:t>6</a:t>
            </a:r>
            <a:r>
              <a:rPr lang="ar-SA" b="1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41" name="Oval 40"/>
          <p:cNvSpPr/>
          <p:nvPr/>
        </p:nvSpPr>
        <p:spPr>
          <a:xfrm>
            <a:off x="5783507" y="3758524"/>
            <a:ext cx="828967" cy="349477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u="sng" dirty="0">
                <a:solidFill>
                  <a:schemeClr val="tx1"/>
                </a:solidFill>
              </a:rPr>
              <a:t>8</a:t>
            </a:r>
            <a:r>
              <a:rPr lang="ar-SA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42" name="Oval 41"/>
          <p:cNvSpPr/>
          <p:nvPr/>
        </p:nvSpPr>
        <p:spPr>
          <a:xfrm>
            <a:off x="5783507" y="4145600"/>
            <a:ext cx="828967" cy="349477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chemeClr val="tx1"/>
                </a:solidFill>
              </a:rPr>
              <a:t>2</a:t>
            </a:r>
            <a:r>
              <a:rPr lang="ar-SA" b="1" u="sng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9" name="Isosceles Triangle 48"/>
          <p:cNvSpPr/>
          <p:nvPr/>
        </p:nvSpPr>
        <p:spPr>
          <a:xfrm>
            <a:off x="5254299" y="7206300"/>
            <a:ext cx="1381732" cy="957683"/>
          </a:xfrm>
          <a:prstGeom prst="triangle">
            <a:avLst>
              <a:gd name="adj" fmla="val 48792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342900" indent="-342900" algn="ctr">
              <a:buAutoNum type="arabicPlain" startAt="9"/>
            </a:pPr>
            <a:r>
              <a:rPr lang="ar-SA" b="1" dirty="0">
                <a:solidFill>
                  <a:schemeClr val="tx1"/>
                </a:solidFill>
              </a:rPr>
              <a:t>5</a:t>
            </a:r>
          </a:p>
          <a:p>
            <a:pPr algn="ctr"/>
            <a:r>
              <a:rPr lang="ar-SA" b="1" dirty="0">
                <a:solidFill>
                  <a:schemeClr val="tx1"/>
                </a:solidFill>
              </a:rPr>
              <a:t>14</a:t>
            </a:r>
          </a:p>
          <a:p>
            <a:pPr marL="342900" indent="-342900" algn="ctr">
              <a:buAutoNum type="arabicPlain" startAt="9"/>
            </a:pPr>
            <a:endParaRPr lang="ar-SA" b="1" dirty="0">
              <a:solidFill>
                <a:schemeClr val="tx1"/>
              </a:solidFill>
            </a:endParaRPr>
          </a:p>
        </p:txBody>
      </p:sp>
      <p:sp>
        <p:nvSpPr>
          <p:cNvPr id="30" name="Minus 29"/>
          <p:cNvSpPr/>
          <p:nvPr/>
        </p:nvSpPr>
        <p:spPr>
          <a:xfrm>
            <a:off x="4530403" y="8014564"/>
            <a:ext cx="146372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8" name="Minus 37"/>
          <p:cNvSpPr/>
          <p:nvPr/>
        </p:nvSpPr>
        <p:spPr>
          <a:xfrm>
            <a:off x="4530403" y="8403580"/>
            <a:ext cx="146372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1" name="Rectangle 30"/>
          <p:cNvSpPr/>
          <p:nvPr/>
        </p:nvSpPr>
        <p:spPr>
          <a:xfrm>
            <a:off x="4360368" y="6391398"/>
            <a:ext cx="243221" cy="2225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40" name="صورة 3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667" y="690080"/>
            <a:ext cx="852700" cy="63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592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مستطيل 17"/>
          <p:cNvSpPr/>
          <p:nvPr/>
        </p:nvSpPr>
        <p:spPr>
          <a:xfrm>
            <a:off x="207170" y="150309"/>
            <a:ext cx="6519066" cy="2907216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1" name="مربع نص 20"/>
          <p:cNvSpPr txBox="1"/>
          <p:nvPr/>
        </p:nvSpPr>
        <p:spPr>
          <a:xfrm>
            <a:off x="3990975" y="158053"/>
            <a:ext cx="271498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u="sng" dirty="0"/>
              <a:t>السوال الرابع </a:t>
            </a:r>
            <a:r>
              <a:rPr lang="ar-SA" sz="1200" b="1" dirty="0"/>
              <a:t>:          </a:t>
            </a:r>
          </a:p>
          <a:p>
            <a:r>
              <a:rPr lang="ar-SA" sz="1200" b="1" dirty="0"/>
              <a:t>                  </a:t>
            </a:r>
          </a:p>
        </p:txBody>
      </p:sp>
      <p:sp>
        <p:nvSpPr>
          <p:cNvPr id="22" name="مربع نص 21"/>
          <p:cNvSpPr txBox="1"/>
          <p:nvPr/>
        </p:nvSpPr>
        <p:spPr>
          <a:xfrm>
            <a:off x="3183343" y="3419109"/>
            <a:ext cx="3426744" cy="23083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u="sng" dirty="0">
                <a:solidFill>
                  <a:schemeClr val="tx1"/>
                </a:solidFill>
              </a:rPr>
              <a:t>السؤال الخامس </a:t>
            </a:r>
            <a:r>
              <a:rPr lang="ar-SA" sz="1200" b="1" u="sng" dirty="0"/>
              <a:t>: أكملي النمط التالي  :    </a:t>
            </a:r>
          </a:p>
          <a:p>
            <a:endParaRPr lang="ar-SA" sz="1200" b="1" u="sng" dirty="0">
              <a:solidFill>
                <a:schemeClr val="tx1"/>
              </a:solidFill>
            </a:endParaRPr>
          </a:p>
          <a:p>
            <a:endParaRPr lang="ar-SA" sz="1200" b="1" u="sng" dirty="0"/>
          </a:p>
          <a:p>
            <a:endParaRPr lang="ar-SA" sz="1200" b="1" u="sng" dirty="0">
              <a:solidFill>
                <a:schemeClr val="tx1"/>
              </a:solidFill>
            </a:endParaRPr>
          </a:p>
          <a:p>
            <a:endParaRPr lang="ar-SA" sz="1200" b="1" u="sng" dirty="0"/>
          </a:p>
          <a:p>
            <a:endParaRPr lang="ar-SA" sz="1200" b="1" u="sng" dirty="0">
              <a:solidFill>
                <a:schemeClr val="tx1"/>
              </a:solidFill>
            </a:endParaRPr>
          </a:p>
          <a:p>
            <a:endParaRPr lang="ar-SA" sz="1200" b="1" u="sng" dirty="0"/>
          </a:p>
          <a:p>
            <a:endParaRPr lang="ar-SA" sz="1200" b="1" u="sng" dirty="0">
              <a:solidFill>
                <a:schemeClr val="tx1"/>
              </a:solidFill>
            </a:endParaRPr>
          </a:p>
          <a:p>
            <a:endParaRPr lang="ar-SA" sz="1200" b="1" u="sng" dirty="0">
              <a:solidFill>
                <a:schemeClr val="tx1"/>
              </a:solidFill>
            </a:endParaRPr>
          </a:p>
          <a:p>
            <a:endParaRPr lang="ar-SA" sz="1200" b="1" u="sng" dirty="0"/>
          </a:p>
          <a:p>
            <a:endParaRPr lang="ar-SA" sz="1200" b="1" u="sng" dirty="0">
              <a:solidFill>
                <a:schemeClr val="tx1"/>
              </a:solidFill>
            </a:endParaRPr>
          </a:p>
          <a:p>
            <a:endParaRPr lang="ar-SA" sz="1200" b="1" u="sng" dirty="0"/>
          </a:p>
        </p:txBody>
      </p:sp>
      <p:sp>
        <p:nvSpPr>
          <p:cNvPr id="23" name="مستطيل 22"/>
          <p:cNvSpPr/>
          <p:nvPr/>
        </p:nvSpPr>
        <p:spPr>
          <a:xfrm>
            <a:off x="207170" y="3166697"/>
            <a:ext cx="6519066" cy="4253630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  <a:p>
            <a:pPr algn="ctr"/>
            <a:endParaRPr lang="ar-SA" dirty="0"/>
          </a:p>
          <a:p>
            <a:pPr algn="ctr"/>
            <a:r>
              <a:rPr lang="ar-SA"/>
              <a:t>3</a:t>
            </a:r>
          </a:p>
          <a:p>
            <a:pPr algn="ctr"/>
            <a:endParaRPr lang="ar-SA" dirty="0"/>
          </a:p>
        </p:txBody>
      </p:sp>
      <p:sp>
        <p:nvSpPr>
          <p:cNvPr id="26" name="مربع نص 25"/>
          <p:cNvSpPr txBox="1"/>
          <p:nvPr/>
        </p:nvSpPr>
        <p:spPr>
          <a:xfrm>
            <a:off x="-745009" y="7543252"/>
            <a:ext cx="6534721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dirty="0"/>
              <a:t>تمنياتي لك بالتوفيق                                   معلمة المادة :</a:t>
            </a:r>
          </a:p>
        </p:txBody>
      </p:sp>
      <p:sp>
        <p:nvSpPr>
          <p:cNvPr id="3" name="مستطيل 2"/>
          <p:cNvSpPr/>
          <p:nvPr/>
        </p:nvSpPr>
        <p:spPr>
          <a:xfrm>
            <a:off x="4695203" y="4345400"/>
            <a:ext cx="1826575" cy="133882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endParaRPr lang="ar-SA" sz="1400" dirty="0"/>
          </a:p>
          <a:p>
            <a:endParaRPr lang="ar-SA" sz="1400" dirty="0"/>
          </a:p>
          <a:p>
            <a:r>
              <a:rPr lang="ar-SA" sz="1400" dirty="0"/>
              <a:t> </a:t>
            </a:r>
          </a:p>
          <a:p>
            <a:endParaRPr lang="ar-SA" sz="1400" dirty="0"/>
          </a:p>
          <a:p>
            <a:r>
              <a:rPr lang="ar-SA" sz="1400" dirty="0"/>
              <a:t> 1</a:t>
            </a:r>
            <a:r>
              <a:rPr lang="ar-SA" sz="1100" dirty="0"/>
              <a:t>        2       3     ............</a:t>
            </a:r>
          </a:p>
          <a:p>
            <a:endParaRPr lang="ar-SA" sz="1100" dirty="0"/>
          </a:p>
        </p:txBody>
      </p:sp>
      <p:sp>
        <p:nvSpPr>
          <p:cNvPr id="4" name="مستطيل 3"/>
          <p:cNvSpPr/>
          <p:nvPr/>
        </p:nvSpPr>
        <p:spPr>
          <a:xfrm>
            <a:off x="857250" y="1234585"/>
            <a:ext cx="27710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dirty="0"/>
              <a:t> </a:t>
            </a:r>
            <a:endParaRPr lang="ar-SA" sz="1400" dirty="0"/>
          </a:p>
        </p:txBody>
      </p:sp>
      <p:sp>
        <p:nvSpPr>
          <p:cNvPr id="2" name="مثلث متساوي الساقين 1"/>
          <p:cNvSpPr/>
          <p:nvPr/>
        </p:nvSpPr>
        <p:spPr>
          <a:xfrm>
            <a:off x="5789712" y="4773519"/>
            <a:ext cx="211960" cy="123735"/>
          </a:xfrm>
          <a:prstGeom prst="triangle">
            <a:avLst>
              <a:gd name="adj" fmla="val 4779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9" name="مثلث متساوي الساقين 18"/>
          <p:cNvSpPr/>
          <p:nvPr/>
        </p:nvSpPr>
        <p:spPr>
          <a:xfrm>
            <a:off x="6213976" y="5036591"/>
            <a:ext cx="211960" cy="123735"/>
          </a:xfrm>
          <a:prstGeom prst="triangle">
            <a:avLst>
              <a:gd name="adj" fmla="val 4779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9712" y="5000269"/>
            <a:ext cx="226120" cy="181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420" y="4787203"/>
            <a:ext cx="226120" cy="181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5430" y="4517073"/>
            <a:ext cx="226120" cy="181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420" y="4987138"/>
            <a:ext cx="226120" cy="181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037" y="1426281"/>
            <a:ext cx="2322513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مستطيل 15"/>
          <p:cNvSpPr/>
          <p:nvPr/>
        </p:nvSpPr>
        <p:spPr>
          <a:xfrm>
            <a:off x="1664658" y="4354348"/>
            <a:ext cx="3013295" cy="133536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1400" dirty="0">
              <a:solidFill>
                <a:schemeClr val="tx1"/>
              </a:solidFill>
            </a:endParaRPr>
          </a:p>
        </p:txBody>
      </p:sp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3326" y="5093122"/>
            <a:ext cx="222805" cy="159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6690" y="5098458"/>
            <a:ext cx="222805" cy="159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5604" y="5089168"/>
            <a:ext cx="222805" cy="159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6" name="Picture 1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5785" y="5098458"/>
            <a:ext cx="222805" cy="159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7" name="Picture 1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6171" y="4915504"/>
            <a:ext cx="222805" cy="159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6720" y="4915504"/>
            <a:ext cx="222805" cy="159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مربع نص 16"/>
          <p:cNvSpPr txBox="1"/>
          <p:nvPr/>
        </p:nvSpPr>
        <p:spPr>
          <a:xfrm>
            <a:off x="4263296" y="5326471"/>
            <a:ext cx="263214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1100" b="1" dirty="0"/>
              <a:t>2</a:t>
            </a:r>
            <a:endParaRPr lang="ar-SA" b="1" dirty="0"/>
          </a:p>
        </p:txBody>
      </p:sp>
      <p:sp>
        <p:nvSpPr>
          <p:cNvPr id="20" name="مربع نص 19"/>
          <p:cNvSpPr txBox="1"/>
          <p:nvPr/>
        </p:nvSpPr>
        <p:spPr>
          <a:xfrm>
            <a:off x="3515471" y="5362627"/>
            <a:ext cx="271229" cy="276999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1200" b="1" dirty="0"/>
              <a:t>4</a:t>
            </a:r>
          </a:p>
        </p:txBody>
      </p:sp>
      <p:graphicFrame>
        <p:nvGraphicFramePr>
          <p:cNvPr id="28" name="جدول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4545136"/>
              </p:ext>
            </p:extLst>
          </p:nvPr>
        </p:nvGraphicFramePr>
        <p:xfrm>
          <a:off x="233795" y="158053"/>
          <a:ext cx="3023755" cy="8839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53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019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1061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6385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33337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ترتيب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الأعداد ضمن (1000)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700" b="1" baseline="0" dirty="0">
                          <a:solidFill>
                            <a:schemeClr val="tx1"/>
                          </a:solidFill>
                        </a:rPr>
                        <a:t> متقن</a:t>
                      </a:r>
                      <a:endParaRPr lang="ar-SA" sz="7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متقن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27" name="جدول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1464373"/>
              </p:ext>
            </p:extLst>
          </p:nvPr>
        </p:nvGraphicFramePr>
        <p:xfrm>
          <a:off x="207170" y="3172404"/>
          <a:ext cx="3014705" cy="10058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5476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5922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019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8910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0141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تحديد الأنماط  ووصفها وتكوينها بالعد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القفزي على لوحة المئة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700" b="1" baseline="0" dirty="0">
                          <a:solidFill>
                            <a:schemeClr val="tx1"/>
                          </a:solidFill>
                        </a:rPr>
                        <a:t> متقن</a:t>
                      </a:r>
                      <a:endParaRPr lang="ar-SA" sz="7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8" name="مربع نص 7"/>
          <p:cNvSpPr txBox="1"/>
          <p:nvPr/>
        </p:nvSpPr>
        <p:spPr>
          <a:xfrm>
            <a:off x="1957505" y="5232834"/>
            <a:ext cx="942182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dirty="0"/>
              <a:t>........</a:t>
            </a:r>
          </a:p>
        </p:txBody>
      </p:sp>
      <p:sp>
        <p:nvSpPr>
          <p:cNvPr id="9" name="مربع نص 8"/>
          <p:cNvSpPr txBox="1"/>
          <p:nvPr/>
        </p:nvSpPr>
        <p:spPr>
          <a:xfrm>
            <a:off x="3857600" y="5844415"/>
            <a:ext cx="271498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3) 35, 45,40,........, 55</a:t>
            </a:r>
          </a:p>
        </p:txBody>
      </p:sp>
      <p:sp>
        <p:nvSpPr>
          <p:cNvPr id="36" name="مربع نص 35"/>
          <p:cNvSpPr txBox="1"/>
          <p:nvPr/>
        </p:nvSpPr>
        <p:spPr>
          <a:xfrm>
            <a:off x="3856650" y="6293146"/>
            <a:ext cx="271498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/>
              <a:t>4) 10,....., 30 , 40 </a:t>
            </a:r>
          </a:p>
        </p:txBody>
      </p:sp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9649" y="519637"/>
            <a:ext cx="3229507" cy="590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742" y="6004250"/>
            <a:ext cx="2648474" cy="1127904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3797006" y="1895801"/>
            <a:ext cx="1065242" cy="34417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1400" b="1" dirty="0">
                <a:solidFill>
                  <a:schemeClr val="tx1"/>
                </a:solidFill>
              </a:rPr>
              <a:t>15,.....,</a:t>
            </a:r>
            <a:r>
              <a:rPr lang="ar-SA" dirty="0">
                <a:solidFill>
                  <a:schemeClr val="tx1"/>
                </a:solidFill>
              </a:rPr>
              <a:t>17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483211" y="1902075"/>
            <a:ext cx="1065242" cy="34417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sz="1400" b="1" dirty="0">
                <a:solidFill>
                  <a:schemeClr val="tx1"/>
                </a:solidFill>
              </a:rPr>
              <a:t>19,...., 21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5489420" y="1299199"/>
            <a:ext cx="1065242" cy="34417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sz="1400" b="1" dirty="0">
                <a:solidFill>
                  <a:schemeClr val="tx1"/>
                </a:solidFill>
              </a:rPr>
              <a:t>11,.....,13</a:t>
            </a:r>
            <a:r>
              <a:rPr lang="ar-SA" sz="140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3780223" y="1292512"/>
            <a:ext cx="1065242" cy="34417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sz="1400" b="1" dirty="0">
                <a:solidFill>
                  <a:schemeClr val="tx1"/>
                </a:solidFill>
              </a:rPr>
              <a:t>10 ,....,12</a:t>
            </a:r>
          </a:p>
        </p:txBody>
      </p:sp>
    </p:spTree>
    <p:extLst>
      <p:ext uri="{BB962C8B-B14F-4D97-AF65-F5344CB8AC3E}">
        <p14:creationId xmlns:p14="http://schemas.microsoft.com/office/powerpoint/2010/main" val="2565298411"/>
      </p:ext>
    </p:extLst>
  </p:cSld>
  <p:clrMapOvr>
    <a:masterClrMapping/>
  </p:clrMapOvr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lumMod val="40000"/>
            <a:lumOff val="60000"/>
          </a:schemeClr>
        </a:solidFill>
      </a:spPr>
      <a:bodyPr rtlCol="1" anchor="ctr"/>
      <a:lstStyle>
        <a:defPPr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1159</TotalTime>
  <Words>406</Words>
  <Application>Microsoft Office PowerPoint</Application>
  <PresentationFormat>عرض على الشاشة (3:4)‏</PresentationFormat>
  <Paragraphs>155</Paragraphs>
  <Slides>2</Slides>
  <Notes>1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6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2</vt:i4>
      </vt:variant>
    </vt:vector>
  </HeadingPairs>
  <TitlesOfParts>
    <vt:vector size="9" baseType="lpstr">
      <vt:lpstr>Arial</vt:lpstr>
      <vt:lpstr>Arial</vt:lpstr>
      <vt:lpstr>Calibri</vt:lpstr>
      <vt:lpstr>Calibri Light</vt:lpstr>
      <vt:lpstr>Times New Roman</vt:lpstr>
      <vt:lpstr>Wingdings</vt:lpstr>
      <vt:lpstr>نسق Office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خيريه القحطاني</dc:creator>
  <cp:lastModifiedBy>win</cp:lastModifiedBy>
  <cp:revision>113</cp:revision>
  <dcterms:created xsi:type="dcterms:W3CDTF">2016-10-19T21:09:54Z</dcterms:created>
  <dcterms:modified xsi:type="dcterms:W3CDTF">2016-12-15T11:15:52Z</dcterms:modified>
</cp:coreProperties>
</file>