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"/>
  </p:notesMasterIdLst>
  <p:sldIdLst>
    <p:sldId id="268" r:id="rId2"/>
    <p:sldId id="269" r:id="rId3"/>
  </p:sldIdLst>
  <p:sldSz cx="6858000" cy="9144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38" autoAdjust="0"/>
    <p:restoredTop sz="94660"/>
  </p:normalViewPr>
  <p:slideViewPr>
    <p:cSldViewPr snapToGrid="0">
      <p:cViewPr varScale="1">
        <p:scale>
          <a:sx n="50" d="100"/>
          <a:sy n="50" d="100"/>
        </p:scale>
        <p:origin x="2232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6EF5E12C-7222-4ACE-8699-E7F1CD7E665D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C083DE2-F838-40B4-B5F3-2CC7AB60366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8553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3DE2-F838-40B4-B5F3-2CC7AB60366A}" type="slidenum">
              <a:rPr lang="ar-SA" smtClean="0"/>
              <a:t>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53586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1416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92925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761060" y="649818"/>
            <a:ext cx="831354" cy="10331449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65212" y="649818"/>
            <a:ext cx="2410122" cy="10331449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628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4057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8094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65212" y="3244851"/>
            <a:ext cx="1620738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971675" y="3244851"/>
            <a:ext cx="1620739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2107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7624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30292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797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71939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6854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04545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514350" rtl="1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r" defTabSz="514350" rtl="1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مستطيل 17"/>
          <p:cNvSpPr/>
          <p:nvPr/>
        </p:nvSpPr>
        <p:spPr>
          <a:xfrm>
            <a:off x="207168" y="2120203"/>
            <a:ext cx="6519066" cy="2185097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5775895" y="2138479"/>
            <a:ext cx="935133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الأول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5334167" y="4448767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الثاني 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207170" y="4422624"/>
            <a:ext cx="6519066" cy="2140101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ربع نص 23"/>
          <p:cNvSpPr txBox="1"/>
          <p:nvPr/>
        </p:nvSpPr>
        <p:spPr>
          <a:xfrm>
            <a:off x="5311132" y="6600825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الثالث  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207170" y="6629400"/>
            <a:ext cx="6519066" cy="2400300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</p:txBody>
      </p:sp>
      <p:grpSp>
        <p:nvGrpSpPr>
          <p:cNvPr id="2" name="مجموعة 1"/>
          <p:cNvGrpSpPr/>
          <p:nvPr/>
        </p:nvGrpSpPr>
        <p:grpSpPr>
          <a:xfrm>
            <a:off x="-144422" y="91600"/>
            <a:ext cx="6945347" cy="1911800"/>
            <a:chOff x="-144422" y="91600"/>
            <a:chExt cx="6945347" cy="2310895"/>
          </a:xfrm>
        </p:grpSpPr>
        <p:pic>
          <p:nvPicPr>
            <p:cNvPr id="2060" name="Picture 12" descr="نتيجة بحث الصور عن الرياضيات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441" b="34061"/>
            <a:stretch/>
          </p:blipFill>
          <p:spPr bwMode="auto">
            <a:xfrm>
              <a:off x="1481870" y="629334"/>
              <a:ext cx="4251289" cy="684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نتيجة بحث الصور عن ‪train clipart‬‏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497" y="493647"/>
              <a:ext cx="3073652" cy="1536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 descr="نتيجة بحث الصور عن ‪train clipart‬‏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97"/>
            <a:stretch/>
          </p:blipFill>
          <p:spPr bwMode="auto">
            <a:xfrm>
              <a:off x="3258768" y="536473"/>
              <a:ext cx="1700321" cy="1428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8" descr="نتيجة بحث الصور عن ‪train clipart‬‏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97"/>
            <a:stretch/>
          </p:blipFill>
          <p:spPr bwMode="auto">
            <a:xfrm>
              <a:off x="4961638" y="526811"/>
              <a:ext cx="1700321" cy="1428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مستطيل 2"/>
            <p:cNvSpPr/>
            <p:nvPr/>
          </p:nvSpPr>
          <p:spPr>
            <a:xfrm>
              <a:off x="3193431" y="1240901"/>
              <a:ext cx="340990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-SA" sz="36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۱   ۲   ۳  ٤  ٥   ٦</a:t>
              </a:r>
              <a:endParaRPr lang="ar-SA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مستطيل 4"/>
            <p:cNvSpPr/>
            <p:nvPr/>
          </p:nvSpPr>
          <p:spPr>
            <a:xfrm>
              <a:off x="1401644" y="1240900"/>
              <a:ext cx="173316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ar-SA" sz="3600" b="1" dirty="0">
                  <a:solidFill>
                    <a:prstClr val="white"/>
                  </a:solidFill>
                  <a:latin typeface="arial" panose="020B0604020202020204" pitchFamily="34" charset="0"/>
                </a:rPr>
                <a:t>٧   ۸   ۹</a:t>
              </a:r>
              <a:endParaRPr lang="ar-SA" sz="3600" b="1" dirty="0">
                <a:solidFill>
                  <a:prstClr val="white"/>
                </a:solidFill>
              </a:endParaRPr>
            </a:p>
          </p:txBody>
        </p:sp>
        <p:sp>
          <p:nvSpPr>
            <p:cNvPr id="19" name="مربع نص 18"/>
            <p:cNvSpPr txBox="1"/>
            <p:nvPr/>
          </p:nvSpPr>
          <p:spPr>
            <a:xfrm>
              <a:off x="-144422" y="2067671"/>
              <a:ext cx="6806381" cy="33482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sz="1200" b="1" dirty="0"/>
                <a:t>اسم الطالبة </a:t>
              </a:r>
              <a:r>
                <a:rPr lang="ar-SA" sz="900" b="1" dirty="0"/>
                <a:t>.......................................................</a:t>
              </a:r>
              <a:r>
                <a:rPr lang="ar-SA" sz="1200" b="1" dirty="0"/>
                <a:t> المدرسة</a:t>
              </a:r>
              <a:r>
                <a:rPr lang="ar-SA" sz="900" b="1" dirty="0"/>
                <a:t>..: .....................................................</a:t>
              </a:r>
              <a:r>
                <a:rPr lang="ar-SA" sz="1200" b="1" dirty="0"/>
                <a:t>الصف </a:t>
              </a:r>
              <a:r>
                <a:rPr lang="ar-SA" sz="900" b="1" dirty="0"/>
                <a:t>: </a:t>
              </a:r>
              <a:r>
                <a:rPr lang="ar-SA" sz="1200" b="1"/>
                <a:t>الثانـــي</a:t>
              </a:r>
              <a:r>
                <a:rPr lang="ar-SA" sz="900" b="1"/>
                <a:t> </a:t>
              </a:r>
              <a:r>
                <a:rPr lang="ar-SA" sz="1200" b="1"/>
                <a:t>الابتدائي</a:t>
              </a:r>
              <a:endParaRPr lang="ar-SA" sz="900" b="1" dirty="0"/>
            </a:p>
          </p:txBody>
        </p:sp>
        <p:sp>
          <p:nvSpPr>
            <p:cNvPr id="30" name="مربع نص 29"/>
            <p:cNvSpPr txBox="1"/>
            <p:nvPr/>
          </p:nvSpPr>
          <p:spPr>
            <a:xfrm>
              <a:off x="5427525" y="230264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r>
                <a:rPr lang="ar-SA" sz="700" dirty="0"/>
                <a:t>المملكة العربية السعودية</a:t>
              </a:r>
            </a:p>
            <a:p>
              <a:r>
                <a:rPr lang="ar-SA" sz="700" dirty="0"/>
                <a:t>وزارة التعليم الشرقية</a:t>
              </a:r>
            </a:p>
            <a:p>
              <a:r>
                <a:rPr lang="ar-SA" sz="700" dirty="0"/>
                <a:t>مكتب التربية والتعليم بمحافظة الجبيل</a:t>
              </a:r>
            </a:p>
            <a:p>
              <a:r>
                <a:rPr lang="ar-SA" sz="700" dirty="0"/>
                <a:t>قسم الصفوف الأولية</a:t>
              </a:r>
            </a:p>
          </p:txBody>
        </p:sp>
        <p:pic>
          <p:nvPicPr>
            <p:cNvPr id="31" name="Picture 6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91" y="245429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مستطيل مستدير الزوايا 31"/>
            <p:cNvSpPr/>
            <p:nvPr/>
          </p:nvSpPr>
          <p:spPr>
            <a:xfrm>
              <a:off x="1384520" y="225827"/>
              <a:ext cx="4164363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نموذج رقم (8)</a:t>
              </a:r>
            </a:p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الاختبار الدوري للصف الثانــــي مادة الرياضيات  الفترة</a:t>
              </a:r>
              <a:r>
                <a:rPr lang="ar-SA" sz="1400" dirty="0">
                  <a:solidFill>
                    <a:schemeClr val="tx1"/>
                  </a:solidFill>
                </a:rPr>
                <a:t> </a:t>
              </a:r>
              <a:r>
                <a:rPr lang="ar-SA" sz="1400" b="1" dirty="0">
                  <a:solidFill>
                    <a:schemeClr val="tx1"/>
                  </a:solidFill>
                </a:rPr>
                <a:t>الأولى</a:t>
              </a:r>
            </a:p>
          </p:txBody>
        </p:sp>
        <p:sp>
          <p:nvSpPr>
            <p:cNvPr id="33" name="مستطيل مستدير الزوايا 32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graphicFrame>
        <p:nvGraphicFramePr>
          <p:cNvPr id="27" name="جدول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605275"/>
              </p:ext>
            </p:extLst>
          </p:nvPr>
        </p:nvGraphicFramePr>
        <p:xfrm>
          <a:off x="218398" y="2135380"/>
          <a:ext cx="301470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1336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تحديد القيمة المنزلية لرقم في عدد ضمن (100).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8" name="جدول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653242"/>
              </p:ext>
            </p:extLst>
          </p:nvPr>
        </p:nvGraphicFramePr>
        <p:xfrm>
          <a:off x="227864" y="4422103"/>
          <a:ext cx="3014705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حل مسائل رياضية باستعمال استراتيجيات ومهارات مناسبة مع إتباع الخطوات الأربع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9" name="جدول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472476"/>
              </p:ext>
            </p:extLst>
          </p:nvPr>
        </p:nvGraphicFramePr>
        <p:xfrm>
          <a:off x="222187" y="6642895"/>
          <a:ext cx="301470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1336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ترتيب الأعداد ضمن (100)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7" name="مستطيل 6"/>
          <p:cNvSpPr/>
          <p:nvPr/>
        </p:nvSpPr>
        <p:spPr>
          <a:xfrm>
            <a:off x="3203648" y="2467362"/>
            <a:ext cx="3429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dirty="0"/>
              <a:t>أحيطي القيمة المنزلية للرقم الذي تحته خط :</a:t>
            </a:r>
          </a:p>
          <a:p>
            <a:r>
              <a:rPr lang="ar-SA" dirty="0"/>
              <a:t> </a:t>
            </a:r>
          </a:p>
          <a:p>
            <a:endParaRPr lang="ar-SA" dirty="0"/>
          </a:p>
          <a:p>
            <a:endParaRPr lang="ar-SA" dirty="0"/>
          </a:p>
          <a:p>
            <a:endParaRPr lang="ar-SA" dirty="0"/>
          </a:p>
          <a:p>
            <a:r>
              <a:rPr lang="ar-SA" dirty="0"/>
              <a:t> 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3154399" y="4730453"/>
            <a:ext cx="34876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200" b="1" dirty="0"/>
              <a:t>قطفت خديجة  7 زهرات  من زهرالبابونج , </a:t>
            </a:r>
          </a:p>
          <a:p>
            <a:r>
              <a:rPr lang="ar-SA" sz="1200" b="1" dirty="0"/>
              <a:t>وقطفت أختها  9 زهرات أيضاً من حديقة المنزل ,</a:t>
            </a:r>
          </a:p>
          <a:p>
            <a:r>
              <a:rPr lang="ar-SA" sz="1200" b="1" dirty="0"/>
              <a:t>كم زهرة قطفت الأختان ؟</a:t>
            </a:r>
          </a:p>
          <a:p>
            <a:r>
              <a:rPr lang="ar-SA" sz="1200" b="1" dirty="0"/>
              <a:t>الفهم :</a:t>
            </a:r>
            <a:r>
              <a:rPr lang="ar-SA" sz="1200" b="1" u="sng" dirty="0"/>
              <a:t>المعطيات</a:t>
            </a:r>
            <a:r>
              <a:rPr lang="ar-SA" sz="1200" b="1" dirty="0"/>
              <a:t>:قطفت خديجة .......زهرات  ,</a:t>
            </a:r>
          </a:p>
          <a:p>
            <a:r>
              <a:rPr lang="ar-SA" sz="1200" b="1" dirty="0"/>
              <a:t>وقطفت أختها ......زهرات  .</a:t>
            </a:r>
          </a:p>
          <a:p>
            <a:r>
              <a:rPr lang="ar-SA" sz="1200" b="1" u="sng" dirty="0"/>
              <a:t>المطلوب</a:t>
            </a:r>
            <a:r>
              <a:rPr lang="ar-SA" sz="1200" b="1" dirty="0"/>
              <a:t>: كم ..........................................؟</a:t>
            </a:r>
          </a:p>
          <a:p>
            <a:r>
              <a:rPr lang="ar-SA" sz="1200" b="1" dirty="0"/>
              <a:t> التخطيط :استخدام عملية ............</a:t>
            </a:r>
          </a:p>
          <a:p>
            <a:r>
              <a:rPr lang="ar-SA" sz="1200" b="1" dirty="0"/>
              <a:t>الحل :</a:t>
            </a:r>
          </a:p>
          <a:p>
            <a:r>
              <a:rPr lang="ar-SA" sz="1200" b="1" dirty="0"/>
              <a:t>.............  .   ............... =.............زهرة </a:t>
            </a:r>
          </a:p>
          <a:p>
            <a:endParaRPr lang="ar-SA" sz="1200" b="1" dirty="0"/>
          </a:p>
        </p:txBody>
      </p:sp>
      <p:sp>
        <p:nvSpPr>
          <p:cNvPr id="9" name="مستطيل 8"/>
          <p:cNvSpPr/>
          <p:nvPr/>
        </p:nvSpPr>
        <p:spPr>
          <a:xfrm>
            <a:off x="3285773" y="6864159"/>
            <a:ext cx="3429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1200" b="1" dirty="0"/>
              <a:t>أستعمل خط الأعداد ، وأكتب الأعداد المناسبة :.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452" y="7141158"/>
            <a:ext cx="3229507" cy="59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1542084" y="7912472"/>
            <a:ext cx="1781257" cy="338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ar-SA" sz="1600" b="1" dirty="0"/>
              <a:t>16 ، ........... ، 18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3862066" y="8466894"/>
            <a:ext cx="1800493" cy="338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ar-SA" sz="1600" dirty="0"/>
              <a:t>....... ,   20 , .........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4658254" y="7912472"/>
            <a:ext cx="1781257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ar-SA" dirty="0"/>
              <a:t>10 ، .......... ،  12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466701" y="3522019"/>
            <a:ext cx="1458293" cy="40046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b="1" dirty="0">
                <a:solidFill>
                  <a:schemeClr val="tx1"/>
                </a:solidFill>
              </a:rPr>
              <a:t> </a:t>
            </a:r>
            <a:r>
              <a:rPr lang="ar-SA" b="1" u="sng" dirty="0">
                <a:solidFill>
                  <a:schemeClr val="tx1"/>
                </a:solidFill>
              </a:rPr>
              <a:t>1</a:t>
            </a:r>
            <a:r>
              <a:rPr lang="ar-SA" b="1" dirty="0">
                <a:solidFill>
                  <a:schemeClr val="tx1"/>
                </a:solidFill>
              </a:rPr>
              <a:t>2 (1 أو 10)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3420485" y="2915884"/>
            <a:ext cx="1477651" cy="40046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b="1" dirty="0">
                <a:solidFill>
                  <a:schemeClr val="tx1"/>
                </a:solidFill>
              </a:rPr>
              <a:t>3</a:t>
            </a:r>
            <a:r>
              <a:rPr lang="ar-SA" b="1" u="sng" dirty="0">
                <a:solidFill>
                  <a:schemeClr val="tx1"/>
                </a:solidFill>
              </a:rPr>
              <a:t>4</a:t>
            </a:r>
            <a:r>
              <a:rPr lang="ar-SA" b="1" dirty="0">
                <a:solidFill>
                  <a:schemeClr val="tx1"/>
                </a:solidFill>
              </a:rPr>
              <a:t> (4 أو40 )</a:t>
            </a:r>
            <a:r>
              <a:rPr lang="ar-SA" b="1" u="sng" dirty="0">
                <a:solidFill>
                  <a:schemeClr val="tx1"/>
                </a:solidFill>
              </a:rPr>
              <a:t> </a:t>
            </a:r>
            <a:r>
              <a:rPr lang="ar-SA" b="1" dirty="0">
                <a:solidFill>
                  <a:schemeClr val="tx1"/>
                </a:solidFill>
              </a:rPr>
              <a:t> </a:t>
            </a:r>
            <a:endParaRPr lang="ar-SA" b="1" u="sng" dirty="0">
              <a:solidFill>
                <a:schemeClr val="tx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5114972" y="2926623"/>
            <a:ext cx="1504524" cy="40046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b="1" u="sng" dirty="0">
                <a:solidFill>
                  <a:schemeClr val="tx1"/>
                </a:solidFill>
              </a:rPr>
              <a:t>8</a:t>
            </a:r>
            <a:r>
              <a:rPr lang="ar-SA" b="1" dirty="0">
                <a:solidFill>
                  <a:schemeClr val="tx1"/>
                </a:solidFill>
              </a:rPr>
              <a:t>5  ( 8 أو 80)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5128124" y="3522019"/>
            <a:ext cx="1504524" cy="40046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b="1" dirty="0">
                <a:solidFill>
                  <a:schemeClr val="tx1"/>
                </a:solidFill>
              </a:rPr>
              <a:t>7</a:t>
            </a:r>
            <a:r>
              <a:rPr lang="ar-SA" b="1" u="sng" dirty="0">
                <a:solidFill>
                  <a:schemeClr val="tx1"/>
                </a:solidFill>
              </a:rPr>
              <a:t>6</a:t>
            </a:r>
            <a:r>
              <a:rPr lang="ar-SA" b="1" dirty="0">
                <a:solidFill>
                  <a:schemeClr val="tx1"/>
                </a:solidFill>
              </a:rPr>
              <a:t> ( 6  أو60)</a:t>
            </a:r>
          </a:p>
        </p:txBody>
      </p:sp>
      <p:sp>
        <p:nvSpPr>
          <p:cNvPr id="36" name="مستطيل 12"/>
          <p:cNvSpPr/>
          <p:nvPr/>
        </p:nvSpPr>
        <p:spPr>
          <a:xfrm>
            <a:off x="1080758" y="8466894"/>
            <a:ext cx="1781257" cy="338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ar-SA" sz="1600" b="1" dirty="0"/>
              <a:t>15 ، ........... ، 13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227" y="5446504"/>
            <a:ext cx="1933575" cy="967028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701298" y="6259032"/>
            <a:ext cx="309616" cy="2151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211" y="3059871"/>
            <a:ext cx="855239" cy="1126224"/>
          </a:xfrm>
          <a:prstGeom prst="rect">
            <a:avLst/>
          </a:prstGeom>
        </p:spPr>
      </p:pic>
      <p:pic>
        <p:nvPicPr>
          <p:cNvPr id="41" name="صورة 4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855" y="536467"/>
            <a:ext cx="852700" cy="63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567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مستطيل 17"/>
          <p:cNvSpPr/>
          <p:nvPr/>
        </p:nvSpPr>
        <p:spPr>
          <a:xfrm>
            <a:off x="207170" y="150309"/>
            <a:ext cx="6519066" cy="305961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5306065" y="158053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الرابع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5306064" y="3299695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الخامس 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199342" y="3318869"/>
            <a:ext cx="6519066" cy="322300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" name="مربع نص 25"/>
          <p:cNvSpPr txBox="1"/>
          <p:nvPr/>
        </p:nvSpPr>
        <p:spPr>
          <a:xfrm>
            <a:off x="-314612" y="6838543"/>
            <a:ext cx="653472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/>
              <a:t>تمنياتي لك بالتوفيق                                                          معلمة المادة : </a:t>
            </a:r>
          </a:p>
        </p:txBody>
      </p:sp>
      <p:graphicFrame>
        <p:nvGraphicFramePr>
          <p:cNvPr id="27" name="جدول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914225"/>
              </p:ext>
            </p:extLst>
          </p:nvPr>
        </p:nvGraphicFramePr>
        <p:xfrm>
          <a:off x="199342" y="3318869"/>
          <a:ext cx="3014705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تحديد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الأنماط ووصفها وتكوينها بالعد القفزي على لوحة المئة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8" name="جدول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728226"/>
              </p:ext>
            </p:extLst>
          </p:nvPr>
        </p:nvGraphicFramePr>
        <p:xfrm>
          <a:off x="216442" y="158053"/>
          <a:ext cx="3023755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106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385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333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تكوين مجموعة حقائق الجمع والطرح المترابطة واستعمالها في جمل الجمع والطرح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3328280" y="3580863"/>
            <a:ext cx="333411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400" dirty="0"/>
              <a:t>أكملي النمط التالي :</a:t>
            </a:r>
          </a:p>
          <a:p>
            <a:r>
              <a:rPr lang="ar-SA" sz="1400" dirty="0"/>
              <a:t>    </a:t>
            </a:r>
          </a:p>
          <a:p>
            <a:r>
              <a:rPr lang="ar-SA" sz="1400" dirty="0"/>
              <a:t>   5  ,    10  ,  15 ,......... ,  ..........</a:t>
            </a:r>
          </a:p>
          <a:p>
            <a:endParaRPr lang="ar-SA" sz="1400" dirty="0"/>
          </a:p>
          <a:p>
            <a:endParaRPr lang="ar-SA" sz="1400" dirty="0"/>
          </a:p>
          <a:p>
            <a:r>
              <a:rPr lang="ar-SA" sz="1400" dirty="0"/>
              <a:t>   16  ,   20  , .........,   28  ,  .........</a:t>
            </a:r>
          </a:p>
          <a:p>
            <a:r>
              <a:rPr lang="ar-SA" sz="1400" dirty="0"/>
              <a:t>     </a:t>
            </a:r>
          </a:p>
          <a:p>
            <a:pPr marL="342900" indent="-342900">
              <a:buAutoNum type="arabicPlain" startAt="5"/>
            </a:pPr>
            <a:endParaRPr lang="ar-SA" sz="1400" dirty="0"/>
          </a:p>
          <a:p>
            <a:pPr marL="342900" indent="-342900">
              <a:buAutoNum type="arabicPlain" startAt="5"/>
            </a:pPr>
            <a:endParaRPr lang="ar-SA" sz="1400" dirty="0"/>
          </a:p>
          <a:p>
            <a:pPr marL="342900" indent="-342900">
              <a:buAutoNum type="arabicPlain" startAt="5"/>
            </a:pPr>
            <a:endParaRPr lang="ar-SA" sz="1400" dirty="0"/>
          </a:p>
          <a:p>
            <a:pPr marL="342900" indent="-342900">
              <a:buAutoNum type="arabicPlain" startAt="5"/>
            </a:pPr>
            <a:endParaRPr lang="ar-SA" sz="1400" dirty="0"/>
          </a:p>
          <a:p>
            <a:pPr marL="342900" indent="-342900">
              <a:buAutoNum type="arabicPlain" startAt="5"/>
            </a:pPr>
            <a:endParaRPr lang="ar-SA" sz="1400" dirty="0"/>
          </a:p>
          <a:p>
            <a:pPr marL="342900" indent="-342900">
              <a:buAutoNum type="arabicPlain" startAt="5"/>
            </a:pPr>
            <a:endParaRPr lang="ar-SA" sz="1400" dirty="0"/>
          </a:p>
          <a:p>
            <a:endParaRPr lang="ar-SA" sz="1400" dirty="0"/>
          </a:p>
        </p:txBody>
      </p:sp>
      <p:sp>
        <p:nvSpPr>
          <p:cNvPr id="5" name="مستطيل 4"/>
          <p:cNvSpPr/>
          <p:nvPr/>
        </p:nvSpPr>
        <p:spPr>
          <a:xfrm>
            <a:off x="4042451" y="204036"/>
            <a:ext cx="18582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200" b="1" dirty="0"/>
              <a:t>أكتبي  الحقائق المترابطة الآتية : 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4904479" y="695010"/>
            <a:ext cx="1757912" cy="35242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>
                <a:solidFill>
                  <a:schemeClr val="tx1"/>
                </a:solidFill>
              </a:rPr>
              <a:t>  .....+......=.....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904058" y="1174332"/>
            <a:ext cx="1757912" cy="35242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/>
              <a:t>  </a:t>
            </a:r>
            <a:r>
              <a:rPr lang="ar-SA" dirty="0">
                <a:solidFill>
                  <a:schemeClr val="tx1"/>
                </a:solidFill>
              </a:rPr>
              <a:t>.....+......=.....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904058" y="1727704"/>
            <a:ext cx="1757912" cy="35242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/>
              <a:t>  </a:t>
            </a:r>
            <a:r>
              <a:rPr lang="ar-SA" dirty="0">
                <a:solidFill>
                  <a:schemeClr val="tx1"/>
                </a:solidFill>
              </a:rPr>
              <a:t>......   .....=.....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891537" y="2262319"/>
            <a:ext cx="1757912" cy="35242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/>
              <a:t>  </a:t>
            </a:r>
            <a:r>
              <a:rPr lang="ar-SA" dirty="0">
                <a:solidFill>
                  <a:schemeClr val="tx1"/>
                </a:solidFill>
              </a:rPr>
              <a:t>......  .....=.....</a:t>
            </a:r>
          </a:p>
        </p:txBody>
      </p:sp>
      <p:sp>
        <p:nvSpPr>
          <p:cNvPr id="20" name="Minus 19"/>
          <p:cNvSpPr/>
          <p:nvPr/>
        </p:nvSpPr>
        <p:spPr>
          <a:xfrm>
            <a:off x="5857875" y="1807925"/>
            <a:ext cx="171279" cy="120145"/>
          </a:xfrm>
          <a:prstGeom prst="mathMinus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" name="Isosceles Triangle 3"/>
          <p:cNvSpPr/>
          <p:nvPr/>
        </p:nvSpPr>
        <p:spPr>
          <a:xfrm>
            <a:off x="3038475" y="802604"/>
            <a:ext cx="1642404" cy="1125466"/>
          </a:xfrm>
          <a:prstGeom prst="triangle">
            <a:avLst>
              <a:gd name="adj" fmla="val 49545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chemeClr val="tx1"/>
                </a:solidFill>
              </a:rPr>
              <a:t>15 </a:t>
            </a:r>
          </a:p>
          <a:p>
            <a:pPr algn="ctr"/>
            <a:r>
              <a:rPr lang="ar-SA" b="1" dirty="0">
                <a:solidFill>
                  <a:schemeClr val="tx1"/>
                </a:solidFill>
              </a:rPr>
              <a:t>         9      6 </a:t>
            </a:r>
          </a:p>
          <a:p>
            <a:pPr algn="ctr"/>
            <a:endParaRPr lang="ar-SA" b="1" dirty="0">
              <a:solidFill>
                <a:schemeClr val="tx1"/>
              </a:solidFill>
            </a:endParaRPr>
          </a:p>
          <a:p>
            <a:pPr algn="ctr"/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24" name="Minus 23"/>
          <p:cNvSpPr/>
          <p:nvPr/>
        </p:nvSpPr>
        <p:spPr>
          <a:xfrm>
            <a:off x="5857875" y="2378458"/>
            <a:ext cx="171279" cy="120145"/>
          </a:xfrm>
          <a:prstGeom prst="mathMinus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430" y="5195051"/>
            <a:ext cx="2171700" cy="1045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572017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40000"/>
            <a:lumOff val="60000"/>
          </a:schemeClr>
        </a:solidFill>
      </a:spPr>
      <a:bodyPr rtlCol="1" anchor="ctr"/>
      <a:lstStyle>
        <a:defPPr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1190</TotalTime>
  <Words>409</Words>
  <Application>Microsoft Office PowerPoint</Application>
  <PresentationFormat>عرض على الشاشة (3:4)‏</PresentationFormat>
  <Paragraphs>137</Paragraphs>
  <Slides>2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</vt:i4>
      </vt:variant>
    </vt:vector>
  </HeadingPairs>
  <TitlesOfParts>
    <vt:vector size="9" baseType="lpstr">
      <vt:lpstr>Arial</vt:lpstr>
      <vt:lpstr>Arial</vt:lpstr>
      <vt:lpstr>Calibri</vt:lpstr>
      <vt:lpstr>Calibri Light</vt:lpstr>
      <vt:lpstr>Times New Roman</vt:lpstr>
      <vt:lpstr>Wingdings</vt:lpstr>
      <vt:lpstr>نسق Office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خيريه القحطاني</dc:creator>
  <cp:lastModifiedBy>win</cp:lastModifiedBy>
  <cp:revision>117</cp:revision>
  <dcterms:created xsi:type="dcterms:W3CDTF">2016-10-19T21:09:54Z</dcterms:created>
  <dcterms:modified xsi:type="dcterms:W3CDTF">2016-12-15T11:16:48Z</dcterms:modified>
</cp:coreProperties>
</file>