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9"/>
  </p:notesMasterIdLst>
  <p:sldIdLst>
    <p:sldId id="897" r:id="rId2"/>
    <p:sldId id="896" r:id="rId3"/>
    <p:sldId id="817" r:id="rId4"/>
    <p:sldId id="818" r:id="rId5"/>
    <p:sldId id="854" r:id="rId6"/>
    <p:sldId id="706" r:id="rId7"/>
    <p:sldId id="855" r:id="rId8"/>
    <p:sldId id="856" r:id="rId9"/>
    <p:sldId id="857" r:id="rId10"/>
    <p:sldId id="797" r:id="rId11"/>
    <p:sldId id="798" r:id="rId12"/>
    <p:sldId id="528" r:id="rId13"/>
    <p:sldId id="268" r:id="rId14"/>
    <p:sldId id="858" r:id="rId15"/>
    <p:sldId id="715" r:id="rId16"/>
    <p:sldId id="716" r:id="rId17"/>
    <p:sldId id="859" r:id="rId18"/>
    <p:sldId id="717" r:id="rId19"/>
    <p:sldId id="860" r:id="rId20"/>
    <p:sldId id="861" r:id="rId21"/>
    <p:sldId id="862" r:id="rId22"/>
    <p:sldId id="863" r:id="rId23"/>
    <p:sldId id="864" r:id="rId24"/>
    <p:sldId id="865" r:id="rId25"/>
    <p:sldId id="866" r:id="rId26"/>
    <p:sldId id="867" r:id="rId27"/>
    <p:sldId id="874" r:id="rId28"/>
    <p:sldId id="868" r:id="rId29"/>
    <p:sldId id="869" r:id="rId30"/>
    <p:sldId id="870" r:id="rId31"/>
    <p:sldId id="871" r:id="rId32"/>
    <p:sldId id="872" r:id="rId33"/>
    <p:sldId id="873" r:id="rId34"/>
    <p:sldId id="269" r:id="rId35"/>
    <p:sldId id="539" r:id="rId36"/>
    <p:sldId id="733" r:id="rId37"/>
    <p:sldId id="848" r:id="rId38"/>
    <p:sldId id="735" r:id="rId39"/>
    <p:sldId id="753" r:id="rId40"/>
    <p:sldId id="850" r:id="rId41"/>
    <p:sldId id="875" r:id="rId42"/>
    <p:sldId id="876" r:id="rId43"/>
    <p:sldId id="795" r:id="rId44"/>
    <p:sldId id="799" r:id="rId45"/>
    <p:sldId id="762" r:id="rId46"/>
    <p:sldId id="772" r:id="rId47"/>
    <p:sldId id="802" r:id="rId48"/>
    <p:sldId id="877" r:id="rId49"/>
    <p:sldId id="878" r:id="rId50"/>
    <p:sldId id="838" r:id="rId51"/>
    <p:sldId id="879" r:id="rId52"/>
    <p:sldId id="839" r:id="rId53"/>
    <p:sldId id="880" r:id="rId54"/>
    <p:sldId id="881" r:id="rId55"/>
    <p:sldId id="882" r:id="rId56"/>
    <p:sldId id="883" r:id="rId57"/>
    <p:sldId id="884" r:id="rId58"/>
    <p:sldId id="885" r:id="rId59"/>
    <p:sldId id="886" r:id="rId60"/>
    <p:sldId id="887" r:id="rId61"/>
    <p:sldId id="888" r:id="rId62"/>
    <p:sldId id="889" r:id="rId63"/>
    <p:sldId id="890" r:id="rId64"/>
    <p:sldId id="891" r:id="rId65"/>
    <p:sldId id="892" r:id="rId66"/>
    <p:sldId id="893" r:id="rId67"/>
    <p:sldId id="894" r:id="rId68"/>
    <p:sldId id="788" r:id="rId69"/>
    <p:sldId id="789" r:id="rId70"/>
    <p:sldId id="792" r:id="rId71"/>
    <p:sldId id="810" r:id="rId72"/>
    <p:sldId id="811" r:id="rId73"/>
    <p:sldId id="812" r:id="rId74"/>
    <p:sldId id="813" r:id="rId75"/>
    <p:sldId id="814" r:id="rId76"/>
    <p:sldId id="815" r:id="rId77"/>
    <p:sldId id="816"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A56397-9B0B-433F-BBB0-8BDAABFFBBB4}" type="doc">
      <dgm:prSet loTypeId="urn:microsoft.com/office/officeart/2005/8/layout/vList3" loCatId="list" qsTypeId="urn:microsoft.com/office/officeart/2005/8/quickstyle/simple1" qsCatId="simple" csTypeId="urn:microsoft.com/office/officeart/2005/8/colors/colorful2" csCatId="colorful" phldr="1"/>
      <dgm:spPr/>
      <dgm:t>
        <a:bodyPr/>
        <a:lstStyle/>
        <a:p>
          <a:pPr rtl="1"/>
          <a:endParaRPr lang="ar-EG"/>
        </a:p>
      </dgm:t>
    </dgm:pt>
    <dgm:pt modelId="{17B604DC-0962-4CB8-A96F-6C38B8F0418E}">
      <dgm:prSet phldrT="[Text]" custT="1"/>
      <dgm:spPr/>
      <dgm:t>
        <a:bodyPr/>
        <a:lstStyle/>
        <a:p>
          <a:pPr rtl="1"/>
          <a:r>
            <a:rPr lang="ar-SA" sz="8800" dirty="0" smtClean="0">
              <a:solidFill>
                <a:schemeClr val="bg1"/>
              </a:solidFill>
              <a:cs typeface="Arabic Transparent" pitchFamily="2" charset="-78"/>
            </a:rPr>
            <a:t>الدرس الثانى</a:t>
          </a:r>
          <a:endParaRPr lang="ar-EG" sz="8800" dirty="0">
            <a:solidFill>
              <a:schemeClr val="bg1"/>
            </a:solidFill>
            <a:cs typeface="Arabic Transparent" pitchFamily="2" charset="-78"/>
          </a:endParaRPr>
        </a:p>
      </dgm:t>
    </dgm:pt>
    <dgm:pt modelId="{01B8531A-DA86-478D-9ADC-34EB4BC8547E}" type="parTrans" cxnId="{211CDC38-73C3-40F1-9A7F-533684CEE341}">
      <dgm:prSet/>
      <dgm:spPr/>
      <dgm:t>
        <a:bodyPr/>
        <a:lstStyle/>
        <a:p>
          <a:pPr rtl="1"/>
          <a:endParaRPr lang="ar-EG"/>
        </a:p>
      </dgm:t>
    </dgm:pt>
    <dgm:pt modelId="{C4E90ADD-F7B2-4568-9C2E-625C41AE7B63}" type="sibTrans" cxnId="{211CDC38-73C3-40F1-9A7F-533684CEE341}">
      <dgm:prSet/>
      <dgm:spPr/>
      <dgm:t>
        <a:bodyPr/>
        <a:lstStyle/>
        <a:p>
          <a:pPr rtl="1"/>
          <a:endParaRPr lang="ar-EG"/>
        </a:p>
      </dgm:t>
    </dgm:pt>
    <dgm:pt modelId="{158CFA13-C1B6-4403-B9A2-27454CC6E561}">
      <dgm:prSet phldrT="[Text]"/>
      <dgm:spPr/>
      <dgm:t>
        <a:bodyPr/>
        <a:lstStyle/>
        <a:p>
          <a:pPr rtl="1"/>
          <a:r>
            <a:rPr lang="ar-SA" b="1" spc="50" dirty="0" smtClean="0">
              <a:ln w="11430"/>
              <a:effectLst>
                <a:outerShdw blurRad="76200" dist="50800" dir="5400000" algn="tl" rotWithShape="0">
                  <a:srgbClr val="000000">
                    <a:alpha val="65000"/>
                  </a:srgbClr>
                </a:outerShdw>
              </a:effectLst>
              <a:latin typeface="Times New Roman" pitchFamily="18" charset="0"/>
              <a:ea typeface="+mj-ea"/>
              <a:cs typeface="Times New Roman" pitchFamily="18" charset="0"/>
            </a:rPr>
            <a:t>نظام الأرض والشمس والقمر</a:t>
          </a:r>
          <a:endParaRPr lang="ar-EG" dirty="0"/>
        </a:p>
      </dgm:t>
    </dgm:pt>
    <dgm:pt modelId="{BC549E83-D969-4437-8AFB-D60ED9D60CC8}" type="parTrans" cxnId="{B8AFB67F-87E8-4E9B-A4EC-D83DDA5E3BFE}">
      <dgm:prSet/>
      <dgm:spPr/>
      <dgm:t>
        <a:bodyPr/>
        <a:lstStyle/>
        <a:p>
          <a:pPr rtl="1"/>
          <a:endParaRPr lang="ar-EG"/>
        </a:p>
      </dgm:t>
    </dgm:pt>
    <dgm:pt modelId="{E52A9A52-8837-4FC5-9C70-9EAD256EE733}" type="sibTrans" cxnId="{B8AFB67F-87E8-4E9B-A4EC-D83DDA5E3BFE}">
      <dgm:prSet/>
      <dgm:spPr/>
      <dgm:t>
        <a:bodyPr/>
        <a:lstStyle/>
        <a:p>
          <a:pPr rtl="1"/>
          <a:endParaRPr lang="ar-EG"/>
        </a:p>
      </dgm:t>
    </dgm:pt>
    <dgm:pt modelId="{E47776D0-63C3-48CF-BCBB-2FA9BEB91A2B}" type="pres">
      <dgm:prSet presAssocID="{99A56397-9B0B-433F-BBB0-8BDAABFFBBB4}" presName="linearFlow" presStyleCnt="0">
        <dgm:presLayoutVars>
          <dgm:dir/>
          <dgm:resizeHandles val="exact"/>
        </dgm:presLayoutVars>
      </dgm:prSet>
      <dgm:spPr/>
      <dgm:t>
        <a:bodyPr/>
        <a:lstStyle/>
        <a:p>
          <a:pPr rtl="1"/>
          <a:endParaRPr lang="ar-SA"/>
        </a:p>
      </dgm:t>
    </dgm:pt>
    <dgm:pt modelId="{6DAF03C8-3D2E-46CA-BFBA-CF033033AC9E}" type="pres">
      <dgm:prSet presAssocID="{17B604DC-0962-4CB8-A96F-6C38B8F0418E}" presName="composite" presStyleCnt="0"/>
      <dgm:spPr/>
    </dgm:pt>
    <dgm:pt modelId="{B6B00796-AA1F-4F30-B8DB-C6CCB34A729C}" type="pres">
      <dgm:prSet presAssocID="{17B604DC-0962-4CB8-A96F-6C38B8F0418E}" presName="imgShp" presStyleLbl="fgImgPlace1" presStyleIdx="0" presStyleCnt="2" custScaleX="110819" custLinFactNeighborX="-21123" custLinFactNeighborY="-1457"/>
      <dgm:spPr/>
    </dgm:pt>
    <dgm:pt modelId="{EBCE549D-515B-4B0A-BA19-C23E4C75B4B2}" type="pres">
      <dgm:prSet presAssocID="{17B604DC-0962-4CB8-A96F-6C38B8F0418E}" presName="txShp" presStyleLbl="node1" presStyleIdx="0" presStyleCnt="2" custScaleX="141419">
        <dgm:presLayoutVars>
          <dgm:bulletEnabled val="1"/>
        </dgm:presLayoutVars>
      </dgm:prSet>
      <dgm:spPr/>
      <dgm:t>
        <a:bodyPr/>
        <a:lstStyle/>
        <a:p>
          <a:pPr rtl="1"/>
          <a:endParaRPr lang="ar-SA"/>
        </a:p>
      </dgm:t>
    </dgm:pt>
    <dgm:pt modelId="{5696AB82-E7D1-4E9E-9480-C3C15F4826D8}" type="pres">
      <dgm:prSet presAssocID="{C4E90ADD-F7B2-4568-9C2E-625C41AE7B63}" presName="spacing" presStyleCnt="0"/>
      <dgm:spPr/>
    </dgm:pt>
    <dgm:pt modelId="{D05D1669-24EF-4B0D-B785-8457463583B3}" type="pres">
      <dgm:prSet presAssocID="{158CFA13-C1B6-4403-B9A2-27454CC6E561}" presName="composite" presStyleCnt="0"/>
      <dgm:spPr/>
    </dgm:pt>
    <dgm:pt modelId="{A36E3CBC-1A3A-4298-A382-1F1621CDC5C1}" type="pres">
      <dgm:prSet presAssocID="{158CFA13-C1B6-4403-B9A2-27454CC6E561}" presName="imgShp" presStyleLbl="fgImgPlace1" presStyleIdx="1" presStyleCnt="2"/>
      <dgm:spPr/>
    </dgm:pt>
    <dgm:pt modelId="{6CC313CE-1F5B-44B5-9CC1-C1AE6CFB18FD}" type="pres">
      <dgm:prSet presAssocID="{158CFA13-C1B6-4403-B9A2-27454CC6E561}" presName="txShp" presStyleLbl="node1" presStyleIdx="1" presStyleCnt="2" custScaleX="136378">
        <dgm:presLayoutVars>
          <dgm:bulletEnabled val="1"/>
        </dgm:presLayoutVars>
      </dgm:prSet>
      <dgm:spPr/>
      <dgm:t>
        <a:bodyPr/>
        <a:lstStyle/>
        <a:p>
          <a:pPr rtl="1"/>
          <a:endParaRPr lang="ar-EG"/>
        </a:p>
      </dgm:t>
    </dgm:pt>
  </dgm:ptLst>
  <dgm:cxnLst>
    <dgm:cxn modelId="{81940FE5-A03C-4E1D-A8C4-6F9C58B95D4B}" type="presOf" srcId="{99A56397-9B0B-433F-BBB0-8BDAABFFBBB4}" destId="{E47776D0-63C3-48CF-BCBB-2FA9BEB91A2B}" srcOrd="0" destOrd="0" presId="urn:microsoft.com/office/officeart/2005/8/layout/vList3"/>
    <dgm:cxn modelId="{0E2444E3-CE8F-4C1A-B486-84BD7A25AFE4}" type="presOf" srcId="{158CFA13-C1B6-4403-B9A2-27454CC6E561}" destId="{6CC313CE-1F5B-44B5-9CC1-C1AE6CFB18FD}" srcOrd="0" destOrd="0" presId="urn:microsoft.com/office/officeart/2005/8/layout/vList3"/>
    <dgm:cxn modelId="{CD4CADD6-4D93-4A70-AD92-5905E467F2F9}" type="presOf" srcId="{17B604DC-0962-4CB8-A96F-6C38B8F0418E}" destId="{EBCE549D-515B-4B0A-BA19-C23E4C75B4B2}" srcOrd="0" destOrd="0" presId="urn:microsoft.com/office/officeart/2005/8/layout/vList3"/>
    <dgm:cxn modelId="{B8AFB67F-87E8-4E9B-A4EC-D83DDA5E3BFE}" srcId="{99A56397-9B0B-433F-BBB0-8BDAABFFBBB4}" destId="{158CFA13-C1B6-4403-B9A2-27454CC6E561}" srcOrd="1" destOrd="0" parTransId="{BC549E83-D969-4437-8AFB-D60ED9D60CC8}" sibTransId="{E52A9A52-8837-4FC5-9C70-9EAD256EE733}"/>
    <dgm:cxn modelId="{211CDC38-73C3-40F1-9A7F-533684CEE341}" srcId="{99A56397-9B0B-433F-BBB0-8BDAABFFBBB4}" destId="{17B604DC-0962-4CB8-A96F-6C38B8F0418E}" srcOrd="0" destOrd="0" parTransId="{01B8531A-DA86-478D-9ADC-34EB4BC8547E}" sibTransId="{C4E90ADD-F7B2-4568-9C2E-625C41AE7B63}"/>
    <dgm:cxn modelId="{5A6FFDD5-C3CC-46D2-BCAA-5F2FE450E375}" type="presParOf" srcId="{E47776D0-63C3-48CF-BCBB-2FA9BEB91A2B}" destId="{6DAF03C8-3D2E-46CA-BFBA-CF033033AC9E}" srcOrd="0" destOrd="0" presId="urn:microsoft.com/office/officeart/2005/8/layout/vList3"/>
    <dgm:cxn modelId="{8B8BD168-7006-46B2-9DA3-03552EF241A8}" type="presParOf" srcId="{6DAF03C8-3D2E-46CA-BFBA-CF033033AC9E}" destId="{B6B00796-AA1F-4F30-B8DB-C6CCB34A729C}" srcOrd="0" destOrd="0" presId="urn:microsoft.com/office/officeart/2005/8/layout/vList3"/>
    <dgm:cxn modelId="{AD42EE79-BADB-4503-906F-7DCC0D5D584A}" type="presParOf" srcId="{6DAF03C8-3D2E-46CA-BFBA-CF033033AC9E}" destId="{EBCE549D-515B-4B0A-BA19-C23E4C75B4B2}" srcOrd="1" destOrd="0" presId="urn:microsoft.com/office/officeart/2005/8/layout/vList3"/>
    <dgm:cxn modelId="{859E0A50-5B62-41D2-8128-375F048CE4C3}" type="presParOf" srcId="{E47776D0-63C3-48CF-BCBB-2FA9BEB91A2B}" destId="{5696AB82-E7D1-4E9E-9480-C3C15F4826D8}" srcOrd="1" destOrd="0" presId="urn:microsoft.com/office/officeart/2005/8/layout/vList3"/>
    <dgm:cxn modelId="{4A528BB2-D885-48DC-9378-B4C5F18671EC}" type="presParOf" srcId="{E47776D0-63C3-48CF-BCBB-2FA9BEB91A2B}" destId="{D05D1669-24EF-4B0D-B785-8457463583B3}" srcOrd="2" destOrd="0" presId="urn:microsoft.com/office/officeart/2005/8/layout/vList3"/>
    <dgm:cxn modelId="{0E5BAE37-FB03-4B80-AB6D-703055CAAADE}" type="presParOf" srcId="{D05D1669-24EF-4B0D-B785-8457463583B3}" destId="{A36E3CBC-1A3A-4298-A382-1F1621CDC5C1}" srcOrd="0" destOrd="0" presId="urn:microsoft.com/office/officeart/2005/8/layout/vList3"/>
    <dgm:cxn modelId="{16F82C10-A11F-4B15-9F73-D0BE083BCEC9}" type="presParOf" srcId="{D05D1669-24EF-4B0D-B785-8457463583B3}" destId="{6CC313CE-1F5B-44B5-9CC1-C1AE6CFB18FD}" srcOrd="1" destOrd="0" presId="urn:microsoft.com/office/officeart/2005/8/layout/vList3"/>
  </dgm:cxnLst>
  <dgm:bg/>
  <dgm:whole/>
</dgm:dataModel>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15/01/1437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1.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audio" Target="../media/audio5.wav"/><Relationship Id="rId4" Type="http://schemas.openxmlformats.org/officeDocument/2006/relationships/audio" Target="../media/audio9.wav"/></Relationships>
</file>

<file path=ppt/slides/_rels/slide1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4.wav"/></Relationships>
</file>

<file path=ppt/slides/_rels/slide2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audio" Target="../media/audio11.wav"/></Relationships>
</file>

<file path=ppt/slides/_rels/slide2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2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audio" Target="../media/audio6.wav"/><Relationship Id="rId4" Type="http://schemas.openxmlformats.org/officeDocument/2006/relationships/audio" Target="../media/audio9.wav"/></Relationships>
</file>

<file path=ppt/slides/_rels/slide3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3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audio" Target="../media/audio9.wav"/></Relationships>
</file>

<file path=ppt/slides/_rels/slide3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audio" Target="../media/audio5.wav"/></Relationships>
</file>

<file path=ppt/slides/_rels/slide39.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diagramColors" Target="../diagrams/colors1.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42.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3.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44.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4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5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5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5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5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5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audio" Target="../media/audio1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6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61.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6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audio" Target="../media/audio3.wav"/></Relationships>
</file>

<file path=ppt/slides/_rels/slide6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6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68.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audio" Target="../media/audio5.wav"/></Relationships>
</file>

<file path=ppt/slides/_rels/slide71.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9"/>
          <p:cNvGrpSpPr/>
          <p:nvPr/>
        </p:nvGrpSpPr>
        <p:grpSpPr>
          <a:xfrm>
            <a:off x="1691680" y="44624"/>
            <a:ext cx="4812028" cy="1121235"/>
            <a:chOff x="2274540" y="0"/>
            <a:chExt cx="4457700" cy="845423"/>
          </a:xfrm>
          <a:scene3d>
            <a:camera prst="orthographicFront">
              <a:rot lat="0" lon="0" rev="0"/>
            </a:camera>
            <a:lightRig rig="glow" dir="t">
              <a:rot lat="0" lon="0" rev="14100000"/>
            </a:lightRig>
          </a:scene3d>
        </p:grpSpPr>
        <p:pic>
          <p:nvPicPr>
            <p:cNvPr id="21" name="صورة 20"/>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2" name="مستطيل 8"/>
            <p:cNvSpPr/>
            <p:nvPr/>
          </p:nvSpPr>
          <p:spPr>
            <a:xfrm>
              <a:off x="3079810" y="116632"/>
              <a:ext cx="2683635" cy="568810"/>
            </a:xfrm>
            <a:prstGeom prst="downArrowCallout">
              <a:avLst/>
            </a:prstGeom>
            <a:ln>
              <a:noFill/>
            </a:ln>
            <a:effectLst/>
            <a:sp3d prstMaterial="softEdge">
              <a:bevelT w="127000" prst="artDeco"/>
            </a:sp3d>
          </p:spPr>
          <p:txBody>
            <a:bodyPr wrap="none">
              <a:spAutoFit/>
            </a:bodyPr>
            <a:lstStyle/>
            <a:p>
              <a:pPr algn="ctr" defTabSz="913432" fontAlgn="auto">
                <a:spcBef>
                  <a:spcPts val="0"/>
                </a:spcBef>
                <a:spcAft>
                  <a:spcPts val="0"/>
                </a:spcAft>
              </a:pPr>
              <a:r>
                <a:rPr lang="ar-SA" sz="2600" b="1" dirty="0" smtClean="0">
                  <a:ln w="10541" cmpd="sng">
                    <a:solidFill>
                      <a:srgbClr val="4F81BD">
                        <a:shade val="88000"/>
                        <a:satMod val="110000"/>
                      </a:srgbClr>
                    </a:solidFill>
                    <a:prstDash val="solid"/>
                  </a:ln>
                  <a:solidFill>
                    <a:srgbClr val="002060"/>
                  </a:solidFill>
                  <a:latin typeface="Sakkal Majalla" pitchFamily="2" charset="-78"/>
                  <a:cs typeface="Sakkal Majalla" pitchFamily="2" charset="-78"/>
                </a:rPr>
                <a:t>استراتيجية : </a:t>
              </a:r>
              <a:r>
                <a:rPr lang="ar-SA" sz="2600" b="1" dirty="0" smtClean="0">
                  <a:ln w="10541" cmpd="sng">
                    <a:solidFill>
                      <a:srgbClr val="4F81BD">
                        <a:shade val="88000"/>
                        <a:satMod val="110000"/>
                      </a:srgbClr>
                    </a:solidFill>
                    <a:prstDash val="solid"/>
                  </a:ln>
                  <a:solidFill>
                    <a:srgbClr val="FF0000"/>
                  </a:solidFill>
                  <a:latin typeface="Sakkal Majalla" pitchFamily="2" charset="-78"/>
                  <a:cs typeface="Sakkal Majalla" pitchFamily="2" charset="-78"/>
                </a:rPr>
                <a:t>الرؤوس المرقمة</a:t>
              </a:r>
              <a:endParaRPr lang="ar-EG" sz="2600" b="1" dirty="0">
                <a:ln w="10541" cmpd="sng">
                  <a:solidFill>
                    <a:srgbClr val="4F81BD">
                      <a:shade val="88000"/>
                      <a:satMod val="110000"/>
                    </a:srgbClr>
                  </a:solidFill>
                  <a:prstDash val="solid"/>
                </a:ln>
                <a:solidFill>
                  <a:srgbClr val="FF0000"/>
                </a:solidFill>
                <a:effectLst>
                  <a:outerShdw blurRad="38100" dist="38100" dir="2700000" algn="tl">
                    <a:srgbClr val="000000">
                      <a:alpha val="43137"/>
                    </a:srgbClr>
                  </a:outerShdw>
                </a:effectLst>
                <a:latin typeface="Sakkal Majalla" pitchFamily="2" charset="-78"/>
                <a:cs typeface="Sakkal Majalla" pitchFamily="2" charset="-78"/>
              </a:endParaRPr>
            </a:p>
          </p:txBody>
        </p:sp>
      </p:grpSp>
      <p:pic>
        <p:nvPicPr>
          <p:cNvPr id="25" name="صورة 24">
            <a:hlinkClick r:id="" action="ppaction://hlinkshowjump?jump=nextslide"/>
          </p:cNvPr>
          <p:cNvPicPr>
            <a:picLocks noChangeAspect="1"/>
          </p:cNvPicPr>
          <p:nvPr/>
        </p:nvPicPr>
        <p:blipFill>
          <a:blip r:embed="rId5" cstate="email">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a:ext>
            </a:extLst>
          </a:blip>
          <a:stretch>
            <a:fillRect/>
          </a:stretch>
        </p:blipFill>
        <p:spPr>
          <a:xfrm rot="16200000" flipH="1" flipV="1">
            <a:off x="1979712" y="5949280"/>
            <a:ext cx="881484" cy="881484"/>
          </a:xfrm>
          <a:prstGeom prst="rect">
            <a:avLst/>
          </a:prstGeom>
        </p:spPr>
      </p:pic>
      <p:pic>
        <p:nvPicPr>
          <p:cNvPr id="26" name="صورة 25">
            <a:hlinkClick r:id="" action="ppaction://hlinkshowjump?jump=endshow"/>
          </p:cNvPr>
          <p:cNvPicPr>
            <a:picLocks noChangeAspect="1"/>
          </p:cNvPicPr>
          <p:nvPr/>
        </p:nvPicPr>
        <p:blipFill>
          <a:blip r:embed="rId6" cstate="email">
            <a:extLst>
              <a:ext uri="{28A0092B-C50C-407E-A947-70E740481C1C}">
                <a14:useLocalDpi xmlns:a14="http://schemas.microsoft.com/office/drawing/2010/main" xmlns=""/>
              </a:ext>
            </a:extLst>
          </a:blip>
          <a:stretch>
            <a:fillRect/>
          </a:stretch>
        </p:blipFill>
        <p:spPr>
          <a:xfrm>
            <a:off x="35496" y="6027192"/>
            <a:ext cx="840817" cy="840817"/>
          </a:xfrm>
          <a:prstGeom prst="rect">
            <a:avLst/>
          </a:prstGeom>
        </p:spPr>
      </p:pic>
      <p:grpSp>
        <p:nvGrpSpPr>
          <p:cNvPr id="3" name="مجموعة 2"/>
          <p:cNvGrpSpPr/>
          <p:nvPr/>
        </p:nvGrpSpPr>
        <p:grpSpPr>
          <a:xfrm>
            <a:off x="762000" y="998153"/>
            <a:ext cx="7907648" cy="4932662"/>
            <a:chOff x="762000" y="998153"/>
            <a:chExt cx="7907648" cy="4932662"/>
          </a:xfrm>
        </p:grpSpPr>
        <p:grpSp>
          <p:nvGrpSpPr>
            <p:cNvPr id="4" name="مجموعة 31"/>
            <p:cNvGrpSpPr/>
            <p:nvPr/>
          </p:nvGrpSpPr>
          <p:grpSpPr>
            <a:xfrm>
              <a:off x="762000" y="998153"/>
              <a:ext cx="7907648" cy="4932662"/>
              <a:chOff x="523875" y="1116452"/>
              <a:chExt cx="8096250" cy="5120860"/>
            </a:xfrm>
          </p:grpSpPr>
          <p:pic>
            <p:nvPicPr>
              <p:cNvPr id="34" name="صورة 33"/>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a:ext>
                </a:extLst>
              </a:blip>
              <a:stretch>
                <a:fillRect/>
              </a:stretch>
            </p:blipFill>
            <p:spPr>
              <a:xfrm>
                <a:off x="523875" y="1116452"/>
                <a:ext cx="8096250" cy="5120860"/>
              </a:xfrm>
              <a:prstGeom prst="rect">
                <a:avLst/>
              </a:prstGeom>
            </p:spPr>
          </p:pic>
          <p:sp>
            <p:nvSpPr>
              <p:cNvPr id="35" name="مربع نص 34"/>
              <p:cNvSpPr txBox="1"/>
              <p:nvPr/>
            </p:nvSpPr>
            <p:spPr>
              <a:xfrm>
                <a:off x="4492094" y="1351372"/>
                <a:ext cx="3808410" cy="4345462"/>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p>
                <a:pPr algn="ctr" defTabSz="913432" fontAlgn="auto">
                  <a:spcBef>
                    <a:spcPts val="0"/>
                  </a:spcBef>
                  <a:spcAft>
                    <a:spcPts val="0"/>
                  </a:spcAft>
                </a:pPr>
                <a:r>
                  <a:rPr lang="ar-SA" sz="1400" b="1" u="sng" dirty="0">
                    <a:solidFill>
                      <a:srgbClr val="0000FF"/>
                    </a:solidFill>
                    <a:latin typeface="Sakkal Majalla" pitchFamily="2" charset="-78"/>
                    <a:cs typeface="Sakkal Majalla" pitchFamily="2" charset="-78"/>
                  </a:rPr>
                  <a:t>الرؤوس المرقمة</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يقسم المعلم الطلاب إلي مجاميع من أربعة طلاب وقد تزيد إلي خماسية وسداسية</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يعطي كل عضو في المجموعة رقم من الأرقام (1 إلي 4 ) أو حسب عدد أفراد المجموعة </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يطرح المعلم سؤالا</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يناقش الطلاب شفويا ويتفقون علي الإجابة بحيث يون في النهاية كل طالب قادر علي الإجابة</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ينادي المعلم شفويا ويتفقون علي الإجابة بحيث يكون في النهاية كل طالب قادر علي الإجابة</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ينادي المعلم مثلا الرقم 2 مستخدما طريقة عشوائية باستخدام النرد أو أي طريقة تضمن العشوائية ثم يطرح السؤال مرة أخري</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يقوم كل طالب رقمه 2 ليقدم إجابة مجموعته أمام الطلاب ويقول ( اتفقنا جميعا في المجموعة أن الإجابة هي)</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لو اختلفت إجابة الطالب الأخر في مجموعة أخري أو جاء بأفكار أخري جديدة يوضح للصف السبب ويذكر تفسير ذلك</a:t>
                </a:r>
              </a:p>
              <a:p>
                <a:pPr algn="ctr" defTabSz="913432" fontAlgn="auto">
                  <a:spcBef>
                    <a:spcPts val="0"/>
                  </a:spcBef>
                  <a:spcAft>
                    <a:spcPts val="0"/>
                  </a:spcAft>
                </a:pPr>
                <a:r>
                  <a:rPr lang="ar-SA" sz="1400" b="1" dirty="0">
                    <a:solidFill>
                      <a:srgbClr val="C00000"/>
                    </a:solidFill>
                    <a:latin typeface="Sakkal Majalla" pitchFamily="2" charset="-78"/>
                    <a:cs typeface="Sakkal Majalla" pitchFamily="2" charset="-78"/>
                  </a:rPr>
                  <a:t>تشمل الأسئلة أي مادة الرياضيات العلوم الاجتماعيات اللغة ...الخ قد تكون الأسئلة ذات مستويات عقلية دنيا أو عليا ويفضل دائما الأسئلة التي تنمي مهارات التفكير الناقد و الإبداعي . </a:t>
                </a:r>
                <a:endParaRPr lang="ar-SA" sz="1400" b="1" dirty="0">
                  <a:solidFill>
                    <a:srgbClr val="FF0000"/>
                  </a:solidFill>
                  <a:latin typeface="Sakkal Majalla" pitchFamily="2" charset="-78"/>
                  <a:cs typeface="Sakkal Majalla" pitchFamily="2" charset="-78"/>
                </a:endParaRPr>
              </a:p>
            </p:txBody>
          </p:sp>
        </p:grpSp>
        <p:pic>
          <p:nvPicPr>
            <p:cNvPr id="14" name="صورة 13"/>
            <p:cNvPicPr>
              <a:picLocks noChangeAspect="1"/>
            </p:cNvPicPr>
            <p:nvPr/>
          </p:nvPicPr>
          <p:blipFill rotWithShape="1">
            <a:blip r:embed="rId8" cstate="email">
              <a:clrChange>
                <a:clrFrom>
                  <a:srgbClr val="FFFFFF"/>
                </a:clrFrom>
                <a:clrTo>
                  <a:srgbClr val="FFFFFF">
                    <a:alpha val="0"/>
                  </a:srgbClr>
                </a:clrTo>
              </a:clrChange>
              <a:extLst>
                <a:ext uri="{BEBA8EAE-BF5A-486C-A8C5-ECC9F3942E4B}">
                  <a14:imgProps xmlns:a14="http://schemas.microsoft.com/office/drawing/2010/main" xmlns="">
                    <a14:imgLayer r:embed="">
                      <a14:imgEffect>
                        <a14:sharpenSoften amount="50000"/>
                      </a14:imgEffect>
                      <a14:imgEffect>
                        <a14:brightnessContrast contrast="-20000"/>
                      </a14:imgEffect>
                    </a14:imgLayer>
                  </a14:imgProps>
                </a:ext>
                <a:ext uri="{28A0092B-C50C-407E-A947-70E740481C1C}">
                  <a14:useLocalDpi xmlns:a14="http://schemas.microsoft.com/office/drawing/2010/main" xmlns=""/>
                </a:ext>
              </a:extLst>
            </a:blip>
            <a:srcRect/>
            <a:stretch/>
          </p:blipFill>
          <p:spPr>
            <a:xfrm>
              <a:off x="1066800" y="1447800"/>
              <a:ext cx="3501049" cy="4045742"/>
            </a:xfrm>
            <a:prstGeom prst="rect">
              <a:avLst/>
            </a:prstGeom>
          </p:spPr>
        </p:pic>
      </p:grpSp>
    </p:spTree>
    <p:custDataLst>
      <p:tags r:id="rId1"/>
    </p:custDataLst>
    <p:extLst>
      <p:ext uri="{BB962C8B-B14F-4D97-AF65-F5344CB8AC3E}">
        <p14:creationId xmlns:p14="http://schemas.microsoft.com/office/powerpoint/2010/main" xmlns="" val="3787741296"/>
      </p:ext>
    </p:extLst>
  </p:cSld>
  <p:clrMapOvr>
    <a:masterClrMapping/>
  </p:clrMapOvr>
  <p:transition spd="slow">
    <p:push dir="u"/>
    <p:sndAc>
      <p:stSnd>
        <p:snd r:embed="rId3" name="arrow.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2" presetClass="entr" presetSubtype="4"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8288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يستعمل العلماء أدوات عديدة لرصد الكون ودراسته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76400" y="7620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2971800"/>
            <a:ext cx="8382000" cy="32004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علم الفلك ـ الكون ـ المنظار الفلكى ـ دورة الأرض اليومية ـ منطقة التوقيت المعيارىـ خط التاريخ الدولى ـ دورة الأرض	 السنوية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ما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علم </a:t>
            </a:r>
          </a:p>
          <a:p>
            <a:pPr lvl="0" algn="ctr" rtl="1">
              <a:spcBef>
                <a:spcPct val="0"/>
              </a:spcBef>
              <a:defRPr/>
            </a:pPr>
            <a:r>
              <a:rPr lang="ar-SA" sz="11500" b="1" dirty="0" smtClean="0">
                <a:ln w="11430"/>
                <a:solidFill>
                  <a:srgbClr val="00B0F0"/>
                </a:solidFill>
                <a:effectLst>
                  <a:outerShdw blurRad="50800" dist="39000" dir="5460000" algn="tl">
                    <a:srgbClr val="000000">
                      <a:alpha val="38000"/>
                    </a:srgbClr>
                  </a:outerShdw>
                </a:effectLst>
              </a:rPr>
              <a:t>الفلك؟</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762000" y="762000"/>
            <a:ext cx="7848600" cy="4876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يختصُّ علم الفلك بدراسة الكون. والكون كلُّ ما هو موجود، ومن ذلك الأرض والكواكب والنجوم وكلُّ الفضاء. ويسمَّى الشخص الذي يدرس الكون ويحاول تفسير ما يلاحظه الفلكيُّ. يستطيع الفلكيُّ رصد مواقع الشمس والقمر وبعض النجوم والكواكب بالعين، ولكنَّه يحتاج إلى استعمال المناظير الفلكية لرؤية الأجرام السماوية بصورة أفضل. والمنظار الفلكيُّ جهاز َُ يجمِّع الضوء ويكبر الصور لتبدو الأجرام البعيدة أقرب وأكبر وأكثر لمعانا.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457200" y="381000"/>
            <a:ext cx="8275779" cy="5867400"/>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838200" y="1219200"/>
            <a:ext cx="7772400" cy="5257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 هناك نوعان من المناظير الفلكية التي َ تستعمل الضوء المرئيَّ، هما: المِنْظار الفلكيُّ الكاسر، الذي تستعمل فيه العدسات لتجميع الضوء القادم من الجرم البعيد وتكبير صورتِه. وفي هذا النوع من المناظير الفلكية ينكسر الضوء، ويتمُّ تركيزه من خلال عدسة َ شيئية أولاً، ثم تقوم العدسات العينية بتكبير الصور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838200" y="457200"/>
            <a:ext cx="7848600" cy="5943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 أمَّا في المِنْظار الفلكيِّ العاكس فتستعمل مرآتان أو أكثر لتجميع الضوء القادم من الجرم البعيد؛ حيث ينعكس الضوء عن ُ سطوح المرايا قبل وصولِه إلى العدسات العينية. وتزيد قدرة المنظار الفلكيِّ على تجميع كمية أكبر من الضوء باستعمال عدسات أو مرايا أكبر. ومعظم المناظير الفلكية الكبيرة مناظير عاكسة؛ لأنَّ بناء مرايا كبيرة أسهل كثيرا من بناء عدسات كبيرة.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srcRect/>
          <a:stretch>
            <a:fillRect/>
          </a:stretch>
        </p:blipFill>
        <p:spPr bwMode="auto">
          <a:xfrm>
            <a:off x="228600" y="228600"/>
            <a:ext cx="8715375"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62400" y="533400"/>
            <a:ext cx="48768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كيف نثبت أن الأرض تدور ؟ </a:t>
            </a:r>
          </a:p>
        </p:txBody>
      </p:sp>
      <p:sp>
        <p:nvSpPr>
          <p:cNvPr id="5" name="Content Placeholder 2"/>
          <p:cNvSpPr txBox="1">
            <a:spLocks/>
          </p:cNvSpPr>
          <p:nvPr/>
        </p:nvSpPr>
        <p:spPr>
          <a:xfrm>
            <a:off x="838200" y="1371600"/>
            <a:ext cx="7848600" cy="2438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أتأمل الشكل المغزليَّ للجسم في الصورة المجاورة، كيف يدور؟ إنَّه يدور حول نفسه. تشبه حركة الأرض حركة جسم ِ مغزليٍّ يدور حول نفسه.فهي تدور حول خطٍّ وهميّ يسمَّى محور الأرض، يمتدُّ من القطب الشماليِّ إلى القطب الجنوبيِّ مارا بمركز الأرض.</a:t>
            </a:r>
          </a:p>
        </p:txBody>
      </p:sp>
      <p:pic>
        <p:nvPicPr>
          <p:cNvPr id="9218" name="Picture 2"/>
          <p:cNvPicPr>
            <a:picLocks noChangeAspect="1" noChangeArrowheads="1"/>
          </p:cNvPicPr>
          <p:nvPr/>
        </p:nvPicPr>
        <p:blipFill>
          <a:blip r:embed="rId6"/>
          <a:srcRect/>
          <a:stretch>
            <a:fillRect/>
          </a:stretch>
        </p:blipFill>
        <p:spPr bwMode="auto">
          <a:xfrm>
            <a:off x="2362201" y="4006023"/>
            <a:ext cx="4038600" cy="251860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9218"/>
                                        </p:tgtEl>
                                        <p:attrNameLst>
                                          <p:attrName>style.visibility</p:attrName>
                                        </p:attrNameLst>
                                      </p:cBhvr>
                                      <p:to>
                                        <p:strVal val="visible"/>
                                      </p:to>
                                    </p:set>
                                    <p:anim to="" calcmode="lin" valueType="num">
                                      <p:cBhvr>
                                        <p:cTn id="21" dur="1" fill="hold"/>
                                        <p:tgtEl>
                                          <p:spTgt spid="921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90600" y="12954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 تدور الأرض حول محو رها دورة كاملة تسمَّى دورة الأرض اليومية، تستغرق حواَلي ٢٤ ساعة، وفي كلِّ دورة تصل إلى جميع مناطق الأرض كميات محددة من ضوء الشمس، ويتعاقب الليل والنهار لفترا ت تختلف حسب أوقات السنة.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4724400" y="228600"/>
            <a:ext cx="4038600" cy="4191000"/>
          </a:xfrm>
          <a:prstGeom prst="ellipse">
            <a:avLst/>
          </a:prstGeom>
        </p:spPr>
        <p:style>
          <a:lnRef idx="0">
            <a:schemeClr val="accent2"/>
          </a:lnRef>
          <a:fillRef idx="3">
            <a:schemeClr val="accent2"/>
          </a:fillRef>
          <a:effectRef idx="3">
            <a:schemeClr val="accent2"/>
          </a:effectRef>
          <a:fontRef idx="minor">
            <a:schemeClr val="lt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ar-SA" sz="6000" b="1" dirty="0" smtClean="0">
                <a:ln w="50800"/>
                <a:solidFill>
                  <a:schemeClr val="bg1">
                    <a:shade val="50000"/>
                  </a:schemeClr>
                </a:solidFill>
              </a:rPr>
              <a:t>الفصل السابع</a:t>
            </a:r>
            <a:endParaRPr lang="ar-EG" sz="6000" b="1" dirty="0">
              <a:ln w="50800"/>
              <a:solidFill>
                <a:schemeClr val="bg1">
                  <a:shade val="50000"/>
                </a:schemeClr>
              </a:solidFill>
            </a:endParaRPr>
          </a:p>
        </p:txBody>
      </p:sp>
      <p:sp>
        <p:nvSpPr>
          <p:cNvPr id="6" name="Line Callout 3 (No Border) 5"/>
          <p:cNvSpPr/>
          <p:nvPr/>
        </p:nvSpPr>
        <p:spPr>
          <a:xfrm>
            <a:off x="1371600" y="5105400"/>
            <a:ext cx="6477000" cy="1371600"/>
          </a:xfrm>
          <a:prstGeom prst="callout3">
            <a:avLst>
              <a:gd name="adj1" fmla="val 18750"/>
              <a:gd name="adj2" fmla="val -8333"/>
              <a:gd name="adj3" fmla="val 18750"/>
              <a:gd name="adj4" fmla="val -16667"/>
              <a:gd name="adj5" fmla="val 100000"/>
              <a:gd name="adj6" fmla="val -16667"/>
              <a:gd name="adj7" fmla="val 120399"/>
              <a:gd name="adj8" fmla="val -17226"/>
            </a:avLst>
          </a:prstGeom>
          <a:solidFill>
            <a:srgbClr val="FFC000"/>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الشمس والأرض والقمر </a:t>
            </a:r>
            <a:endParaRPr lang="ar-EG"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457200"/>
            <a:ext cx="7848600" cy="5486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ظنَّ الناس في وقت ما أنَّ الشمس تدور حول الأرض كلَّ يوم؛ وسبب ذلك أنَّنا ننظر إلى الشمس ِ ونحن نقف على الأرض التي تدرو فتبدو الشمس كأنَّها تتحرك؛ ويظهر لنا الأمر أنَّ الشمس َ تبزغ من الشرق، وتتحرك في السماء نحو الغرب، وتصل إلى أعلى نقطة لهَا في السماء منتصف النهار . وهذا يمثل الحركة الظاهريَّة للشمس التي تنتج عن دوران الأرض حول محورها. يمكن تتبع هذه الحركة بمتابعة تغير ظلال الأجسام في أوقات مختلفة من النهار. ويستخدم العلماء حاليا الأقمار الاصطناعية لملاحظة دوران الأرض من الفضاء.</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609600" y="444912"/>
            <a:ext cx="7943850" cy="6112593"/>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62400" y="533400"/>
            <a:ext cx="48768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منطقة التوقيت المعيارى </a:t>
            </a:r>
          </a:p>
        </p:txBody>
      </p:sp>
      <p:pic>
        <p:nvPicPr>
          <p:cNvPr id="11266" name="Picture 2"/>
          <p:cNvPicPr>
            <a:picLocks noChangeAspect="1" noChangeArrowheads="1"/>
          </p:cNvPicPr>
          <p:nvPr/>
        </p:nvPicPr>
        <p:blipFill>
          <a:blip r:embed="rId5"/>
          <a:srcRect/>
          <a:stretch>
            <a:fillRect/>
          </a:stretch>
        </p:blipFill>
        <p:spPr bwMode="auto">
          <a:xfrm>
            <a:off x="1524000" y="1524000"/>
            <a:ext cx="6781800" cy="275926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 to="" calcmode="lin" valueType="num">
                                      <p:cBhvr>
                                        <p:cTn id="12" dur="1" fill="hold"/>
                                        <p:tgtEl>
                                          <p:spTgt spid="1126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click.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5800" y="1752600"/>
            <a:ext cx="7848600" cy="2667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  ومنطقة التوقيت المعياريِّ منطقة عرضها نحو ١٥ درجة بين خطوط الطول على الأرض، ويتساوى الوقت في كلِّ منطقة.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304800" y="533400"/>
            <a:ext cx="8607643" cy="5105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oi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62400" y="533400"/>
            <a:ext cx="48768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خطُّ التاريخ الدوليُّ </a:t>
            </a:r>
          </a:p>
        </p:txBody>
      </p:sp>
      <p:sp>
        <p:nvSpPr>
          <p:cNvPr id="5" name="Content Placeholder 2"/>
          <p:cNvSpPr txBox="1">
            <a:spLocks/>
          </p:cNvSpPr>
          <p:nvPr/>
        </p:nvSpPr>
        <p:spPr>
          <a:xfrm>
            <a:off x="838200" y="1752600"/>
            <a:ext cx="7848600" cy="1219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2800" b="1" dirty="0" smtClean="0">
                <a:ln w="50800"/>
                <a:solidFill>
                  <a:schemeClr val="bg1">
                    <a:shade val="50000"/>
                  </a:schemeClr>
                </a:solidFill>
                <a:cs typeface="Arabic Transparent" pitchFamily="2" charset="-78"/>
              </a:rPr>
              <a:t>وهو خطُّ الطول ١٨٠ ْ . ويكون التاريخ في المناطق الواقعة غرب هذا الخطِّ متأخرا يوما واحدا عن المناطق التي تقع شرقه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62400" y="533400"/>
            <a:ext cx="48768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ما فصول السنة ؟</a:t>
            </a:r>
          </a:p>
        </p:txBody>
      </p:sp>
      <p:sp>
        <p:nvSpPr>
          <p:cNvPr id="5" name="Content Placeholder 2"/>
          <p:cNvSpPr txBox="1">
            <a:spLocks/>
          </p:cNvSpPr>
          <p:nvPr/>
        </p:nvSpPr>
        <p:spPr>
          <a:xfrm>
            <a:off x="838200" y="1752600"/>
            <a:ext cx="7848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تتعاقب الفصول دوريا خلال السنة. ويمكن ملاحظة ذلك من خلال ارتفاع معدل درجات الحرارة وانخفاضه، وإزهار النباتات وذبولها. ويظنُّ الكثير من الناس أنَّ تغير الفصول يرجع إلى تغير المسافة بين الأرض والشمس، وأنَّ الأرض تكون ِ في أقرب نقطة لهَا ِ من الشمس في فصل الصيف! وليس هذا أمرا صحيحا؛ حيث تكون الأرض أقرب ما يمكن إلى الشمس في شهر يناير؛ أي خلال فصل الشتاء في النص ِ ف الشماليِّ للكرة الأرضية.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srcRect/>
          <a:stretch>
            <a:fillRect/>
          </a:stretch>
        </p:blipFill>
        <p:spPr bwMode="auto">
          <a:xfrm>
            <a:off x="1371600" y="228600"/>
            <a:ext cx="6248400" cy="6400800"/>
          </a:xfrm>
          <a:prstGeom prst="rect">
            <a:avLst/>
          </a:prstGeom>
          <a:solidFill>
            <a:srgbClr val="FFFFFF">
              <a:shade val="85000"/>
            </a:srgbClr>
          </a:solidFill>
          <a:ln w="1905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to="" calcmode="lin" valueType="num">
                                      <p:cBhvr>
                                        <p:cTn id="7" dur="1" fill="hold"/>
                                        <p:tgtEl>
                                          <p:spTgt spid="1638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762000" y="1371600"/>
            <a:ext cx="7848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  السبب في حدوث الفصول فهو َ ميلان محور دوران الأرض؛ إذ يميل محور دوران الأرض بمقدار ٢٣٫٥ درجة تقريبا، وهو ثابت الاتجاه دائًما في الفضاء.</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srcRect/>
          <a:stretch>
            <a:fillRect/>
          </a:stretch>
        </p:blipFill>
        <p:spPr bwMode="auto">
          <a:xfrm>
            <a:off x="533400" y="380999"/>
            <a:ext cx="8268999" cy="6019801"/>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609600" y="228600"/>
            <a:ext cx="8222302" cy="6451154"/>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505200" y="533400"/>
            <a:ext cx="53340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التغير فى زاوية ميل أشعة الشمس </a:t>
            </a:r>
          </a:p>
        </p:txBody>
      </p:sp>
      <p:sp>
        <p:nvSpPr>
          <p:cNvPr id="5" name="Content Placeholder 2"/>
          <p:cNvSpPr txBox="1">
            <a:spLocks/>
          </p:cNvSpPr>
          <p:nvPr/>
        </p:nvSpPr>
        <p:spPr>
          <a:xfrm>
            <a:off x="3505200" y="1752600"/>
            <a:ext cx="5181600" cy="4876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إنَّ الاختلافات في ميل أشعة الشمس تؤثر في ظلال الأجسام على الأرض. ففي الصيف تكون الشمس عمودية تقريبا على سطح الأرض ظهرا، فتكون ظلال الأجسام أقصر. وفي الشتاء تكون الشمس ظهرا أقلَّ ميلا ممَّا هي عليه في الصيف فتكون ظلال الأجسام أطول. أمَّا في الخريف والربيعِ فتكون الشمس بين موقعيها في الصيف والشتاء، ويتغير طول ظلال الأجسام عند الظهيرة .</a:t>
            </a:r>
          </a:p>
        </p:txBody>
      </p:sp>
      <p:pic>
        <p:nvPicPr>
          <p:cNvPr id="14338" name="Picture 2"/>
          <p:cNvPicPr>
            <a:picLocks noChangeAspect="1" noChangeArrowheads="1"/>
          </p:cNvPicPr>
          <p:nvPr/>
        </p:nvPicPr>
        <p:blipFill>
          <a:blip r:embed="rId6"/>
          <a:srcRect/>
          <a:stretch>
            <a:fillRect/>
          </a:stretch>
        </p:blipFill>
        <p:spPr bwMode="auto">
          <a:xfrm>
            <a:off x="609600" y="1828800"/>
            <a:ext cx="2362200" cy="451997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4338"/>
                                        </p:tgtEl>
                                        <p:attrNameLst>
                                          <p:attrName>style.visibility</p:attrName>
                                        </p:attrNameLst>
                                      </p:cBhvr>
                                      <p:to>
                                        <p:strVal val="visible"/>
                                      </p:to>
                                    </p:set>
                                    <p:anim to="" calcmode="lin" valueType="num">
                                      <p:cBhvr>
                                        <p:cTn id="21" dur="1" fill="hold"/>
                                        <p:tgtEl>
                                          <p:spTgt spid="1433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505200" y="533400"/>
            <a:ext cx="53340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كيف نستكشف الفضاء ؟</a:t>
            </a:r>
          </a:p>
        </p:txBody>
      </p:sp>
      <p:sp>
        <p:nvSpPr>
          <p:cNvPr id="5" name="Content Placeholder 2"/>
          <p:cNvSpPr txBox="1">
            <a:spLocks/>
          </p:cNvSpPr>
          <p:nvPr/>
        </p:nvSpPr>
        <p:spPr>
          <a:xfrm>
            <a:off x="762000" y="1752600"/>
            <a:ext cx="7924800" cy="4495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a:t>
            </a:r>
            <a:r>
              <a:rPr lang="ar-SA" sz="2800" b="1" dirty="0" smtClean="0"/>
              <a:t>وترسل الأقمار الاصطناعية إلى الفضاء عن طريق رواد فضاء على َ متن مركبة فضائية ُ تستعمل أكثر من مرة، وبعد ذلك يستعملها رواد الفضاء في عودتهِم إلى الأرض. ومثال على ذلك الرحلة التاريخية التِي قام َ بها الأمير سلطان بن سلمان آلسعود، أوَّل رائد فضاء عربيٍّ على متن المركبة الفضائية ديسكفري في ١٧ من يوليو عام ١٩٨٥ م. وكانت تحمل على متنِها حمولة تشمل ثلاثة أقمار اتصال اصطناعية.</a:t>
            </a:r>
            <a:endParaRPr lang="en-US" sz="2800" dirty="0" smtClean="0"/>
          </a:p>
          <a:p>
            <a:pPr marL="811530" lvl="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505200" y="533400"/>
            <a:ext cx="53340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البقاء فى الفضاء</a:t>
            </a:r>
          </a:p>
        </p:txBody>
      </p:sp>
      <p:sp>
        <p:nvSpPr>
          <p:cNvPr id="5" name="Content Placeholder 2"/>
          <p:cNvSpPr txBox="1">
            <a:spLocks/>
          </p:cNvSpPr>
          <p:nvPr/>
        </p:nvSpPr>
        <p:spPr>
          <a:xfrm>
            <a:off x="762000" y="1752600"/>
            <a:ext cx="7924800" cy="4038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يحتاج رواد الفضاء في رحلاتهم إلى إمدادات من الأكسجين والماء والغذاء، وكذلك إلى تربة لزراعة النباتات، ولقد ُ نفذ العديد من التجارب على متن هذه المحطات لمعرفة ما إذا كانت النباتات تنمو في الفضاء. وهل تستطيع النباتات إنتاج الأكسجين وامتصاص ثاني أكسيد الكربون، وتوفير الغذاء.</a:t>
            </a:r>
            <a:endParaRPr lang="en-US" sz="3600" dirty="0" smtClean="0"/>
          </a:p>
          <a:p>
            <a:pPr marL="811530" lvl="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srcRect/>
          <a:stretch>
            <a:fillRect/>
          </a:stretch>
        </p:blipFill>
        <p:spPr bwMode="auto">
          <a:xfrm>
            <a:off x="1295400" y="381000"/>
            <a:ext cx="6219825"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to="" calcmode="lin" valueType="num">
                                      <p:cBhvr>
                                        <p:cTn id="7" dur="1" fill="hold"/>
                                        <p:tgtEl>
                                          <p:spTgt spid="1536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533400" y="3733800"/>
            <a:ext cx="8229600" cy="685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600" b="1" dirty="0" smtClean="0">
                <a:ln w="50800"/>
                <a:solidFill>
                  <a:schemeClr val="bg1">
                    <a:shade val="50000"/>
                  </a:schemeClr>
                </a:solidFill>
                <a:cs typeface="Arabic Transparent" pitchFamily="2" charset="-78"/>
              </a:rPr>
              <a:t>يستخدم علماء الفلك أدوات عديدة لدراسة الكون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457200" y="381000"/>
            <a:ext cx="81534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الفكرة الرئيسية : </a:t>
            </a:r>
            <a:r>
              <a:rPr lang="ar-SA" sz="4000" b="1" dirty="0" smtClean="0">
                <a:ln w="50800"/>
                <a:solidFill>
                  <a:schemeClr val="bg1">
                    <a:shade val="50000"/>
                  </a:schemeClr>
                </a:solidFill>
                <a:cs typeface="Arabic Transparent" pitchFamily="2" charset="-78"/>
              </a:rPr>
              <a:t>كيف يلاحظ العلماء الكون ويدرسونه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981200" y="4114800"/>
            <a:ext cx="5257800" cy="1295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600" b="1" dirty="0" smtClean="0">
                <a:ln w="50800"/>
                <a:solidFill>
                  <a:prstClr val="black">
                    <a:shade val="50000"/>
                  </a:prstClr>
                </a:solidFill>
                <a:cs typeface="Arabic Transparent" pitchFamily="2" charset="-78"/>
              </a:rPr>
              <a:t>علم الفلك</a:t>
            </a:r>
            <a:endParaRPr lang="ar-SA" sz="19900" b="1" dirty="0" smtClean="0">
              <a:ln w="50800"/>
              <a:solidFill>
                <a:schemeClr val="bg1">
                  <a:shade val="50000"/>
                </a:schemeClr>
              </a:solidFill>
              <a:cs typeface="Arabic Transparent" pitchFamily="2" charset="-78"/>
            </a:endParaRPr>
          </a:p>
        </p:txBody>
      </p:sp>
      <p:sp>
        <p:nvSpPr>
          <p:cNvPr id="3" name="Down Arrow 2"/>
          <p:cNvSpPr/>
          <p:nvPr/>
        </p:nvSpPr>
        <p:spPr>
          <a:xfrm>
            <a:off x="2971800" y="25146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990600" y="838200"/>
            <a:ext cx="77724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المفردات : </a:t>
            </a:r>
            <a:r>
              <a:rPr lang="ar-SA" sz="4000" b="1" dirty="0" smtClean="0">
                <a:ln w="50800"/>
                <a:solidFill>
                  <a:schemeClr val="bg1">
                    <a:shade val="50000"/>
                  </a:schemeClr>
                </a:solidFill>
                <a:cs typeface="Arabic Transparent" pitchFamily="2" charset="-78"/>
              </a:rPr>
              <a:t>تسمى دراسة الكون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057400" y="2514600"/>
            <a:ext cx="33528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19458" name="Picture 2"/>
          <p:cNvPicPr>
            <a:picLocks noChangeAspect="1" noChangeArrowheads="1"/>
          </p:cNvPicPr>
          <p:nvPr/>
        </p:nvPicPr>
        <p:blipFill>
          <a:blip r:embed="rId5"/>
          <a:srcRect/>
          <a:stretch>
            <a:fillRect/>
          </a:stretch>
        </p:blipFill>
        <p:spPr bwMode="auto">
          <a:xfrm>
            <a:off x="4876800" y="304800"/>
            <a:ext cx="3638550" cy="2266950"/>
          </a:xfrm>
          <a:prstGeom prst="rect">
            <a:avLst/>
          </a:prstGeom>
          <a:noFill/>
          <a:ln w="9525">
            <a:noFill/>
            <a:miter lim="800000"/>
            <a:headEnd/>
            <a:tailEnd/>
          </a:ln>
          <a:effectLst/>
        </p:spPr>
      </p:pic>
      <p:sp>
        <p:nvSpPr>
          <p:cNvPr id="6" name="Content Placeholder 2"/>
          <p:cNvSpPr txBox="1">
            <a:spLocks/>
          </p:cNvSpPr>
          <p:nvPr/>
        </p:nvSpPr>
        <p:spPr>
          <a:xfrm>
            <a:off x="1981200" y="4114800"/>
            <a:ext cx="5257800" cy="1295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600" b="1" dirty="0" smtClean="0">
                <a:ln w="50800"/>
                <a:solidFill>
                  <a:prstClr val="black">
                    <a:shade val="50000"/>
                  </a:prstClr>
                </a:solidFill>
                <a:cs typeface="Arabic Transparent" pitchFamily="2" charset="-78"/>
              </a:rPr>
              <a:t>لا يصلح </a:t>
            </a:r>
            <a:endParaRPr lang="ar-SA" sz="199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5"/>
          <a:srcRect/>
          <a:stretch>
            <a:fillRect/>
          </a:stretch>
        </p:blipFill>
        <p:spPr bwMode="auto">
          <a:xfrm>
            <a:off x="1905000" y="533399"/>
            <a:ext cx="6743700" cy="5237825"/>
          </a:xfrm>
          <a:prstGeom prst="rect">
            <a:avLst/>
          </a:prstGeom>
          <a:noFill/>
          <a:ln w="9525">
            <a:noFill/>
            <a:miter lim="800000"/>
            <a:headEnd/>
            <a:tailEnd/>
          </a:ln>
          <a:effectLst/>
        </p:spPr>
      </p:pic>
      <p:sp>
        <p:nvSpPr>
          <p:cNvPr id="4" name="Oval 3"/>
          <p:cNvSpPr/>
          <p:nvPr/>
        </p:nvSpPr>
        <p:spPr>
          <a:xfrm>
            <a:off x="2514600" y="4343400"/>
            <a:ext cx="2590800" cy="7620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4419600" y="1676400"/>
            <a:ext cx="3810000" cy="7620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graphicFrame>
        <p:nvGraphicFramePr>
          <p:cNvPr id="5" name="Diagram 4"/>
          <p:cNvGraphicFramePr/>
          <p:nvPr/>
        </p:nvGraphicFramePr>
        <p:xfrm>
          <a:off x="762000" y="1397000"/>
          <a:ext cx="80772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762000" y="228600"/>
            <a:ext cx="8105775" cy="648158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4"/>
          <a:srcRect/>
          <a:stretch>
            <a:fillRect/>
          </a:stretch>
        </p:blipFill>
        <p:spPr bwMode="auto">
          <a:xfrm>
            <a:off x="228600" y="228600"/>
            <a:ext cx="8615869" cy="6400800"/>
          </a:xfrm>
          <a:prstGeom prst="rect">
            <a:avLst/>
          </a:prstGeom>
          <a:solidFill>
            <a:srgbClr val="FFFFFF">
              <a:shade val="85000"/>
            </a:srgbClr>
          </a:solidFill>
          <a:ln w="1905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to="" calcmode="lin" valueType="num">
                                      <p:cBhvr>
                                        <p:cTn id="7" dur="1" fill="hold"/>
                                        <p:tgtEl>
                                          <p:spTgt spid="2150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4"/>
          <a:srcRect/>
          <a:stretch>
            <a:fillRect/>
          </a:stretch>
        </p:blipFill>
        <p:spPr bwMode="auto">
          <a:xfrm>
            <a:off x="566738" y="119063"/>
            <a:ext cx="8010525" cy="66198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to="" calcmode="lin" valueType="num">
                                      <p:cBhvr>
                                        <p:cTn id="7" dur="1" fill="hold"/>
                                        <p:tgtEl>
                                          <p:spTgt spid="2253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4"/>
          <a:srcRect/>
          <a:stretch>
            <a:fillRect/>
          </a:stretch>
        </p:blipFill>
        <p:spPr bwMode="auto">
          <a:xfrm>
            <a:off x="533400" y="457200"/>
            <a:ext cx="8067675" cy="6019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to="" calcmode="lin" valueType="num">
                                      <p:cBhvr>
                                        <p:cTn id="7" dur="1" fill="hold"/>
                                        <p:tgtEl>
                                          <p:spTgt spid="2355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9812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يدور القمر حول الأرض مسببا حدوث المد والجزر والخسوف والكسوف وأطوار القمر.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9144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914400" y="3048000"/>
            <a:ext cx="7696200" cy="28956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الفوهة ـ أطوار القمر ـ كسوف الشمس ـ خسوف القمر ـ المد والجزر ـ الجاذبية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a:solidFill>
            <a:srgbClr val="00B050"/>
          </a:solidFill>
        </p:spPr>
        <p:style>
          <a:lnRef idx="3">
            <a:schemeClr val="lt1"/>
          </a:lnRef>
          <a:fillRef idx="1">
            <a:schemeClr val="accent3"/>
          </a:fillRef>
          <a:effectRef idx="1">
            <a:schemeClr val="accent3"/>
          </a:effectRef>
          <a:fontRef idx="minor">
            <a:schemeClr val="lt1"/>
          </a:fontRef>
        </p:style>
        <p:txBody>
          <a:bodyPr>
            <a:scene3d>
              <a:camera prst="perspectiveHeroicExtremeRightFacing"/>
              <a:lightRig rig="flat" dir="tl">
                <a:rot lat="0" lon="0" rev="6600000"/>
              </a:lightRig>
            </a:scene3d>
            <a:sp3d extrusionH="25400" contourW="8890">
              <a:bevelT w="38100" h="31750"/>
              <a:contourClr>
                <a:schemeClr val="accent2">
                  <a:shade val="75000"/>
                </a:schemeClr>
              </a:contourClr>
            </a:sp3d>
          </a:bodyPr>
          <a:lstStyle/>
          <a:p>
            <a:pPr algn="ctr" rtl="1"/>
            <a:r>
              <a:rPr lang="ar-EG" sz="11500" b="1" dirty="0" smtClean="0">
                <a:solidFill>
                  <a:srgbClr val="FF0000"/>
                </a:solidFill>
                <a:effectLst>
                  <a:glow rad="228600">
                    <a:schemeClr val="accent3">
                      <a:satMod val="175000"/>
                      <a:alpha val="40000"/>
                    </a:schemeClr>
                  </a:glow>
                </a:effectLst>
                <a:latin typeface="Times New Roman" pitchFamily="18" charset="0"/>
                <a:cs typeface="Times New Roman" pitchFamily="18" charset="0"/>
              </a:rPr>
              <a:t>كيف </a:t>
            </a:r>
            <a:endParaRPr lang="ar-SA" sz="11500" b="1" dirty="0" smtClean="0">
              <a:solidFill>
                <a:srgbClr val="FF0000"/>
              </a:solidFill>
              <a:effectLst>
                <a:glow rad="228600">
                  <a:schemeClr val="accent3">
                    <a:satMod val="175000"/>
                    <a:alpha val="40000"/>
                  </a:schemeClr>
                </a:glow>
              </a:effectLst>
              <a:latin typeface="Times New Roman" pitchFamily="18" charset="0"/>
              <a:cs typeface="Times New Roman" pitchFamily="18" charset="0"/>
            </a:endParaRPr>
          </a:p>
          <a:p>
            <a:pPr algn="ctr" rtl="1"/>
            <a:r>
              <a:rPr lang="ar-EG" sz="11500" b="1" dirty="0" smtClean="0">
                <a:solidFill>
                  <a:srgbClr val="FF0000"/>
                </a:solidFill>
                <a:effectLst>
                  <a:glow rad="228600">
                    <a:schemeClr val="accent3">
                      <a:satMod val="175000"/>
                      <a:alpha val="40000"/>
                    </a:schemeClr>
                  </a:glow>
                </a:effectLst>
                <a:latin typeface="Times New Roman" pitchFamily="18" charset="0"/>
                <a:cs typeface="Times New Roman" pitchFamily="18" charset="0"/>
              </a:rPr>
              <a:t>يبدو</a:t>
            </a:r>
            <a:endParaRPr lang="ar-SA" sz="11500" b="1" dirty="0" smtClean="0">
              <a:solidFill>
                <a:srgbClr val="FF0000"/>
              </a:solidFill>
              <a:effectLst>
                <a:glow rad="228600">
                  <a:schemeClr val="accent3">
                    <a:satMod val="175000"/>
                    <a:alpha val="40000"/>
                  </a:schemeClr>
                </a:glow>
              </a:effectLst>
              <a:latin typeface="Times New Roman" pitchFamily="18" charset="0"/>
              <a:cs typeface="Times New Roman" pitchFamily="18" charset="0"/>
            </a:endParaRPr>
          </a:p>
          <a:p>
            <a:pPr algn="ctr" rtl="1"/>
            <a:r>
              <a:rPr lang="ar-EG" sz="11500" b="1" dirty="0" smtClean="0">
                <a:solidFill>
                  <a:srgbClr val="FF0000"/>
                </a:solidFill>
                <a:effectLst>
                  <a:glow rad="228600">
                    <a:schemeClr val="accent3">
                      <a:satMod val="175000"/>
                      <a:alpha val="40000"/>
                    </a:schemeClr>
                  </a:glow>
                </a:effectLst>
                <a:latin typeface="Times New Roman" pitchFamily="18" charset="0"/>
                <a:cs typeface="Times New Roman" pitchFamily="18" charset="0"/>
              </a:rPr>
              <a:t> القمر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14400" y="1143000"/>
            <a:ext cx="7848600" cy="3657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كان القمر مصدرا للتساؤل والإلهام عبر التاريخ. ومع تقدُّم التقنيات سعى الناس إلى معرفة المزيد عنْه. وزوَّدت المناظير الفلكية العلماء بالكثير من المعلومات عن القمر. وجمعت هي والمسابر الفضائية التي أرسلت إليه معلومات قيمة عنه. ومع ذلك فإنَّ معظم المعلومات التي لدينا حول القمر قد حصلنا عليها من رحلات أبولو، التي تضمَّنَت ستَّ عمليات هبوط على سطحه بين الأعوام ١٩٦٩م و ١٩٧٢م.</a:t>
            </a:r>
            <a:endParaRPr lang="ar-SA" sz="36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533400" y="1295400"/>
            <a:ext cx="8229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 ونعرف الآن أنه لا ليس للقمر مجال مغناطيسيٌّ، وربَّما كان له مجال مغناطيسيٌّ قديًما. و توفر عينات صخور القمر معلومات عن القمر وعن تاريخ الأرض القديم أيضا.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14400" y="1143000"/>
            <a:ext cx="7848600" cy="3657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وقبل اختراع المناظير الفلكية ا دعى بعض الراصدين الفلكيين أنهم شاهدوا وجها بشريا على سطح القمر. وعند رؤية القمر بالمناظير الفلكية اختفى هذا الوجه، وظهر بدلا منه مناطق مضاءة، وأخرى معتمة على شكل َ صحن أو حفر. وعندما هبط رواد الفضاء على سطح القمر، وقاموا بالتقاط صور لسطحه، ظهرت بعض هذه المعالمِ مثلما َ بدت من الأرض، وبعضها بدا مختلفا جدا. فَما هذه المعالمُ؟ وكيف تشكلت؟</a:t>
            </a:r>
            <a:endParaRPr lang="ar-SA" sz="36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4"/>
          <a:srcRect/>
          <a:stretch>
            <a:fillRect/>
          </a:stretch>
        </p:blipFill>
        <p:spPr bwMode="auto">
          <a:xfrm>
            <a:off x="381000" y="457200"/>
            <a:ext cx="8448675" cy="6096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to="" calcmode="lin" valueType="num">
                                      <p:cBhvr>
                                        <p:cTn id="7" dur="1" fill="hold"/>
                                        <p:tgtEl>
                                          <p:spTgt spid="2457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609600" y="228600"/>
            <a:ext cx="8193767"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029200" y="533400"/>
            <a:ext cx="38100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2400" b="1" dirty="0" smtClean="0">
                <a:ln w="50800"/>
                <a:solidFill>
                  <a:schemeClr val="bg1">
                    <a:shade val="50000"/>
                  </a:schemeClr>
                </a:solidFill>
              </a:rPr>
              <a:t>معالم سطح القمر </a:t>
            </a:r>
          </a:p>
        </p:txBody>
      </p:sp>
      <p:sp>
        <p:nvSpPr>
          <p:cNvPr id="3" name="Content Placeholder 2"/>
          <p:cNvSpPr txBox="1">
            <a:spLocks/>
          </p:cNvSpPr>
          <p:nvPr/>
        </p:nvSpPr>
        <p:spPr>
          <a:xfrm>
            <a:off x="381000" y="1524000"/>
            <a:ext cx="8458200" cy="5105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تمَّ تعرف عدة معالمَ على سطح القمر، ومنها الفوَّهات، وهي ُ حفر على شكل صحون عميقة ناتجة عن اصطدام الأجرام الفضائية بسطح القمر. ومع أنَّ الأجرام الفضائية تتصادم مع القمر والأرض بالمعدل نفسه تقريبا فإننا نجد عدد الفوَّهات على سطح القمر أكبر ممَّا هو على سطح الأرض؛ حيث يسبِّب الغلاف الجوِّيُّ للأرض احتراق معظم الأجرام الساقطة فيه. وحتى إذا وصلت هذه الأجرام إلى سطح الأرض فإنَّ الفوَّهات الناتجة عن الاصطدام ُ تمحى عن طريق تعرية الرياح والمياه الجارية للصخور.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4"/>
          <a:srcRect/>
          <a:stretch>
            <a:fillRect/>
          </a:stretch>
        </p:blipFill>
        <p:spPr bwMode="auto">
          <a:xfrm>
            <a:off x="685800" y="838200"/>
            <a:ext cx="7919070" cy="5105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to="" calcmode="lin" valueType="num">
                                      <p:cBhvr>
                                        <p:cTn id="7" dur="1" fill="hold"/>
                                        <p:tgtEl>
                                          <p:spTgt spid="2560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609600" y="381000"/>
            <a:ext cx="7848600" cy="5562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ومن المعالمِ الأخرى على سطح القمر البحار القمرية. وهي مساحات مستوية داكنة وكبيرة المساحة، وتخلو من الماء، لكن الناس قديًما اعتقدوا أنَّها بحار من الماء؛ بسبب مظهرها المستوي. ويفسر العلماء حاليا نشأة البحار القمرية بأنَّها نتجت عن تصادم بعض الأجرام الفضائية الكبيرة بسطح القمر، ممَّا أدّىَ إلى َ ملء أماكن التصادم باللابة، التي بردت وتصلبت؛ فاكتسبت البحار القمرية مظهرها الحاليَّ ولونها الداكن.</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4"/>
          <a:srcRect/>
          <a:stretch>
            <a:fillRect/>
          </a:stretch>
        </p:blipFill>
        <p:spPr bwMode="auto">
          <a:xfrm>
            <a:off x="609600" y="1447800"/>
            <a:ext cx="8039100" cy="4038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to="" calcmode="lin" valueType="num">
                                      <p:cBhvr>
                                        <p:cTn id="7" dur="1" fill="hold"/>
                                        <p:tgtEl>
                                          <p:spTgt spid="266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95800" y="533400"/>
            <a:ext cx="43434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2400" b="1" dirty="0" smtClean="0">
                <a:ln w="50800"/>
                <a:solidFill>
                  <a:schemeClr val="bg1">
                    <a:shade val="50000"/>
                  </a:schemeClr>
                </a:solidFill>
              </a:rPr>
              <a:t>ما الذى يسبب أطوار القمر ؟</a:t>
            </a:r>
          </a:p>
        </p:txBody>
      </p:sp>
      <p:sp>
        <p:nvSpPr>
          <p:cNvPr id="3" name="Content Placeholder 2"/>
          <p:cNvSpPr txBox="1">
            <a:spLocks/>
          </p:cNvSpPr>
          <p:nvPr/>
        </p:nvSpPr>
        <p:spPr>
          <a:xfrm>
            <a:off x="381000" y="1524000"/>
            <a:ext cx="8458200" cy="4191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يدور القمر حول الأرض، وتدور الأرض حول الشمس. وعند مراقبة القمر يبدو كأنَّه يغير من شكله. وشكل القمر الذي نراه في السماء ليلا يسمَّىَ طور القمر.</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وفي الحقيقة، إنَّ شكل القمر لا يتغير، أمَّا َ ما نراه فإنَّما هو الجزء المضاء من القمر. فالقمر لا يضيء بنفسه، وإنَّما يعكس أشعة الشمس الساقطة عليه، ويكون نص ُ فكرة القمر المواجه للشمس مضاء، بينَما يكون النصف الآخر مظلًما.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81000" y="1524000"/>
            <a:ext cx="8458200" cy="3124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800" b="1" dirty="0" smtClean="0">
                <a:ln w="50800"/>
                <a:solidFill>
                  <a:schemeClr val="bg1">
                    <a:shade val="50000"/>
                  </a:schemeClr>
                </a:solidFill>
                <a:cs typeface="Arabic Transparent" pitchFamily="2" charset="-78"/>
              </a:rPr>
              <a:t>  :  وعندما يكون القمر في طور المحاق فإنَّه يقع بين الأرض والشمس، ونصفه المضاء يكون بعيدا عن الأرض، ومن ثمَّ لا يمكنُنا أن َ نراه.</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81000" y="838200"/>
            <a:ext cx="8458200" cy="5181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و ِ في الأطوار المتنامية يصبح النصف المضاء للقمر مرئيا شيئا فشيئا. فإذا كنت أرى أقلَّ من نصف قرص القمر مضاء من اليمين يكون طور القمر هو الهلال الأول.</a:t>
            </a:r>
          </a:p>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وإن كنت أرى النصف الأيمن من القرص مضاء كلَّه فهذاه َ وطور التربيع الأول. ومع استمرار دورانِه حول الأرض يصبح الجزء الأكبر من النصف المضاء للقمر مرئيا من الأرض، وهذا هو طور الأحدب الأول.</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a:srcRect/>
          <a:stretch>
            <a:fillRect/>
          </a:stretch>
        </p:blipFill>
        <p:spPr bwMode="auto">
          <a:xfrm>
            <a:off x="228600" y="304800"/>
            <a:ext cx="8639175" cy="6096000"/>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to="" calcmode="lin" valueType="num">
                                      <p:cBhvr>
                                        <p:cTn id="7" dur="1" fill="hold"/>
                                        <p:tgtEl>
                                          <p:spTgt spid="276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a:srcRect/>
          <a:stretch>
            <a:fillRect/>
          </a:stretch>
        </p:blipFill>
        <p:spPr bwMode="auto">
          <a:xfrm>
            <a:off x="457200" y="228600"/>
            <a:ext cx="7969607" cy="6111827"/>
          </a:xfrm>
          <a:prstGeom prst="rect">
            <a:avLst/>
          </a:prstGeom>
          <a:ln w="127000" cap="sq">
            <a:solidFill>
              <a:srgbClr val="FFFF00"/>
            </a:solidFill>
            <a:miter lim="800000"/>
          </a:ln>
          <a:effectLst>
            <a:outerShdw blurRad="57150" dist="50800" dir="2700000" algn="tl" rotWithShape="0">
              <a:srgbClr val="000000">
                <a:alpha val="40000"/>
              </a:srgbClr>
            </a:out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to="" calcmode="lin" valueType="num">
                                      <p:cBhvr>
                                        <p:cTn id="7" dur="1" fill="hold"/>
                                        <p:tgtEl>
                                          <p:spTgt spid="286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4"/>
          <a:srcRect/>
          <a:stretch>
            <a:fillRect/>
          </a:stretch>
        </p:blipFill>
        <p:spPr bwMode="auto">
          <a:xfrm>
            <a:off x="200025" y="228600"/>
            <a:ext cx="8743950"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 to="" calcmode="lin" valueType="num">
                                      <p:cBhvr>
                                        <p:cTn id="7" dur="1" fill="hold"/>
                                        <p:tgtEl>
                                          <p:spTgt spid="296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الأول </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1371600" y="3886200"/>
            <a:ext cx="7010400" cy="2362200"/>
          </a:xfrm>
          <a:prstGeom prst="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نظام الأرض والشمس</a:t>
            </a:r>
            <a:endParaRPr kumimoji="0" lang="ar-SA" sz="8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76600" y="533400"/>
            <a:ext cx="55626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2400" b="1" dirty="0" smtClean="0">
                <a:ln w="50800"/>
                <a:solidFill>
                  <a:schemeClr val="bg1">
                    <a:shade val="50000"/>
                  </a:schemeClr>
                </a:solidFill>
              </a:rPr>
              <a:t>: ما سبب حدوث الكسوف والخسوف ؟</a:t>
            </a:r>
          </a:p>
        </p:txBody>
      </p:sp>
      <p:sp>
        <p:nvSpPr>
          <p:cNvPr id="3" name="Content Placeholder 2"/>
          <p:cNvSpPr txBox="1">
            <a:spLocks/>
          </p:cNvSpPr>
          <p:nvPr/>
        </p:nvSpPr>
        <p:spPr>
          <a:xfrm>
            <a:off x="381000" y="1524000"/>
            <a:ext cx="8458200" cy="4191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تقع الأرض أثناء دورانهَا حول الشمس بين الشمس والقمر وتحجب أشعة الشمس عن القمر فيحدث خسوف القمر. يميل مدار القمر حول الأرض قليلا عن مدار الأرض حول الشمس؛ لذلك يكون القمر في العادة فوق مدار الأرض أو تحته. ويقطع مدار القمر مستوى مدار الأرض مرتين خلال الشهر الواحد. فإذا حدث هذا التقاطع عند طور البدر فإنَّ القمر يمرُّ مباشرة في ظلِّ الأرض، فلا تسقط عليه أشعة الشمس بشكل مباشر.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381000" y="1524000"/>
            <a:ext cx="8458200" cy="2590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ويصبح القمر معتًما، ويكون القمر في هذا الوضع في حالة خسوف تام. ويبقى كذلك حتَّى يخرج من منطقة ظلِّ الأرض، فتسقط عليه أشعة الشمس من جديد. وعندما يمرُّ القمر جزئيا في ظلِّ الأرض يحدث خسوف جزئيٌّ. وهذا النوع من الخسوف شائع أكثر من الخسوف الكليِّ.</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410200" y="533400"/>
            <a:ext cx="34290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2400" b="1" dirty="0" smtClean="0">
                <a:ln w="50800"/>
                <a:solidFill>
                  <a:schemeClr val="bg1">
                    <a:shade val="50000"/>
                  </a:schemeClr>
                </a:solidFill>
              </a:rPr>
              <a:t>كسوف الشمس</a:t>
            </a:r>
          </a:p>
        </p:txBody>
      </p:sp>
      <p:sp>
        <p:nvSpPr>
          <p:cNvPr id="3" name="Content Placeholder 2"/>
          <p:cNvSpPr txBox="1">
            <a:spLocks/>
          </p:cNvSpPr>
          <p:nvPr/>
        </p:nvSpPr>
        <p:spPr>
          <a:xfrm>
            <a:off x="381000" y="1524000"/>
            <a:ext cx="8458200" cy="3505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عندما تمرُّ الأرض في ظلِّ القمر يحدث كسوف الشمس. ولكي يكون الكسوف كليا يجب أن يكون القمر بين الشمس وموقع الراصد على سطح الأرض. وهذا يحدث فقط عندما يكون القمر محاقا. وفي الكسو ِ ف الكلي َ يحجب القمر تماما قرص الشمس، ويظهر قرص الشمس معتًما تماما؛ عندها يمكن رؤية غازات الغلاف الخارجيِّ للشمس.</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5"/>
          <a:srcRect/>
          <a:stretch>
            <a:fillRect/>
          </a:stretch>
        </p:blipFill>
        <p:spPr bwMode="auto">
          <a:xfrm>
            <a:off x="990600" y="609600"/>
            <a:ext cx="3251624" cy="5457825"/>
          </a:xfrm>
          <a:prstGeom prst="rect">
            <a:avLst/>
          </a:prstGeom>
          <a:noFill/>
          <a:ln w="9525">
            <a:noFill/>
            <a:miter lim="800000"/>
            <a:headEnd/>
            <a:tailEnd/>
          </a:ln>
          <a:effectLst/>
        </p:spPr>
      </p:pic>
      <p:pic>
        <p:nvPicPr>
          <p:cNvPr id="30723" name="Picture 3"/>
          <p:cNvPicPr>
            <a:picLocks noChangeAspect="1" noChangeArrowheads="1"/>
          </p:cNvPicPr>
          <p:nvPr/>
        </p:nvPicPr>
        <p:blipFill>
          <a:blip r:embed="rId6"/>
          <a:srcRect/>
          <a:stretch>
            <a:fillRect/>
          </a:stretch>
        </p:blipFill>
        <p:spPr bwMode="auto">
          <a:xfrm>
            <a:off x="4648200" y="457200"/>
            <a:ext cx="4046699" cy="5715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anim to="" calcmode="lin" valueType="num">
                                      <p:cBhvr>
                                        <p:cTn id="7" dur="1" fill="hold"/>
                                        <p:tgtEl>
                                          <p:spTgt spid="3072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0722"/>
                                        </p:tgtEl>
                                        <p:attrNameLst>
                                          <p:attrName>style.visibility</p:attrName>
                                        </p:attrNameLst>
                                      </p:cBhvr>
                                      <p:to>
                                        <p:strVal val="visible"/>
                                      </p:to>
                                    </p:set>
                                    <p:anim to="" calcmode="lin" valueType="num">
                                      <p:cBhvr>
                                        <p:cTn id="12" dur="1" fill="hold"/>
                                        <p:tgtEl>
                                          <p:spTgt spid="30722"/>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191000" y="533400"/>
            <a:ext cx="46482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2400" b="1" dirty="0" smtClean="0">
                <a:ln w="50800"/>
                <a:solidFill>
                  <a:schemeClr val="bg1">
                    <a:shade val="50000"/>
                  </a:schemeClr>
                </a:solidFill>
              </a:rPr>
              <a:t>ما الذى يسبب المد والجزر ؟</a:t>
            </a:r>
          </a:p>
        </p:txBody>
      </p:sp>
      <p:sp>
        <p:nvSpPr>
          <p:cNvPr id="3" name="Content Placeholder 2"/>
          <p:cNvSpPr txBox="1">
            <a:spLocks/>
          </p:cNvSpPr>
          <p:nvPr/>
        </p:nvSpPr>
        <p:spPr>
          <a:xfrm>
            <a:off x="381000" y="1524000"/>
            <a:ext cx="8458200" cy="3962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800" b="1" dirty="0" smtClean="0">
                <a:ln w="50800"/>
                <a:solidFill>
                  <a:schemeClr val="bg1">
                    <a:shade val="50000"/>
                  </a:schemeClr>
                </a:solidFill>
                <a:cs typeface="Arabic Transparent" pitchFamily="2" charset="-78"/>
              </a:rPr>
              <a:t>   : من اليابسة، وتنحسر عنها في أوقات أخرى، ويسمَّى ارتفاع الماء وانخفاضه على طول الشاطئ المدَّ والجزر. يحدث المدُّ والجزر بسبب التجاذب بين الأرض والقمر.</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81000" y="1524000"/>
            <a:ext cx="8458200" cy="3505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وكلَّما ازدادت كتلة الجسم زادت قوة جذبِه. ومن ذلك أنَّ جسم الإنسان له جاذبية، و للأرض كذلك جاذبية. ونظرا إلى كتلة الأرض الضخمة فإنَّ قوة جذبها أكبر من قوة جذب جسم الإنسان. وهناك جاذبية بين الشمس والكواكب، وكذلك بين الكواكب والقمر.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81000" y="1524000"/>
            <a:ext cx="8458200" cy="3962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وتتغير الجاذبية بين الأجسام تبعا للمسافة بينها. ففي حالة الجاذبية بين الأرض والقمر تتأثر الأجسام على الأرض في الجزء المواجه للقمر بقوة جذب أكبر، وهذا يسبب انبعاج الماء عند الجهة المواجهة للقمر، ويحدث انبعاج آخر على الجهة الأخرى المقابلة من الأرض البعيدة عن القمر.</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4"/>
          <a:srcRect/>
          <a:stretch>
            <a:fillRect/>
          </a:stretch>
        </p:blipFill>
        <p:spPr bwMode="auto">
          <a:xfrm>
            <a:off x="381000" y="381000"/>
            <a:ext cx="8458200" cy="6248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to="" calcmode="lin" valueType="num">
                                      <p:cBhvr>
                                        <p:cTn id="7" dur="1" fill="hold"/>
                                        <p:tgtEl>
                                          <p:spTgt spid="317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971800" y="1219200"/>
            <a:ext cx="3505200" cy="1143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762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الفكرة الرئيسية : </a:t>
            </a:r>
            <a:r>
              <a:rPr lang="ar-SA" sz="3200" b="1" dirty="0" smtClean="0">
                <a:ln w="50800"/>
                <a:solidFill>
                  <a:schemeClr val="bg1">
                    <a:shade val="50000"/>
                  </a:schemeClr>
                </a:solidFill>
                <a:cs typeface="Arabic Transparent" pitchFamily="2" charset="-78"/>
              </a:rPr>
              <a:t>ما الذى يسبب أطوار القمر ؟.</a:t>
            </a:r>
          </a:p>
        </p:txBody>
      </p:sp>
      <p:sp>
        <p:nvSpPr>
          <p:cNvPr id="6" name="Content Placeholder 2"/>
          <p:cNvSpPr txBox="1">
            <a:spLocks/>
          </p:cNvSpPr>
          <p:nvPr/>
        </p:nvSpPr>
        <p:spPr>
          <a:xfrm>
            <a:off x="457200" y="3048000"/>
            <a:ext cx="7924800" cy="1828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5400" b="1" dirty="0" smtClean="0">
                <a:ln w="50800"/>
                <a:solidFill>
                  <a:schemeClr val="bg1">
                    <a:shade val="50000"/>
                  </a:schemeClr>
                </a:solidFill>
                <a:cs typeface="Arabic Transparent" pitchFamily="2" charset="-78"/>
              </a:rPr>
              <a:t>بسبب دوران القمر حول الأرض ودوران الأرض حول الشمس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304800" y="228600"/>
            <a:ext cx="8560661" cy="6472139"/>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5"/>
          <a:srcRect/>
          <a:stretch>
            <a:fillRect/>
          </a:stretch>
        </p:blipFill>
        <p:spPr bwMode="auto">
          <a:xfrm>
            <a:off x="1752600" y="533400"/>
            <a:ext cx="6943725" cy="5653924"/>
          </a:xfrm>
          <a:prstGeom prst="rect">
            <a:avLst/>
          </a:prstGeom>
          <a:noFill/>
          <a:ln w="9525">
            <a:noFill/>
            <a:miter lim="800000"/>
            <a:headEnd/>
            <a:tailEnd/>
          </a:ln>
          <a:effectLst/>
        </p:spPr>
      </p:pic>
      <p:sp>
        <p:nvSpPr>
          <p:cNvPr id="4" name="Oval 3"/>
          <p:cNvSpPr/>
          <p:nvPr/>
        </p:nvSpPr>
        <p:spPr>
          <a:xfrm>
            <a:off x="3505200" y="5257800"/>
            <a:ext cx="289560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7" name="Oval 6"/>
          <p:cNvSpPr/>
          <p:nvPr/>
        </p:nvSpPr>
        <p:spPr>
          <a:xfrm>
            <a:off x="6248400" y="2667000"/>
            <a:ext cx="198120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 to="" calcmode="lin" valueType="num">
                                      <p:cBhvr>
                                        <p:cTn id="7" dur="1" fill="hold"/>
                                        <p:tgtEl>
                                          <p:spTgt spid="348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57912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a:t>
            </a:r>
            <a:r>
              <a:rPr lang="ar-SA" sz="9600" b="1" dirty="0" smtClean="0">
                <a:solidFill>
                  <a:schemeClr val="bg1"/>
                </a:solidFill>
                <a:effectLst>
                  <a:glow rad="139700">
                    <a:schemeClr val="accent3">
                      <a:satMod val="175000"/>
                      <a:alpha val="40000"/>
                    </a:schemeClr>
                  </a:glow>
                </a:effectLst>
              </a:rPr>
              <a:t>الفصل الأول</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219200" y="4572000"/>
            <a:ext cx="6858000" cy="1143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600" b="1" dirty="0" smtClean="0">
                <a:ln w="50800"/>
                <a:solidFill>
                  <a:schemeClr val="bg1">
                    <a:shade val="50000"/>
                  </a:schemeClr>
                </a:solidFill>
                <a:cs typeface="Arabic Transparent" pitchFamily="2" charset="-78"/>
              </a:rPr>
              <a:t>دورة الأرض السنوية</a:t>
            </a:r>
          </a:p>
        </p:txBody>
      </p:sp>
      <p:sp>
        <p:nvSpPr>
          <p:cNvPr id="3" name="Down Arrow 2"/>
          <p:cNvSpPr/>
          <p:nvPr/>
        </p:nvSpPr>
        <p:spPr>
          <a:xfrm>
            <a:off x="2895600" y="24384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1295400"/>
            <a:ext cx="8077200" cy="914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1) ............هى دورة الأرض حول الشمس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524000" y="4572000"/>
            <a:ext cx="5867400" cy="1066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000" b="1" dirty="0" smtClean="0">
                <a:ln w="50800"/>
                <a:solidFill>
                  <a:schemeClr val="bg1">
                    <a:shade val="50000"/>
                  </a:schemeClr>
                </a:solidFill>
                <a:cs typeface="Arabic Transparent" pitchFamily="2" charset="-78"/>
              </a:rPr>
              <a:t>الجاذبية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6096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2) قوة التجاذب التى تنشأ بين كتلتين أو أكثر تسمى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57200" y="3886200"/>
            <a:ext cx="8229600" cy="1447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8800" b="1" dirty="0" smtClean="0">
                <a:ln w="50800"/>
                <a:solidFill>
                  <a:schemeClr val="bg1">
                    <a:shade val="50000"/>
                  </a:schemeClr>
                </a:solidFill>
                <a:cs typeface="Arabic Transparent" pitchFamily="2" charset="-78"/>
              </a:rPr>
              <a:t>دورة الأرض اليومية</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3) ........تنتج عن دوران الأرض حول محورها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533400" y="3886200"/>
            <a:ext cx="7924800" cy="1524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المد والجذر</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4) تسبب جاذبية القمر حدوث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828800" y="3733800"/>
            <a:ext cx="6096000" cy="13716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7200" b="1" dirty="0" smtClean="0">
                <a:ln w="50800"/>
                <a:solidFill>
                  <a:schemeClr val="bg1">
                    <a:shade val="50000"/>
                  </a:schemeClr>
                </a:solidFill>
                <a:cs typeface="Arabic Transparent" pitchFamily="2" charset="-78"/>
              </a:rPr>
              <a:t>المنظار الفلكى</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rgbClr val="FF0000"/>
                </a:solidFill>
                <a:cs typeface="Arabic Transparent" pitchFamily="2" charset="-78"/>
              </a:rPr>
              <a:t>5) الجهاز الذى يجمع الضوء ويكبر الصور ويستخدم فى رصد الأجرام والنجوم يسمى ............................</a:t>
            </a: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209800" y="4191000"/>
            <a:ext cx="4800600" cy="1219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600" b="1" dirty="0" smtClean="0">
                <a:ln w="50800"/>
                <a:solidFill>
                  <a:schemeClr val="bg1">
                    <a:shade val="50000"/>
                  </a:schemeClr>
                </a:solidFill>
                <a:cs typeface="Arabic Transparent" pitchFamily="2" charset="-78"/>
              </a:rPr>
              <a:t>الكــون</a:t>
            </a:r>
          </a:p>
        </p:txBody>
      </p:sp>
      <p:sp>
        <p:nvSpPr>
          <p:cNvPr id="3" name="Down Arrow 2"/>
          <p:cNvSpPr/>
          <p:nvPr/>
        </p:nvSpPr>
        <p:spPr>
          <a:xfrm>
            <a:off x="2971800" y="20574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9906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6) ..........كل شئ موجود ، ومن ذلك الأرض والكواكب والنجوم والفضاء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304800" y="304800"/>
            <a:ext cx="8629650"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304800" y="304800"/>
            <a:ext cx="8658225"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1594</TotalTime>
  <Words>2015</Words>
  <Application>Microsoft Office PowerPoint</Application>
  <PresentationFormat>عرض على الشاشة (3:4)‏</PresentationFormat>
  <Paragraphs>105</Paragraphs>
  <Slides>77</Slides>
  <Notes>0</Notes>
  <HiddenSlides>0</HiddenSlides>
  <MMClips>0</MMClips>
  <ScaleCrop>false</ScaleCrop>
  <HeadingPairs>
    <vt:vector size="4" baseType="variant">
      <vt:variant>
        <vt:lpstr>سمة</vt:lpstr>
      </vt:variant>
      <vt:variant>
        <vt:i4>1</vt:i4>
      </vt:variant>
      <vt:variant>
        <vt:lpstr>عناوين الشرائح</vt:lpstr>
      </vt:variant>
      <vt:variant>
        <vt:i4>77</vt:i4>
      </vt:variant>
    </vt:vector>
  </HeadingPairs>
  <TitlesOfParts>
    <vt:vector size="78"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كيف نثبت أن الأرض تدور ؟ </vt:lpstr>
      <vt:lpstr>الشريحة 19</vt:lpstr>
      <vt:lpstr>الشريحة 20</vt:lpstr>
      <vt:lpstr>الشريحة 21</vt:lpstr>
      <vt:lpstr>منطقة التوقيت المعيارى </vt:lpstr>
      <vt:lpstr>الشريحة 23</vt:lpstr>
      <vt:lpstr>الشريحة 24</vt:lpstr>
      <vt:lpstr>خطُّ التاريخ الدوليُّ </vt:lpstr>
      <vt:lpstr>ما فصول السنة ؟</vt:lpstr>
      <vt:lpstr>الشريحة 27</vt:lpstr>
      <vt:lpstr>الشريحة 28</vt:lpstr>
      <vt:lpstr>الشريحة 29</vt:lpstr>
      <vt:lpstr>التغير فى زاوية ميل أشعة الشمس </vt:lpstr>
      <vt:lpstr>كيف نستكشف الفضاء ؟</vt:lpstr>
      <vt:lpstr>البقاء فى الفضاء</vt:lpstr>
      <vt:lpstr>الشريحة 33</vt:lpstr>
      <vt:lpstr>مراجعة الدرس</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مراجعة الدرس</vt:lpstr>
      <vt:lpstr>الشريحة 69</vt:lpstr>
      <vt:lpstr>الشريحة 70</vt:lpstr>
      <vt:lpstr>مراجعة الفصل الأول</vt:lpstr>
      <vt:lpstr>الشريحة 72</vt:lpstr>
      <vt:lpstr>الشريحة 73</vt:lpstr>
      <vt:lpstr>الشريحة 74</vt:lpstr>
      <vt:lpstr>الشريحة 75</vt:lpstr>
      <vt:lpstr>الشريحة 76</vt:lpstr>
      <vt:lpstr>الشريحة 77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Hasib</cp:lastModifiedBy>
  <cp:revision>235</cp:revision>
  <dcterms:created xsi:type="dcterms:W3CDTF">2006-08-16T00:00:00Z</dcterms:created>
  <dcterms:modified xsi:type="dcterms:W3CDTF">2015-10-28T17:52:09Z</dcterms:modified>
</cp:coreProperties>
</file>