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63" r:id="rId2"/>
    <p:sldId id="264" r:id="rId3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0" d="100"/>
          <a:sy n="50" d="100"/>
        </p:scale>
        <p:origin x="2232" y="6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024E7EBE-D154-4AFF-BA1A-9B881CF00BFA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C47D1150-CB9B-4E7A-9DD6-0DA95F5F0B6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88495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ar-SA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51FD8-2359-3B4E-9FA2-88033483331E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4284-EFD4-8647-A11F-76B4BB9DE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7243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51FD8-2359-3B4E-9FA2-88033483331E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4284-EFD4-8647-A11F-76B4BB9DE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501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51FD8-2359-3B4E-9FA2-88033483331E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4284-EFD4-8647-A11F-76B4BB9DE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228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51FD8-2359-3B4E-9FA2-88033483331E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4284-EFD4-8647-A11F-76B4BB9DE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250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51FD8-2359-3B4E-9FA2-88033483331E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4284-EFD4-8647-A11F-76B4BB9DE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073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51FD8-2359-3B4E-9FA2-88033483331E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4284-EFD4-8647-A11F-76B4BB9DE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173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51FD8-2359-3B4E-9FA2-88033483331E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4284-EFD4-8647-A11F-76B4BB9DE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661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51FD8-2359-3B4E-9FA2-88033483331E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4284-EFD4-8647-A11F-76B4BB9DE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419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51FD8-2359-3B4E-9FA2-88033483331E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4284-EFD4-8647-A11F-76B4BB9DE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044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51FD8-2359-3B4E-9FA2-88033483331E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4284-EFD4-8647-A11F-76B4BB9DE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452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51FD8-2359-3B4E-9FA2-88033483331E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4284-EFD4-8647-A11F-76B4BB9DE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428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ar-SA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/>
              <a:t>Click to edit Master text styles</a:t>
            </a:r>
          </a:p>
          <a:p>
            <a:pPr lvl="1"/>
            <a:r>
              <a:rPr lang="ar-SA"/>
              <a:t>Second level</a:t>
            </a:r>
          </a:p>
          <a:p>
            <a:pPr lvl="2"/>
            <a:r>
              <a:rPr lang="ar-SA"/>
              <a:t>Third level</a:t>
            </a:r>
          </a:p>
          <a:p>
            <a:pPr lvl="3"/>
            <a:r>
              <a:rPr lang="ar-SA"/>
              <a:t>Fourth level</a:t>
            </a:r>
          </a:p>
          <a:p>
            <a:pPr lvl="4"/>
            <a:r>
              <a:rPr lang="ar-SA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351FD8-2359-3B4E-9FA2-88033483331E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EB4284-EFD4-8647-A11F-76B4BB9DE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274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jp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189943" y="4105192"/>
            <a:ext cx="6596314" cy="2369769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أحيطي القيمة المنزلية للرقم الذي تحته خط فيما يلي: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5771020" y="4138557"/>
            <a:ext cx="139989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200" b="1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السؤال الثاني </a:t>
            </a:r>
            <a:r>
              <a:rPr kumimoji="0" lang="ar-SA" sz="1200" b="1" i="0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: </a:t>
            </a:r>
            <a:endParaRPr kumimoji="0" lang="ar-SA" sz="1200" b="1" i="0" u="sng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3307757" y="6563063"/>
            <a:ext cx="368420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200" b="1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</a:t>
            </a:r>
            <a:r>
              <a:rPr kumimoji="0" lang="ar-SA" sz="1200" b="1" i="0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: أوجدي العدد المفقود في جمل الجمع والطرح التالية </a:t>
            </a:r>
            <a:r>
              <a:rPr kumimoji="0" lang="ar-SA" sz="1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                                                          </a:t>
            </a:r>
            <a:endParaRPr kumimoji="0" lang="ar-SA" sz="1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89942" y="2285391"/>
            <a:ext cx="6575695" cy="1747196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السؤال الأول :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وقفت  3فراشات على زهرة  ، ثم انضمت إليها 4 فراشات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جديدات , كم فراشة على الزهرة الآن ؟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الفهم :المعطيات :وقفت .......فراشات على الزهرة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ثم انضمت اليها........فراشة .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المطلوب: كم ...............................؟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التخطيط :لحل المسألة استخدم عملية ............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الحل:    </a:t>
            </a:r>
            <a:r>
              <a:rPr kumimoji="0" lang="ar-SA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...........        .............=............... فراشات</a:t>
            </a:r>
          </a:p>
        </p:txBody>
      </p:sp>
      <p:sp>
        <p:nvSpPr>
          <p:cNvPr id="8" name="مربع نص 7"/>
          <p:cNvSpPr txBox="1"/>
          <p:nvPr/>
        </p:nvSpPr>
        <p:spPr>
          <a:xfrm>
            <a:off x="5592065" y="6537720"/>
            <a:ext cx="1399896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1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السؤال الثالث  </a:t>
            </a:r>
            <a:r>
              <a:rPr kumimoji="0" lang="ar-SA" sz="1400" b="1" i="0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: </a:t>
            </a:r>
            <a:endParaRPr kumimoji="0" lang="ar-SA" sz="1400" b="1" i="0" u="sng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174897" y="6568714"/>
            <a:ext cx="6575756" cy="2287105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11" name="جدول 10"/>
          <p:cNvGraphicFramePr>
            <a:graphicFrameLocks noGrp="1"/>
          </p:cNvGraphicFramePr>
          <p:nvPr>
            <p:extLst/>
          </p:nvPr>
        </p:nvGraphicFramePr>
        <p:xfrm>
          <a:off x="210977" y="4116482"/>
          <a:ext cx="2783697" cy="11277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300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8399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4414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6187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5533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تحديد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القيمة المنزلية لرقم في عدد ضمن (1000)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13" name="جدول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99833"/>
              </p:ext>
            </p:extLst>
          </p:nvPr>
        </p:nvGraphicFramePr>
        <p:xfrm>
          <a:off x="189942" y="2285391"/>
          <a:ext cx="2984440" cy="1084684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59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6313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5284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329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3125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38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حل مسائل رياضية باستعمال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استراتيجيات ومهارات مناسبة مع اتباع 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204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23" name="مستطيل 22"/>
          <p:cNvSpPr/>
          <p:nvPr/>
        </p:nvSpPr>
        <p:spPr>
          <a:xfrm>
            <a:off x="1124860" y="5613716"/>
            <a:ext cx="807827" cy="55191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24" name="مستطيل 23"/>
          <p:cNvSpPr/>
          <p:nvPr/>
        </p:nvSpPr>
        <p:spPr>
          <a:xfrm>
            <a:off x="6151408" y="5318395"/>
            <a:ext cx="490848" cy="412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800" b="0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2</a:t>
            </a:r>
            <a:r>
              <a:rPr kumimoji="0" lang="ar-SA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6</a:t>
            </a:r>
            <a:endParaRPr kumimoji="0" lang="ar-SA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25" name="مستطيل 24"/>
          <p:cNvSpPr/>
          <p:nvPr/>
        </p:nvSpPr>
        <p:spPr>
          <a:xfrm>
            <a:off x="5796834" y="5787975"/>
            <a:ext cx="968804" cy="331884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2   أو20 </a:t>
            </a:r>
          </a:p>
        </p:txBody>
      </p:sp>
      <p:sp>
        <p:nvSpPr>
          <p:cNvPr id="28" name="مستطيل 27"/>
          <p:cNvSpPr/>
          <p:nvPr/>
        </p:nvSpPr>
        <p:spPr>
          <a:xfrm>
            <a:off x="6247381" y="5046295"/>
            <a:ext cx="223587" cy="20807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32" name="مستطيل 31"/>
          <p:cNvSpPr/>
          <p:nvPr/>
        </p:nvSpPr>
        <p:spPr>
          <a:xfrm>
            <a:off x="3257594" y="3146114"/>
            <a:ext cx="855415" cy="497384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4974072" y="5329069"/>
            <a:ext cx="429179" cy="39068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5</a:t>
            </a:r>
            <a:r>
              <a:rPr kumimoji="0" lang="ar-SA" sz="1400" b="0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3</a:t>
            </a:r>
          </a:p>
        </p:txBody>
      </p:sp>
      <p:sp>
        <p:nvSpPr>
          <p:cNvPr id="40" name="مستطيل 39"/>
          <p:cNvSpPr/>
          <p:nvPr/>
        </p:nvSpPr>
        <p:spPr>
          <a:xfrm>
            <a:off x="4702384" y="5783879"/>
            <a:ext cx="1016119" cy="33598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3   أو 30</a:t>
            </a:r>
          </a:p>
        </p:txBody>
      </p:sp>
      <p:sp>
        <p:nvSpPr>
          <p:cNvPr id="41" name="مستطيل 40"/>
          <p:cNvSpPr/>
          <p:nvPr/>
        </p:nvSpPr>
        <p:spPr>
          <a:xfrm>
            <a:off x="5025942" y="5046295"/>
            <a:ext cx="300925" cy="21016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42" name="مستطيل 41"/>
          <p:cNvSpPr/>
          <p:nvPr/>
        </p:nvSpPr>
        <p:spPr>
          <a:xfrm>
            <a:off x="3812616" y="5353445"/>
            <a:ext cx="429103" cy="33903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4</a:t>
            </a:r>
            <a:r>
              <a:rPr kumimoji="0" lang="ar-SA" sz="1400" b="0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8</a:t>
            </a:r>
          </a:p>
        </p:txBody>
      </p:sp>
      <p:sp>
        <p:nvSpPr>
          <p:cNvPr id="43" name="مستطيل 42"/>
          <p:cNvSpPr/>
          <p:nvPr/>
        </p:nvSpPr>
        <p:spPr>
          <a:xfrm>
            <a:off x="3522181" y="5795213"/>
            <a:ext cx="1009972" cy="32464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8  أو 80</a:t>
            </a:r>
          </a:p>
        </p:txBody>
      </p:sp>
      <p:sp>
        <p:nvSpPr>
          <p:cNvPr id="44" name="مستطيل 43"/>
          <p:cNvSpPr/>
          <p:nvPr/>
        </p:nvSpPr>
        <p:spPr>
          <a:xfrm>
            <a:off x="3915188" y="5103353"/>
            <a:ext cx="238119" cy="2035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45" name="مستطيل 44"/>
          <p:cNvSpPr/>
          <p:nvPr/>
        </p:nvSpPr>
        <p:spPr>
          <a:xfrm>
            <a:off x="2777332" y="5392926"/>
            <a:ext cx="480262" cy="37401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0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9</a:t>
            </a:r>
            <a:r>
              <a:rPr kumimoji="0" lang="ar-SA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1</a:t>
            </a:r>
          </a:p>
        </p:txBody>
      </p:sp>
      <p:sp>
        <p:nvSpPr>
          <p:cNvPr id="46" name="مستطيل 45"/>
          <p:cNvSpPr/>
          <p:nvPr/>
        </p:nvSpPr>
        <p:spPr>
          <a:xfrm>
            <a:off x="2375766" y="5814614"/>
            <a:ext cx="1019332" cy="29573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9  أو   90</a:t>
            </a:r>
          </a:p>
        </p:txBody>
      </p:sp>
      <p:sp>
        <p:nvSpPr>
          <p:cNvPr id="47" name="مستطيل 46"/>
          <p:cNvSpPr/>
          <p:nvPr/>
        </p:nvSpPr>
        <p:spPr>
          <a:xfrm>
            <a:off x="2892102" y="5103353"/>
            <a:ext cx="238120" cy="2439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شكل بيضاوي 107"/>
          <p:cNvSpPr/>
          <p:nvPr/>
        </p:nvSpPr>
        <p:spPr>
          <a:xfrm>
            <a:off x="2058188" y="8295563"/>
            <a:ext cx="1043781" cy="410286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38" name="جدول 12"/>
          <p:cNvGraphicFramePr>
            <a:graphicFrameLocks noGrp="1"/>
          </p:cNvGraphicFramePr>
          <p:nvPr>
            <p:extLst/>
          </p:nvPr>
        </p:nvGraphicFramePr>
        <p:xfrm>
          <a:off x="189943" y="6589256"/>
          <a:ext cx="3014578" cy="11277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8494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665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6577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8117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1744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9871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تكوين مجموعة حقائق الجمع والطرح المترابطة واستعمالها في جمل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الجمع 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pSp>
        <p:nvGrpSpPr>
          <p:cNvPr id="29" name="مجموعة 13"/>
          <p:cNvGrpSpPr/>
          <p:nvPr/>
        </p:nvGrpSpPr>
        <p:grpSpPr>
          <a:xfrm>
            <a:off x="-203393" y="112924"/>
            <a:ext cx="7146862" cy="2228613"/>
            <a:chOff x="-203041" y="91600"/>
            <a:chExt cx="7146862" cy="2228613"/>
          </a:xfrm>
        </p:grpSpPr>
        <p:sp>
          <p:nvSpPr>
            <p:cNvPr id="30" name="مربع نص 14"/>
            <p:cNvSpPr txBox="1"/>
            <p:nvPr/>
          </p:nvSpPr>
          <p:spPr>
            <a:xfrm>
              <a:off x="-203041" y="2043214"/>
              <a:ext cx="6806381" cy="276999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>
              <a:defPPr>
                <a:defRPr lang="ar-SA"/>
              </a:defPPr>
              <a:lvl1pPr marL="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اسم الطالبة </a:t>
              </a:r>
              <a:r>
                <a:rPr kumimoji="0" lang="ar-SA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.......................................................</a:t>
              </a:r>
              <a:r>
                <a:rPr kumimoji="0" lang="ar-SA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 المدرسة</a:t>
              </a:r>
              <a:r>
                <a:rPr kumimoji="0" lang="ar-SA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.........................................</a:t>
              </a:r>
              <a:r>
                <a:rPr kumimoji="0" lang="ar-SA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 الصف الثاني  </a:t>
              </a:r>
              <a:r>
                <a:rPr kumimoji="0" lang="ar-SA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........................</a:t>
              </a:r>
            </a:p>
          </p:txBody>
        </p:sp>
        <p:sp>
          <p:nvSpPr>
            <p:cNvPr id="31" name="مربع نص 15"/>
            <p:cNvSpPr txBox="1"/>
            <p:nvPr/>
          </p:nvSpPr>
          <p:spPr>
            <a:xfrm>
              <a:off x="5427525" y="230264"/>
              <a:ext cx="1306538" cy="57888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1">
              <a:spAutoFit/>
            </a:bodyPr>
            <a:lstStyle>
              <a:defPPr>
                <a:defRPr lang="ar-SA"/>
              </a:defPPr>
              <a:lvl1pPr marL="0" algn="r" defTabSz="914400" rtl="1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r" defTabSz="914400" rtl="1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r" defTabSz="914400" rtl="1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r" defTabSz="914400" rtl="1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r" defTabSz="914400" rtl="1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r" defTabSz="914400" rtl="1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r" defTabSz="914400" rtl="1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r" defTabSz="914400" rtl="1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r" defTabSz="914400" rtl="1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المملكة العربية السعودية</a:t>
              </a:r>
            </a:p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وزارة التعليم </a:t>
              </a:r>
            </a:p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مكتب التربية والتعليم بمحافظة الجبيل</a:t>
              </a:r>
            </a:p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قسم الصفوف الأولية</a:t>
              </a:r>
            </a:p>
          </p:txBody>
        </p:sp>
        <p:pic>
          <p:nvPicPr>
            <p:cNvPr id="33" name="Picture 32" descr="نتيجة بحث الصور عن شعار وزارة المعارف بدون خلفية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691" y="245429"/>
              <a:ext cx="955441" cy="589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4" name="مستطيل مستدير الزوايا 17"/>
            <p:cNvSpPr/>
            <p:nvPr/>
          </p:nvSpPr>
          <p:spPr>
            <a:xfrm>
              <a:off x="1384520" y="101857"/>
              <a:ext cx="4164363" cy="557766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>
              <a:defPPr>
                <a:defRPr lang="ar-SA"/>
              </a:defPPr>
              <a:lvl1pPr marL="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1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نموذج (4)</a:t>
              </a:r>
            </a:p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الاختبار الدوري لمادة الرياضيات الصف الثاني الفترة الأولى </a:t>
              </a:r>
            </a:p>
          </p:txBody>
        </p:sp>
        <p:sp>
          <p:nvSpPr>
            <p:cNvPr id="35" name="مستطيل مستدير الزوايا 18"/>
            <p:cNvSpPr/>
            <p:nvPr/>
          </p:nvSpPr>
          <p:spPr>
            <a:xfrm>
              <a:off x="57075" y="91600"/>
              <a:ext cx="6743850" cy="1974423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>
              <a:defPPr>
                <a:defRPr lang="ar-SA"/>
              </a:defPPr>
              <a:lvl1pPr marL="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pic>
          <p:nvPicPr>
            <p:cNvPr id="36" name="Picture 35" descr="نتيجة بحث الصور عن رياضيات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073" y="891464"/>
              <a:ext cx="1300672" cy="9733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36" descr="نتيجة بحث الصور عن اطارات رياضيات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9830">
              <a:off x="1204543" y="642193"/>
              <a:ext cx="4898705" cy="16165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8" name="مستطيل 21"/>
            <p:cNvSpPr/>
            <p:nvPr/>
          </p:nvSpPr>
          <p:spPr>
            <a:xfrm rot="901254">
              <a:off x="3750251" y="992977"/>
              <a:ext cx="3193570" cy="6463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ar-SA"/>
              </a:defPPr>
              <a:lvl1pPr marL="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r" defTabSz="914400" rtl="1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3600" b="1" i="0" u="none" strike="noStrike" kern="1200" cap="none" spc="0" normalizeH="0" baseline="0" noProof="0" dirty="0">
                  <a:ln w="0"/>
                  <a:gradFill flip="none" rotWithShape="1">
                    <a:gsLst>
                      <a:gs pos="72843">
                        <a:srgbClr val="C0504D">
                          <a:lumMod val="75000"/>
                        </a:srgbClr>
                      </a:gs>
                      <a:gs pos="71687">
                        <a:prstClr val="black"/>
                      </a:gs>
                      <a:gs pos="69375">
                        <a:srgbClr val="C0504D">
                          <a:lumMod val="20000"/>
                          <a:lumOff val="80000"/>
                        </a:srgbClr>
                      </a:gs>
                      <a:gs pos="47562">
                        <a:srgbClr val="00B0F0"/>
                      </a:gs>
                      <a:gs pos="35000">
                        <a:srgbClr val="FFFF00"/>
                      </a:gs>
                      <a:gs pos="60125">
                        <a:srgbClr val="F79646">
                          <a:lumMod val="60000"/>
                          <a:lumOff val="40000"/>
                        </a:srgbClr>
                      </a:gs>
                      <a:gs pos="0">
                        <a:srgbClr val="4F81BD">
                          <a:lumMod val="5000"/>
                          <a:lumOff val="95000"/>
                        </a:srgbClr>
                      </a:gs>
                      <a:gs pos="74000">
                        <a:srgbClr val="4F81BD">
                          <a:lumMod val="45000"/>
                          <a:lumOff val="55000"/>
                        </a:srgbClr>
                      </a:gs>
                      <a:gs pos="83000">
                        <a:srgbClr val="4F81BD">
                          <a:lumMod val="45000"/>
                          <a:lumOff val="55000"/>
                        </a:srgbClr>
                      </a:gs>
                      <a:gs pos="100000">
                        <a:srgbClr val="4F81BD">
                          <a:lumMod val="30000"/>
                          <a:lumOff val="70000"/>
                        </a:srgbClr>
                      </a:gs>
                    </a:gsLst>
                    <a:path path="circle">
                      <a:fillToRect t="100000" r="100000"/>
                    </a:path>
                    <a:tileRect l="-100000" b="-100000"/>
                  </a:gra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Calibri"/>
                  <a:ea typeface="+mn-ea"/>
                  <a:cs typeface="Bold Italic Art" panose="02010400000000000000" pitchFamily="2" charset="-78"/>
                </a:rPr>
                <a:t>الرياضيات</a:t>
              </a:r>
            </a:p>
          </p:txBody>
        </p:sp>
      </p:grpSp>
      <p:sp>
        <p:nvSpPr>
          <p:cNvPr id="12" name="Rounded Rectangle 11"/>
          <p:cNvSpPr/>
          <p:nvPr/>
        </p:nvSpPr>
        <p:spPr>
          <a:xfrm>
            <a:off x="5138878" y="7112830"/>
            <a:ext cx="1519029" cy="50125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 14- 8 = 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3383839" y="7838501"/>
            <a:ext cx="1519029" cy="47340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     + 6 =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3395098" y="7153136"/>
            <a:ext cx="1519029" cy="47340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  +2 = 9</a:t>
            </a:r>
          </a:p>
        </p:txBody>
      </p:sp>
      <p:sp>
        <p:nvSpPr>
          <p:cNvPr id="56" name="Rectangle 55"/>
          <p:cNvSpPr/>
          <p:nvPr/>
        </p:nvSpPr>
        <p:spPr>
          <a:xfrm>
            <a:off x="3493229" y="7913028"/>
            <a:ext cx="338411" cy="2981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4497244" y="7214392"/>
            <a:ext cx="338411" cy="2981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4497243" y="7901095"/>
            <a:ext cx="338411" cy="2981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59" name="Rounded Rectangle 58"/>
          <p:cNvSpPr/>
          <p:nvPr/>
        </p:nvSpPr>
        <p:spPr>
          <a:xfrm>
            <a:off x="5173146" y="7813456"/>
            <a:ext cx="1519029" cy="47340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  9 -  2 = </a:t>
            </a:r>
          </a:p>
        </p:txBody>
      </p:sp>
      <p:sp>
        <p:nvSpPr>
          <p:cNvPr id="60" name="Rectangle 59"/>
          <p:cNvSpPr/>
          <p:nvPr/>
        </p:nvSpPr>
        <p:spPr>
          <a:xfrm>
            <a:off x="5253654" y="7872953"/>
            <a:ext cx="338411" cy="2981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149859" y="3739293"/>
            <a:ext cx="303219" cy="224353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5266233" y="7208486"/>
            <a:ext cx="338411" cy="2981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pic>
        <p:nvPicPr>
          <p:cNvPr id="53" name="صورة 5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5090" y="786728"/>
            <a:ext cx="852700" cy="63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8646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مستطيل 17"/>
          <p:cNvSpPr/>
          <p:nvPr/>
        </p:nvSpPr>
        <p:spPr>
          <a:xfrm>
            <a:off x="207170" y="150309"/>
            <a:ext cx="6519066" cy="3059616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21" name="مربع نص 20"/>
          <p:cNvSpPr txBox="1"/>
          <p:nvPr/>
        </p:nvSpPr>
        <p:spPr>
          <a:xfrm>
            <a:off x="5306065" y="158053"/>
            <a:ext cx="139989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السؤال الرابع: </a:t>
            </a:r>
          </a:p>
        </p:txBody>
      </p:sp>
      <p:sp>
        <p:nvSpPr>
          <p:cNvPr id="22" name="مربع نص 21"/>
          <p:cNvSpPr txBox="1"/>
          <p:nvPr/>
        </p:nvSpPr>
        <p:spPr>
          <a:xfrm>
            <a:off x="5306064" y="3299695"/>
            <a:ext cx="139989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السؤال الخامس : </a:t>
            </a:r>
          </a:p>
        </p:txBody>
      </p:sp>
      <p:sp>
        <p:nvSpPr>
          <p:cNvPr id="23" name="مستطيل 22"/>
          <p:cNvSpPr/>
          <p:nvPr/>
        </p:nvSpPr>
        <p:spPr>
          <a:xfrm>
            <a:off x="199342" y="3299695"/>
            <a:ext cx="6519066" cy="4920380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-749147" y="8522020"/>
            <a:ext cx="7455107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تمنياتي لك بالتوفيق                                                                       معلمة المادة:                                           </a:t>
            </a:r>
          </a:p>
        </p:txBody>
      </p:sp>
      <p:graphicFrame>
        <p:nvGraphicFramePr>
          <p:cNvPr id="27" name="جدول 26"/>
          <p:cNvGraphicFramePr>
            <a:graphicFrameLocks noGrp="1"/>
          </p:cNvGraphicFramePr>
          <p:nvPr>
            <p:extLst/>
          </p:nvPr>
        </p:nvGraphicFramePr>
        <p:xfrm>
          <a:off x="227865" y="175012"/>
          <a:ext cx="3014705" cy="8839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53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019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8910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0141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1336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تحديد الأنماط ووصفها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وتكوينها بالعد القفزي 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28" name="جدول 27"/>
          <p:cNvGraphicFramePr>
            <a:graphicFrameLocks noGrp="1"/>
          </p:cNvGraphicFramePr>
          <p:nvPr>
            <p:extLst/>
          </p:nvPr>
        </p:nvGraphicFramePr>
        <p:xfrm>
          <a:off x="219075" y="3404139"/>
          <a:ext cx="3023755" cy="10058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53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019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1061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6385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3337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تكوين مجموعة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حقائق 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الجمع والطرح المترابطة واستعمالها في جمل الجمع والطرح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" name="مستطيل 2"/>
          <p:cNvSpPr/>
          <p:nvPr/>
        </p:nvSpPr>
        <p:spPr>
          <a:xfrm>
            <a:off x="3371849" y="527019"/>
            <a:ext cx="333411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أكمل نمط التالي: 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  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 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  1/      5 , 10 ,  15 , 20  ,.........., ..........</a:t>
            </a:r>
          </a:p>
        </p:txBody>
      </p:sp>
      <p:sp>
        <p:nvSpPr>
          <p:cNvPr id="4" name="مستطيل 3"/>
          <p:cNvSpPr/>
          <p:nvPr/>
        </p:nvSpPr>
        <p:spPr>
          <a:xfrm>
            <a:off x="1730952" y="1419341"/>
            <a:ext cx="4791575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2/      2   ،  4 ،  6 ، 8 ، ....... ، .......  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  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4796387" y="3582528"/>
            <a:ext cx="193674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أكتبي جمل الطرح والجمع لمايلي : 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160" y="4414895"/>
            <a:ext cx="2085976" cy="79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160" y="5250355"/>
            <a:ext cx="2076665" cy="78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6844" y="4017139"/>
            <a:ext cx="1066800" cy="1009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66926" y="1220824"/>
            <a:ext cx="1304923" cy="174477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8269" y="5596291"/>
            <a:ext cx="2200275" cy="207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0061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</TotalTime>
  <Words>391</Words>
  <Application>Microsoft Office PowerPoint</Application>
  <PresentationFormat>عرض على الشاشة (3:4)‏</PresentationFormat>
  <Paragraphs>124</Paragraphs>
  <Slides>2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5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2</vt:i4>
      </vt:variant>
    </vt:vector>
  </HeadingPairs>
  <TitlesOfParts>
    <vt:vector size="8" baseType="lpstr">
      <vt:lpstr>Arial</vt:lpstr>
      <vt:lpstr>Bold Italic Art</vt:lpstr>
      <vt:lpstr>Calibri</vt:lpstr>
      <vt:lpstr>Times New Roman</vt:lpstr>
      <vt:lpstr>Wingdings</vt:lpstr>
      <vt:lpstr>Office Theme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Abeer Al-qahtani</dc:creator>
  <cp:lastModifiedBy>win</cp:lastModifiedBy>
  <cp:revision>41</cp:revision>
  <dcterms:created xsi:type="dcterms:W3CDTF">2016-10-26T19:34:46Z</dcterms:created>
  <dcterms:modified xsi:type="dcterms:W3CDTF">2016-12-15T11:15:40Z</dcterms:modified>
</cp:coreProperties>
</file>