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77050" cy="965676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5" autoAdjust="0"/>
    <p:restoredTop sz="96237" autoAdjust="0"/>
  </p:normalViewPr>
  <p:slideViewPr>
    <p:cSldViewPr>
      <p:cViewPr varScale="1">
        <p:scale>
          <a:sx n="70" d="100"/>
          <a:sy n="70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6995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2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l">
              <a:defRPr sz="1200"/>
            </a:lvl1pPr>
          </a:lstStyle>
          <a:p>
            <a:fld id="{CFBD0D55-A764-489E-9CDC-873F6288264A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6995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2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l">
              <a:defRPr sz="1200"/>
            </a:lvl1pPr>
          </a:lstStyle>
          <a:p>
            <a:fld id="{17B2799F-004A-422C-8857-E34D2EE60D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35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99F-004A-422C-8857-E34D2EE60D9D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61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99F-004A-422C-8857-E34D2EE60D9D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09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C4B6-848F-486A-BA53-AE38BA5C02E0}" type="datetimeFigureOut">
              <a:rPr lang="ar-SA" smtClean="0"/>
              <a:pPr/>
              <a:t>03/04/38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jpeg"/><Relationship Id="rId2" Type="http://schemas.openxmlformats.org/officeDocument/2006/relationships/image" Target="../media/image152.png"/><Relationship Id="rId16" Type="http://schemas.openxmlformats.org/officeDocument/2006/relationships/image" Target="../media/image166.jpe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jpe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jpe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3" Type="http://schemas.openxmlformats.org/officeDocument/2006/relationships/image" Target="../media/image171.png"/><Relationship Id="rId21" Type="http://schemas.openxmlformats.org/officeDocument/2006/relationships/image" Target="../media/image189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image" Target="../media/image1.png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19" Type="http://schemas.openxmlformats.org/officeDocument/2006/relationships/image" Target="../media/image187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Relationship Id="rId22" Type="http://schemas.openxmlformats.org/officeDocument/2006/relationships/image" Target="../media/image19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.png"/><Relationship Id="rId21" Type="http://schemas.openxmlformats.org/officeDocument/2006/relationships/image" Target="../media/image208.png"/><Relationship Id="rId7" Type="http://schemas.openxmlformats.org/officeDocument/2006/relationships/image" Target="../media/image194.png"/><Relationship Id="rId12" Type="http://schemas.openxmlformats.org/officeDocument/2006/relationships/image" Target="../media/image199.jpeg"/><Relationship Id="rId17" Type="http://schemas.openxmlformats.org/officeDocument/2006/relationships/image" Target="../media/image20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23" Type="http://schemas.openxmlformats.org/officeDocument/2006/relationships/image" Target="../media/image210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image" Target="../media/image1.png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212.jpe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jpe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image" Target="../media/image21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jpeg"/><Relationship Id="rId21" Type="http://schemas.openxmlformats.org/officeDocument/2006/relationships/image" Target="../media/image86.jpe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jpeg"/><Relationship Id="rId25" Type="http://schemas.openxmlformats.org/officeDocument/2006/relationships/image" Target="../media/image90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jpe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283968" y="188640"/>
            <a:ext cx="64807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91690"/>
              </p:ext>
            </p:extLst>
          </p:nvPr>
        </p:nvGraphicFramePr>
        <p:xfrm>
          <a:off x="79767" y="518628"/>
          <a:ext cx="8937821" cy="6219577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36826"/>
                <a:gridCol w="861713"/>
                <a:gridCol w="882914"/>
                <a:gridCol w="2724150"/>
                <a:gridCol w="923794"/>
                <a:gridCol w="627780"/>
                <a:gridCol w="2080644"/>
              </a:tblGrid>
              <a:tr h="2773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1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مراجعة الحروف السابقة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نشاط تمهيدي</a:t>
                      </a:r>
                      <a:r>
                        <a:rPr lang="ar-SA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-250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استذكر الحروف السابقة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-25000" dirty="0" err="1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الأحظ</a:t>
                      </a:r>
                      <a:r>
                        <a:rPr lang="ar-SA" sz="2000" b="1" baseline="-250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 وأعبر</a:t>
                      </a:r>
                      <a:r>
                        <a:rPr lang="ar-SA" sz="2000" b="1" baseline="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 </a:t>
                      </a:r>
                      <a:r>
                        <a:rPr lang="ar-SA" sz="2000" b="1" baseline="-250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 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 smtClean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التعبير عن محتوى الصور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تستذكر التلميذة  الحروف السابقة من الذاكرة البعيدة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 □العصف الذهني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 </a:t>
                      </a:r>
                      <a:r>
                        <a:rPr lang="ar-SA" sz="1100" b="1" dirty="0"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Arial"/>
                        </a:rPr>
                        <a:t>اذكري الحروف السابقة </a:t>
                      </a:r>
                      <a:r>
                        <a:rPr lang="ar-SA" sz="1100" b="1" dirty="0"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Arial"/>
                        </a:rPr>
                        <a:t>اذكري الشخصيات التي مرت عليك في الوحدات السابقة 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152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err="1" smtClean="0">
                          <a:latin typeface="Calibri"/>
                          <a:ea typeface="Calibri"/>
                          <a:cs typeface="Sultan  koufi"/>
                        </a:rPr>
                        <a:t>الإثنين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ألاحظ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وأعبر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استمع </a:t>
                      </a: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والاحظ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ثم </a:t>
                      </a: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اجيب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التمييز السمعي لأصوات الوحدة </a:t>
                      </a:r>
                    </a:p>
                    <a:p>
                      <a:pPr algn="ctr" rtl="1"/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تذكر الأحداث</a:t>
                      </a:r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والمعلومات</a:t>
                      </a:r>
                      <a:endParaRPr lang="ar-SA" sz="14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اللتعبير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شفهياً عن محتوى الصور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التعرف على قواعد السلامة 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تستمع التلميذة إلى بعض الأصوات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من</a:t>
                      </a: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محيطها  .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تتحدث عن المشاهد حسب تسلسل أحداث النص المسموع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التفكير الناقد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359410" algn="l"/>
                          <a:tab pos="-17907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ماذا تلاحظين في الصورة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       التقويم التكويني :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استمعي وتعرفي على الأصوات 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380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Calibri"/>
                          <a:cs typeface="Sultan  koufi"/>
                        </a:rPr>
                        <a:t>الثلاثاء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أنشد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أصل الحروف المتشابهة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استظهار عدد (6) أبيات من الأناشيد القصيرة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تقرأ التلميذة أبيات النشيد قراءة منغمة مقتدياً بقراءة المعلمة ثم تحفظها-  أن تطبق  التلميذة القيم الإيجابية .                                                    أن تجيب التلميذة عن الأسئلة المتعلقة بالنشيد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200" b="1" dirty="0" smtClean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400" b="1" baseline="30000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التشخيصي </a:t>
                      </a:r>
                      <a:r>
                        <a:rPr lang="ar-SA" sz="1400" b="1" baseline="30000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ar-SA" sz="1400" b="1" baseline="30000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كيف تسيري على الطريق العام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baseline="30000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400" b="1" baseline="30000" dirty="0"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baseline="30000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ماذا تفعلين عند عبور الشارع؟      </a:t>
                      </a:r>
                      <a:r>
                        <a:rPr lang="ar-SA" sz="1600" b="1" baseline="30000" dirty="0" err="1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ماألوان</a:t>
                      </a:r>
                      <a:r>
                        <a:rPr lang="ar-SA" sz="1600" b="1" baseline="30000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إشارة المرور وماذا يعني كل لون؟                     </a:t>
                      </a:r>
                      <a:r>
                        <a:rPr lang="ar-SA" sz="1400" b="1" baseline="30000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صلي بين الحروف المتشابهة؟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206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Calibri"/>
                          <a:cs typeface="Sultan  koufi"/>
                        </a:rPr>
                        <a:t>الأربعاء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□ النقاش والحوار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100" dirty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كم مرة تفرشين أسنانك في اليوم؟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3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متى تذهبين إلى طبيب الأسنان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149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Calibri"/>
                          <a:cs typeface="Arial"/>
                        </a:rPr>
                        <a:t>الخميس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 أكتب            أرسم دائرة حول الحرف ( ض)  - أستمع ثم انطق  المشدد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محكاة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تذكير الفعل وتأنيثه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(ض) كتابة صحيحة .   - أن ترسم التلميذة دائرة حول الحرف (ض)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الحرف المشدد 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عمر في تذكير للفعل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وتأنيثه  .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مهارة المقارنة –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2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حاكي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عمرفي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تذكير الفعل وتأنيثه؟   انطقي الحرف المشدد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(ض)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أكملي كتابة الحرف الناقص مع حركته اقرئي الكلمة ؟  اقرئي النص</a:t>
                      </a:r>
                      <a:r>
                        <a:rPr lang="ar-SA" sz="12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292080" y="188640"/>
            <a:ext cx="3672408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4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4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</a:t>
            </a:r>
            <a:r>
              <a:rPr lang="ar-SA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116632"/>
            <a:ext cx="2581210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8/ 5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12/ 5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أ</a:t>
            </a: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263691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01176" y="126979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149080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630932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pic>
        <p:nvPicPr>
          <p:cNvPr id="1026" name="Picture 2" descr="C:\Users\TOSHIBA\Documents\سكرابزات\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112"/>
            <a:ext cx="1872208" cy="1872208"/>
          </a:xfrm>
          <a:prstGeom prst="rect">
            <a:avLst/>
          </a:prstGeom>
          <a:noFill/>
        </p:spPr>
      </p:pic>
      <p:pic>
        <p:nvPicPr>
          <p:cNvPr id="27" name="Picture 2" descr="http://myschool.co.il/thosennew/files/2011/12/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869160"/>
            <a:ext cx="792088" cy="504056"/>
          </a:xfrm>
          <a:prstGeom prst="rect">
            <a:avLst/>
          </a:prstGeom>
          <a:noFill/>
        </p:spPr>
      </p:pic>
      <p:sp>
        <p:nvSpPr>
          <p:cNvPr id="33" name="مربع نص 32"/>
          <p:cNvSpPr txBox="1"/>
          <p:nvPr/>
        </p:nvSpPr>
        <p:spPr>
          <a:xfrm>
            <a:off x="2987824" y="188640"/>
            <a:ext cx="1042272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الأول</a:t>
            </a:r>
            <a:endParaRPr lang="ar-SA" sz="1400" b="1" dirty="0"/>
          </a:p>
        </p:txBody>
      </p:sp>
      <p:pic>
        <p:nvPicPr>
          <p:cNvPr id="1027" name="صورة 8" descr="C:\DOCUME~1\xp\LOCALS~1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9" y="2852936"/>
            <a:ext cx="8102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صورة 35" descr="C:\Documents and Settings\xp\Local Settings\Temporary Internet Files\Content.Word\A0-01-T2K1_صفحة_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13176"/>
            <a:ext cx="7604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صورة 32" descr="C:\Documents and Settings\xp\Local Settings\Temporary Internet Files\Content.Word\A0-01-T2K1_صفحة_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085184"/>
            <a:ext cx="936104" cy="5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صورة 17" descr="C:\Documents and Settings\xp\Local Settings\Temporary Internet Files\Content.Word\A0-01-T2K1_صفحة_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594928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صورة 38" descr="C:\Documents and Settings\xp\Local Settings\Temporary Internet Files\Content.Word\A0-01-T2K1_صفحة_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005064"/>
            <a:ext cx="94977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852936"/>
            <a:ext cx="68547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1" cstate="print"/>
          <a:srcRect t="31250" b="34375"/>
          <a:stretch>
            <a:fillRect/>
          </a:stretch>
        </p:blipFill>
        <p:spPr bwMode="auto">
          <a:xfrm>
            <a:off x="3635896" y="126876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مستطيل 34"/>
          <p:cNvSpPr/>
          <p:nvPr/>
        </p:nvSpPr>
        <p:spPr>
          <a:xfrm>
            <a:off x="4125403" y="3223559"/>
            <a:ext cx="89319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b="1" baseline="-25000" dirty="0" smtClean="0">
                <a:solidFill>
                  <a:srgbClr val="3333FF"/>
                </a:solidFill>
                <a:latin typeface="W3 ARAFAT 002"/>
                <a:ea typeface="Calibri"/>
                <a:cs typeface="Times New Roman"/>
              </a:rPr>
              <a:t>1436/4/</a:t>
            </a:r>
            <a:r>
              <a:rPr lang="ar-SA" b="1" baseline="-25000" dirty="0" err="1" smtClean="0">
                <a:solidFill>
                  <a:srgbClr val="3333FF"/>
                </a:solidFill>
                <a:latin typeface="W3 ARAFAT 002"/>
                <a:ea typeface="Calibri"/>
                <a:cs typeface="Times New Roman"/>
              </a:rPr>
              <a:t>5هـ</a:t>
            </a:r>
            <a:endParaRPr lang="ar-SA" sz="1200" dirty="0" smtClean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653628" cy="5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مربع نص 32"/>
          <p:cNvSpPr txBox="1"/>
          <p:nvPr/>
        </p:nvSpPr>
        <p:spPr>
          <a:xfrm>
            <a:off x="3563888" y="188640"/>
            <a:ext cx="1296144" cy="276999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الأسبوع  العاشر</a:t>
            </a:r>
            <a:endParaRPr lang="ar-SA" sz="1200" b="1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63358"/>
              </p:ext>
            </p:extLst>
          </p:nvPr>
        </p:nvGraphicFramePr>
        <p:xfrm>
          <a:off x="179512" y="518629"/>
          <a:ext cx="8912375" cy="6187083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770888"/>
                <a:gridCol w="919992"/>
                <a:gridCol w="2675748"/>
                <a:gridCol w="855522"/>
                <a:gridCol w="865400"/>
                <a:gridCol w="1825922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0174">
                <a:tc>
                  <a:txBody>
                    <a:bodyPr/>
                    <a:lstStyle/>
                    <a:p>
                      <a:pPr algn="ctr" rtl="1"/>
                      <a:endParaRPr lang="ar-SA" sz="1100" b="1" kern="1200" baseline="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/>
                      <a:r>
                        <a:rPr lang="ar-SA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الأحد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 استماع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نشيد النحلة </a:t>
                      </a:r>
                      <a:endParaRPr lang="ar-SA" sz="105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ألاحظ وأعبر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أستمع وألاحظ ثم أُجيب 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أنشد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التعبير شفهياً عن محتوى الصور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تطبق آداب الاستماع أثناء الدرس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تتحدث عن المشاهد حسب تسلسل</a:t>
                      </a:r>
                      <a:r>
                        <a:rPr lang="ar-SA" sz="1200" b="1">
                          <a:solidFill>
                            <a:srgbClr val="DA0000"/>
                          </a:solidFill>
                          <a:latin typeface="AXtManalBold"/>
                          <a:ea typeface="Calibri"/>
                          <a:cs typeface="Sultan  koufi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أحداث النص المسموع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تقرأ التلميذة أبيات النشيد قراءة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منغمة مقتديةً بقراءة المعلمة ثم تحفظها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</a:t>
                      </a:r>
                      <a:r>
                        <a:rPr lang="ar-SA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المكون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عبري عن محتوى الصور.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               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 واجبنا نحو جيراننا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بكت الحمامة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</a:t>
                      </a:r>
                      <a:endParaRPr lang="ar-SA" sz="1200" b="1" dirty="0" smtClean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أقرائي النشيد بصوت جميل؟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22699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الإثنين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12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النص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-25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أفهم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النص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</a:t>
                      </a:r>
                      <a:r>
                        <a:rPr lang="ar-SA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شخصيات المكون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لتقويم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التشخيصي :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مانهاية الغرور؟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لماذا نام الأرنب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من خسر السباق </a:t>
                      </a:r>
                      <a:endParaRPr lang="ar-SA" sz="1200" b="1" dirty="0" smtClean="0">
                        <a:solidFill>
                          <a:srgbClr val="006600"/>
                        </a:solidFill>
                        <a:latin typeface="W3 ARAFAT 002"/>
                        <a:ea typeface="Calibri"/>
                        <a:cs typeface="Sultan  kouf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,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؟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267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الثلاثاء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12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الأرنب</a:t>
                      </a:r>
                      <a:r>
                        <a:rPr lang="ar-SA" sz="11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المغرور</a:t>
                      </a: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أستثمر النص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أُفكر              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أرسم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مسترسلة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المكون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زواج شارك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latin typeface="W3 ARAFAT 002"/>
                          <a:ea typeface="Calibri"/>
                          <a:cs typeface="Sultan  koufi"/>
                        </a:rPr>
                        <a:t>؟                                                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الصورة ثم لونيها؟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04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النص    </a:t>
                      </a:r>
                      <a:r>
                        <a:rPr lang="ar-SA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الخروف</a:t>
                      </a:r>
                      <a:r>
                        <a:rPr lang="ar-SA" sz="9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الأحمق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أفهم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.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ماذا قال الكبش 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 رأيك في الخروف الصغير؟                           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تابع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الخروف الأحمق</a:t>
                      </a: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W3 ARAFAT 002"/>
                          <a:ea typeface="Calibri"/>
                          <a:cs typeface="Times New Roman"/>
                        </a:rPr>
                        <a:t>أُلاحظ وأقرأ 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تحويل الجملة الاسمية إلى فعلية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تحويل المفرد </a:t>
                      </a:r>
                      <a:r>
                        <a:rPr kumimoji="0" lang="ar-SA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الى</a:t>
                      </a: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جمع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ar-SA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مسترسلة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مناقشة وحوار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؟                          أقرائي مقطع النص  قراءة مسترسلة؟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4932040" y="116632"/>
            <a:ext cx="4159847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</a:t>
            </a:r>
            <a:r>
              <a:rPr lang="ar-SA" sz="16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   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السابعة ( </a:t>
            </a:r>
            <a:r>
              <a:rPr lang="ar-SA" sz="11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حيوانات</a:t>
            </a:r>
            <a:r>
              <a:rPr lang="ar-SA" sz="11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sz="16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188640"/>
            <a:ext cx="319050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19/ 7</a:t>
            </a:r>
            <a:r>
              <a:rPr lang="ar-SA" sz="1400" b="1" dirty="0" smtClean="0">
                <a:solidFill>
                  <a:srgbClr val="00B050"/>
                </a:solidFill>
              </a:rPr>
              <a:t>إلى </a:t>
            </a:r>
            <a:r>
              <a:rPr lang="ar-SA" sz="1400" b="1" dirty="0" smtClean="0">
                <a:solidFill>
                  <a:srgbClr val="C00000"/>
                </a:solidFill>
              </a:rPr>
              <a:t>  23/ 7</a:t>
            </a:r>
            <a:r>
              <a:rPr lang="ar-SA" sz="1400" b="1" dirty="0" smtClean="0">
                <a:solidFill>
                  <a:srgbClr val="00B050"/>
                </a:solidFill>
              </a:rPr>
              <a:t>أولى</a:t>
            </a:r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71806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340768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492896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244408" y="479715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877272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236296" y="-315416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539328" cy="5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56792"/>
            <a:ext cx="691178" cy="6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567333" cy="49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908720"/>
            <a:ext cx="792088" cy="10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988840"/>
            <a:ext cx="387499" cy="3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2780928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780928"/>
            <a:ext cx="623342" cy="5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780928"/>
            <a:ext cx="6332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2780928"/>
            <a:ext cx="668085" cy="5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4149080"/>
            <a:ext cx="9349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2996952"/>
            <a:ext cx="418728" cy="4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278092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5084823"/>
            <a:ext cx="936104" cy="4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096" y="4509120"/>
            <a:ext cx="763703" cy="48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5157192"/>
            <a:ext cx="13133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5517232"/>
            <a:ext cx="611560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5733256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7" y="5921896"/>
            <a:ext cx="288033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جدول 49"/>
          <p:cNvGraphicFramePr>
            <a:graphicFrameLocks noGrp="1"/>
          </p:cNvGraphicFramePr>
          <p:nvPr/>
        </p:nvGraphicFramePr>
        <p:xfrm>
          <a:off x="6372200" y="1916832"/>
          <a:ext cx="989965" cy="1579880"/>
        </p:xfrm>
        <a:graphic>
          <a:graphicData uri="http://schemas.openxmlformats.org/drawingml/2006/table">
            <a:tbl>
              <a:tblPr rtl="1"/>
              <a:tblGrid>
                <a:gridCol w="989965"/>
              </a:tblGrid>
              <a:tr h="157988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يحلل الجمل إلى كلمات والكلمات إلى مقاطع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 والمقاطع إلى أصوات.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يقرأ العناوين الواضحة من الصحف والمجلات واللافتات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جدول 50"/>
          <p:cNvGraphicFramePr>
            <a:graphicFrameLocks noGrp="1"/>
          </p:cNvGraphicFramePr>
          <p:nvPr/>
        </p:nvGraphicFramePr>
        <p:xfrm>
          <a:off x="6300192" y="3001248"/>
          <a:ext cx="1062281" cy="1579880"/>
        </p:xfrm>
        <a:graphic>
          <a:graphicData uri="http://schemas.openxmlformats.org/drawingml/2006/table">
            <a:tbl>
              <a:tblPr rtl="1"/>
              <a:tblGrid>
                <a:gridCol w="1062281"/>
              </a:tblGrid>
              <a:tr h="157988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تعيد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ترتيب كلمات </a:t>
                      </a: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لتكون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جملة.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تعبر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عن صورة بجملة مكتملة المعنى.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6300192" y="4581128"/>
          <a:ext cx="1080125" cy="936104"/>
        </p:xfrm>
        <a:graphic>
          <a:graphicData uri="http://schemas.openxmlformats.org/drawingml/2006/table">
            <a:tbl>
              <a:tblPr rtl="1"/>
              <a:tblGrid>
                <a:gridCol w="1080125"/>
              </a:tblGrid>
              <a:tr h="936104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كلمات وجملا تحوى ظواهر صوتية (تنوين الكسر، والتضعيف)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جملا ومقاطع قراءة مسترسلة.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131840" y="96887"/>
            <a:ext cx="151216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الحادي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572000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63358"/>
              </p:ext>
            </p:extLst>
          </p:nvPr>
        </p:nvGraphicFramePr>
        <p:xfrm>
          <a:off x="179511" y="442427"/>
          <a:ext cx="8856985" cy="6316338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7231"/>
                <a:gridCol w="910006"/>
                <a:gridCol w="869971"/>
                <a:gridCol w="2579339"/>
                <a:gridCol w="854090"/>
                <a:gridCol w="863951"/>
                <a:gridCol w="1782397"/>
              </a:tblGrid>
              <a:tr h="33544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0278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النص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تعلمت</a:t>
                      </a:r>
                      <a:r>
                        <a:rPr lang="ar-SA" sz="1050" b="1" baseline="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درساً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ar-SA" sz="1050" b="1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أفهم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بأسلوبها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ماذا شاهد الغراب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من أنقذ الديك؟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انقض النسر على الغزال؟                                ما لون الغراب؟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7870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0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  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تعلمت درساً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           </a:t>
                      </a: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ar-SA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sz="1200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؟                          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1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(1-2-3-4)</a:t>
                      </a:r>
                      <a:endParaRPr lang="ar-SA" sz="9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</a:t>
                      </a:r>
                      <a:r>
                        <a:rPr lang="ar-SA" sz="7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 الجملة بالكلمة المناسبة</a:t>
                      </a:r>
                      <a:r>
                        <a:rPr lang="ar-SA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الكلمات ثم تكتبها                                                      0أن تقرأ التلميذة ثم تكتب الجملة المناسبة للصورة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              أن تعيد 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                           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490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8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    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(5-6-7-8-9)</a:t>
                      </a:r>
                      <a:endParaRPr lang="ar-SA" sz="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أدخل </a:t>
                      </a:r>
                      <a:r>
                        <a:rPr lang="ar-SA" sz="800" b="1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</a:t>
                      </a:r>
                      <a:r>
                        <a:rPr lang="ar-SA" sz="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على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الكلمات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            أكمل الجملة بالكلمة المناسبة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ألاحظ ثم أكتب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sz="1200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ن تدخل التلميذة </a:t>
                      </a:r>
                      <a:r>
                        <a:rPr lang="ar-SA" sz="105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على الكلمات                                                    أن تكمل التلميذة الجمل بالكلمة المناسبة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أن تلاحظ التلميذة ثم تتحدث .</a:t>
                      </a:r>
                      <a:r>
                        <a:rPr lang="ar-SA" sz="105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تعيد  التلميذة ترتيب الجمل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أدخلي أل على الكلمات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الجمل بالكلمة المناسبة؟ لاحظي الكلمات ثم اكتبيها إملاء منظور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أعيدي ترتيب الجمل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97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(10-11-12-13)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أعبر عن الصورة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أتحدث    </a:t>
                      </a: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أركب من الحروف أسماء حيوانات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أصنع بيدي</a:t>
                      </a:r>
                      <a:endParaRPr lang="en-US" sz="9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تعبر التلميذة عن الصورة بجمل مكتملة المعنى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-ن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تكتب التلميذة ما يملى عليها                                                    أن تتحدث التلميذة عن الصور التي أمامها                                     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عبري عن الصورة بجمل مكتملة المعنى؟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أكتبي ما يملى عليك؟            تحدثي عن الصور التي أمامك؟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السابعة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حيوانات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26/ 7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30/ 7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876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420888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79715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244408" y="594928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3" y="1484784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84784"/>
            <a:ext cx="696292" cy="59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1494739" cy="4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1031577" cy="4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564904"/>
            <a:ext cx="930424" cy="45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14889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708920"/>
            <a:ext cx="957858" cy="3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492896"/>
            <a:ext cx="8621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3861049"/>
            <a:ext cx="153177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140968"/>
            <a:ext cx="806049" cy="6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3861048"/>
            <a:ext cx="1247800" cy="39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717032"/>
            <a:ext cx="683568" cy="4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4725144"/>
            <a:ext cx="1267817" cy="8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104" y="5013176"/>
            <a:ext cx="1591172" cy="54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157192"/>
            <a:ext cx="854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7704" y="4941168"/>
            <a:ext cx="718592" cy="6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192" y="4365104"/>
            <a:ext cx="7886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192" y="6271214"/>
            <a:ext cx="794792" cy="3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6309320"/>
            <a:ext cx="1643669" cy="2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44208" y="5589241"/>
            <a:ext cx="56750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مستطيل 47"/>
          <p:cNvSpPr/>
          <p:nvPr/>
        </p:nvSpPr>
        <p:spPr>
          <a:xfrm>
            <a:off x="6273118" y="1916832"/>
            <a:ext cx="88517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تحاكي تحويل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المفرد إلى جمع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والعكس.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156326" y="620688"/>
          <a:ext cx="1035843" cy="1579880"/>
        </p:xfrm>
        <a:graphic>
          <a:graphicData uri="http://schemas.openxmlformats.org/drawingml/2006/table">
            <a:tbl>
              <a:tblPr rtl="1"/>
              <a:tblGrid>
                <a:gridCol w="1035843"/>
              </a:tblGrid>
              <a:tr h="157988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دلالة الكلمات الجديدة من خلال الترادف.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تربط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بين مكونات ما </a:t>
                      </a: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.(شخصية وحدث)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131840" y="96887"/>
            <a:ext cx="151216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الثاني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572000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63358"/>
              </p:ext>
            </p:extLst>
          </p:nvPr>
        </p:nvGraphicFramePr>
        <p:xfrm>
          <a:off x="179513" y="342177"/>
          <a:ext cx="8784976" cy="6328328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84624"/>
                <a:gridCol w="1117654"/>
                <a:gridCol w="984741"/>
                <a:gridCol w="2277250"/>
                <a:gridCol w="767857"/>
                <a:gridCol w="853029"/>
                <a:gridCol w="1799821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تمهيدي </a:t>
                      </a:r>
                      <a:r>
                        <a:rPr lang="ar-SA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نشاط استماع </a:t>
                      </a: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الاحظ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 وأعبر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أستمع وألاحظ ثم أُجيب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التعبير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شفهياً عن محتوى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الصور 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تطبق آداب الاستماع أثناء 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الدرس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تتحدث عن المشاهد حسب 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A0000"/>
                          </a:solidFill>
                          <a:latin typeface="AXtManalBold"/>
                          <a:ea typeface="Calibri"/>
                          <a:cs typeface="Sultan  koufi"/>
                        </a:rPr>
                        <a:t>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أحداث</a:t>
                      </a: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النص المسموع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عبري عن محتوى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الصور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التقويم التكويني :                                           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Times New Roman"/>
                        </a:rPr>
                        <a:t>تحدثي  بأسلوبك عن  مشاهد القصة                      حسب تسلسلها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؟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857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نشيد أحب العيد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انشد</a:t>
                      </a:r>
                      <a:endParaRPr lang="en-US" sz="11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تقرأ التلميذة أبيات النشيد قراءة منغمة مقتديةً بقراءة المعلمة ثم تحفظها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 أن تطبق  التلميذة القيم الإيجابية .                                                    أن تجيب التلميذة عن الأسئلة المتعلقة بالنشيد.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عرض النشيد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أقرائي النشيد قراءة منغمة؟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                     التقويم التكويني :</a:t>
                      </a:r>
                      <a:r>
                        <a:rPr lang="ar-SA" sz="1200" b="1" dirty="0" smtClean="0"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كيف نستقبل العيد؟         بمن نلتقي في العيد؟ </a:t>
                      </a:r>
                      <a:endParaRPr lang="en-US" sz="12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70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أفهم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تكتشف المعاني الغامضة في النص باستخدام الترادف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بماذا علمت الأسرة؟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ماذا طلب عمر من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أبيه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صلي الصورة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102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تابع/</a:t>
                      </a:r>
                      <a:r>
                        <a:rPr lang="ar-SA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عمر في شهر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رمضان</a:t>
                      </a:r>
                      <a:endParaRPr lang="ar-SA" sz="900" b="1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endParaRPr lang="en-US" sz="12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؟                         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9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kumimoji="0" lang="ar-S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أفهم النص .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دلالة الكلمات الجديدة من خلال الترادف.</a:t>
                      </a:r>
                      <a:endPara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تربط بين مكونات ما تقرأ.(شخصية وحدث)</a:t>
                      </a:r>
                      <a:endPara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بأسلوبها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تناقش التلميذة معبرة </a:t>
                      </a:r>
                      <a:endParaRPr lang="ar-SA" sz="12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Sultan  kouf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عن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بماذا رأت المعلمة عندما دخلت الفصل؟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لماذا كانت أحلام فرحة؟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الثامنة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مناسبات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3/ 8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7/ 8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35699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979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276872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869160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244408" y="6093296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84784"/>
            <a:ext cx="1052453" cy="5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12776"/>
            <a:ext cx="683145" cy="56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1080343" cy="5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556792"/>
            <a:ext cx="913854" cy="47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908720"/>
            <a:ext cx="57169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060848"/>
            <a:ext cx="147240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27687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3717032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9" y="3850558"/>
            <a:ext cx="792088" cy="6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3717032"/>
            <a:ext cx="6348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3933056"/>
            <a:ext cx="1070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005064"/>
            <a:ext cx="434727" cy="5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3933056"/>
            <a:ext cx="498893" cy="6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4208" y="3933056"/>
            <a:ext cx="678954" cy="7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5373216"/>
            <a:ext cx="1410295" cy="4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3728" y="5157192"/>
            <a:ext cx="538213" cy="54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20272" y="4725144"/>
            <a:ext cx="10229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91880" y="5445224"/>
            <a:ext cx="1978813" cy="3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72400" y="6453336"/>
            <a:ext cx="8640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63888" y="6021288"/>
            <a:ext cx="71431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مستطيل 44"/>
          <p:cNvSpPr/>
          <p:nvPr/>
        </p:nvSpPr>
        <p:spPr>
          <a:xfrm>
            <a:off x="6019678" y="908720"/>
            <a:ext cx="1000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تحترم حق الآخرين </a:t>
            </a:r>
          </a:p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في التحدث </a:t>
            </a:r>
            <a:endParaRPr lang="ar-SA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6029296" y="1196752"/>
            <a:ext cx="990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يستنتج المعنى العام</a:t>
            </a:r>
          </a:p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 للنص المسموع</a:t>
            </a:r>
            <a:endParaRPr lang="ar-SA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878614" y="3068960"/>
            <a:ext cx="114165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تقرأ كلمات تحوي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ظواهر صوتية لغوية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درستها -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5911017" y="3391108"/>
            <a:ext cx="734495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ترتب كلمات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مكونًة جملا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في ضوء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أساليب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تعلمتها.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012160" y="4509120"/>
          <a:ext cx="846256" cy="1685295"/>
        </p:xfrm>
        <a:graphic>
          <a:graphicData uri="http://schemas.openxmlformats.org/drawingml/2006/table">
            <a:tbl>
              <a:tblPr rtl="1"/>
              <a:tblGrid>
                <a:gridCol w="846256"/>
              </a:tblGrid>
              <a:tr h="1685295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تعيد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تنظيم مفردات جميلة. </a:t>
                      </a:r>
                      <a:endParaRPr lang="en-US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ترتب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جملاً بسيطة لبناء نص مترابط .</a:t>
                      </a:r>
                      <a:endParaRPr lang="en-US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059832" y="96887"/>
            <a:ext cx="1728192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الثالث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716016" y="0"/>
            <a:ext cx="5760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63358"/>
              </p:ext>
            </p:extLst>
          </p:nvPr>
        </p:nvGraphicFramePr>
        <p:xfrm>
          <a:off x="41352" y="518629"/>
          <a:ext cx="9050535" cy="6165797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1019023"/>
                <a:gridCol w="929892"/>
                <a:gridCol w="888982"/>
                <a:gridCol w="2635706"/>
                <a:gridCol w="872754"/>
                <a:gridCol w="882831"/>
                <a:gridCol w="1821347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017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  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ضيف جديد</a:t>
                      </a:r>
                      <a:endParaRPr lang="ar-SA" sz="16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مسترسلة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12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أقرائي مقطع النص  قراءة مسترسلة؟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3869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النص</a:t>
                      </a:r>
                      <a:r>
                        <a:rPr lang="ar-SA" sz="12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الثالث</a:t>
                      </a:r>
                      <a:endParaRPr lang="ar-SA" sz="120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الشجرة</a:t>
                      </a:r>
                      <a:r>
                        <a:rPr lang="ar-SA" sz="12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الحزينة</a:t>
                      </a: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أفهم النص .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 كلمات وجملا تحوى ظواهر صوتية (تنوين الكسر،</a:t>
                      </a: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تحقق مع الفاعل</a:t>
                      </a:r>
                    </a:p>
                    <a:p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تذكير الفعل وتأنيثه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مهارة المقارنة – مهارة 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أين تجمع الأطفال يوم العيد؟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                                                 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لماذا كانت الشجرة حزينة؟                                  كيف عرف العصفور أن الشجرة حزينة؟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الشجرة</a:t>
                      </a:r>
                      <a:r>
                        <a:rPr lang="ar-SA" sz="1100" b="1" baseline="0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الحزينة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أرسم وألون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أُحول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أبحث               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أُعبر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اكتشاف دلالة الكلمات الجديدة من خلال الترادف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مسترسلة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 أن تستنتج التلميذة مفهوما من مفاهيم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تحاكي التلميذة تحويل الأساليب والتراكيب اللغوية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أقرائي مقطع النص  قراءة مسترسلة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استنتجي مفهوما من مفاهيم النص؟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968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(1-2-3)</a:t>
                      </a:r>
                      <a:endParaRPr lang="ar-SA" sz="11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الكلمات ثم تكتبها                                                      0أن تقرأ التلميذة ثم تكتب الجملة المناسبة للصورة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3960" algn="l"/>
                        </a:tabLs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(4-5)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أعيد ترتيب الكلمات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              أن تعيد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  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 التعلم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التعاوني□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الثامنة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مناسبات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10/ 8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14/ 8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876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348880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244408" y="4869160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172400" y="594928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01208"/>
            <a:ext cx="1158652" cy="2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8256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157192"/>
            <a:ext cx="889427" cy="4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013176"/>
            <a:ext cx="2232248" cy="5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869160"/>
            <a:ext cx="1380381" cy="3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01208"/>
            <a:ext cx="1154261" cy="2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6093296"/>
            <a:ext cx="1128548" cy="5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093296"/>
            <a:ext cx="1399439" cy="59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5661248"/>
            <a:ext cx="8484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1484784"/>
            <a:ext cx="718964" cy="5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1124744"/>
            <a:ext cx="642565" cy="8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1844824"/>
            <a:ext cx="14020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5" cstate="print"/>
          <a:srcRect l="54957"/>
          <a:stretch>
            <a:fillRect/>
          </a:stretch>
        </p:blipFill>
        <p:spPr bwMode="auto">
          <a:xfrm>
            <a:off x="2843808" y="1124744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0392" y="2708920"/>
            <a:ext cx="936104" cy="48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2708920"/>
            <a:ext cx="1004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3928" y="2852936"/>
            <a:ext cx="1793577" cy="3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79712" y="4149080"/>
            <a:ext cx="1864271" cy="2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4008" y="4077072"/>
            <a:ext cx="102319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مستطيل 43"/>
          <p:cNvSpPr/>
          <p:nvPr/>
        </p:nvSpPr>
        <p:spPr>
          <a:xfrm>
            <a:off x="6094637" y="853262"/>
            <a:ext cx="114165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تحقق مع الفاعل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تذكير الفعل وتأنيثه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تقرأ كلمات تحوي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ظواهر صوتية لغوية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درستها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2843808" y="96887"/>
            <a:ext cx="1800200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الرابع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572000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63358"/>
              </p:ext>
            </p:extLst>
          </p:nvPr>
        </p:nvGraphicFramePr>
        <p:xfrm>
          <a:off x="179513" y="700888"/>
          <a:ext cx="8856984" cy="365760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2695"/>
                <a:gridCol w="1126815"/>
                <a:gridCol w="992813"/>
                <a:gridCol w="2295915"/>
                <a:gridCol w="774151"/>
                <a:gridCol w="860021"/>
                <a:gridCol w="1814574"/>
              </a:tblGrid>
              <a:tr h="33645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الثامنة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مناسبات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085266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17/ 8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21/ 8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مجموعة 20"/>
          <p:cNvGrpSpPr/>
          <p:nvPr/>
        </p:nvGrpSpPr>
        <p:grpSpPr>
          <a:xfrm>
            <a:off x="8139853" y="4551698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139853" y="5558780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831549" cy="6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968" y="4910708"/>
            <a:ext cx="88374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469" y="4622676"/>
            <a:ext cx="11613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5397" y="4622676"/>
            <a:ext cx="5154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9613" y="5342756"/>
            <a:ext cx="795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965" y="5558780"/>
            <a:ext cx="792088" cy="8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045" y="5990828"/>
            <a:ext cx="1742529" cy="4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9333" y="5774804"/>
            <a:ext cx="792088" cy="56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179512" y="4221088"/>
          <a:ext cx="8856985" cy="223875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2695"/>
                <a:gridCol w="1126815"/>
                <a:gridCol w="747609"/>
                <a:gridCol w="2477022"/>
                <a:gridCol w="879644"/>
                <a:gridCol w="837112"/>
                <a:gridCol w="1796088"/>
              </a:tblGrid>
              <a:tr h="96949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(6-7-8)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أدخل ال على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أكمل الجملة بالكلمة 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ن تدخل التلميذة ال على الكلمات                                                    أن تكمل التلميذة الجمل بالكلمة 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100" b="1" dirty="0" err="1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التشخيصي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أدخلي أل على الكلمات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100" b="1" dirty="0" err="1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التكويني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الجمل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8123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(9-10-11)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ألاحظ ثم أكتب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أُعبر عن الصورة أتحدث                            أُفكر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تلاحظ التلميذة ثم تكتب .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تعبر التلميذة عن الصورة بجملة تامة .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تتحدث التلميذة بطلاقة عن الصور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 التعلم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التعاوني□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لاحظي الكلمات ثم اكتبيها إملاء منظور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عبري عن الصور </a:t>
                      </a:r>
                      <a:endParaRPr lang="ar-SA" sz="1100" b="1" dirty="0" smtClean="0">
                        <a:solidFill>
                          <a:srgbClr val="006600"/>
                        </a:solidFill>
                        <a:latin typeface="W3 ARAFAT 002"/>
                        <a:ea typeface="Calibri"/>
                        <a:cs typeface="Sultan  kouf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بجملة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تامة؟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179511" y="1094891"/>
          <a:ext cx="8856985" cy="315036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7231"/>
                <a:gridCol w="1101409"/>
                <a:gridCol w="747212"/>
                <a:gridCol w="2510694"/>
                <a:gridCol w="854090"/>
                <a:gridCol w="863952"/>
                <a:gridCol w="1782397"/>
              </a:tblGrid>
              <a:tr h="1208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الشجرة</a:t>
                      </a:r>
                      <a:r>
                        <a:rPr lang="ar-SA" sz="1050" b="1" baseline="0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الحزينة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أرسم وألون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أُحول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أبحث               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أُعبر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اكتشاف دلالة الكلمات الجديدة من خلال الترادف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مسترسلة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 أن تستنتج التلميذة مفهوما من مفاهيم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تحاكي التلميذة تحويل الأساليب والتراكيب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اللغوية </a:t>
                      </a: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أقرائي مقطع النص  قراءة مسترسلة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استنتجي مفهوما من مفاهيم النص؟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212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(1-2-3)</a:t>
                      </a:r>
                      <a:endParaRPr lang="ar-SA" sz="11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الكلمات ثم تكتبها                                                      0أن تقرأ التلميذة ثم تكتب الجملة المناسبة </a:t>
                      </a:r>
                      <a:r>
                        <a:rPr lang="ar-SA" sz="11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للصورة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 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245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(4-5)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أعيد ترتيب الكلمات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              أن تعيد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  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 التعلم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التعاوني□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347864" y="188640"/>
            <a:ext cx="1584176" cy="276999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الأسبوع  الثاني والثالث</a:t>
            </a:r>
            <a:endParaRPr lang="ar-SA" sz="12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220073" y="188640"/>
            <a:ext cx="3672408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6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16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</a:t>
            </a:r>
            <a:r>
              <a:rPr lang="ar-SA" sz="16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sz="16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15/ 5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19/ 5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3429000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16416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2204864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581128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6237312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380312" y="-315416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http://myschool.co.il/thosennew/files/2011/12/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628800"/>
            <a:ext cx="745481" cy="288032"/>
          </a:xfrm>
          <a:prstGeom prst="rect">
            <a:avLst/>
          </a:prstGeom>
          <a:noFill/>
        </p:spPr>
      </p:pic>
      <p:pic>
        <p:nvPicPr>
          <p:cNvPr id="38" name="Picture 2" descr="http://myschool.co.il/thosennew/files/2011/12/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636912"/>
            <a:ext cx="745481" cy="432048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5"/>
            <a:ext cx="15874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84784"/>
            <a:ext cx="1060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08920"/>
            <a:ext cx="106245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 l="47450"/>
          <a:stretch>
            <a:fillRect/>
          </a:stretch>
        </p:blipFill>
        <p:spPr bwMode="auto">
          <a:xfrm>
            <a:off x="3779912" y="2276872"/>
            <a:ext cx="717716" cy="7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myschool.co.il/thosennew/files/2011/12/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3861048"/>
            <a:ext cx="792088" cy="432048"/>
          </a:xfrm>
          <a:prstGeom prst="rect">
            <a:avLst/>
          </a:prstGeom>
          <a:noFill/>
        </p:spPr>
      </p:pic>
      <p:pic>
        <p:nvPicPr>
          <p:cNvPr id="43" name="Picture 8" descr="http://myschool.co.il/thosennew/files/2011/12/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013176"/>
            <a:ext cx="792088" cy="432048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86104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573016"/>
            <a:ext cx="936104" cy="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717032"/>
            <a:ext cx="147991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37725"/>
              </p:ext>
            </p:extLst>
          </p:nvPr>
        </p:nvGraphicFramePr>
        <p:xfrm>
          <a:off x="179512" y="548679"/>
          <a:ext cx="8784976" cy="6373523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88161"/>
                <a:gridCol w="857754"/>
                <a:gridCol w="973840"/>
                <a:gridCol w="2524550"/>
                <a:gridCol w="900511"/>
                <a:gridCol w="611957"/>
                <a:gridCol w="2028203"/>
              </a:tblGrid>
              <a:tr h="35789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0326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Calibri"/>
                          <a:ea typeface="+mn-ea"/>
                          <a:cs typeface="Times New Roman"/>
                        </a:rPr>
                        <a:t>الأحد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400" b="1" dirty="0" smtClean="0">
                          <a:solidFill>
                            <a:srgbClr val="C00000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التقويم التشخيصي </a:t>
                      </a: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: لاحظي وتحدثي عن الصورة التي أمامك؟                                     </a:t>
                      </a:r>
                      <a:r>
                        <a:rPr lang="ar-SA" sz="1400" b="1" dirty="0" smtClean="0">
                          <a:solidFill>
                            <a:srgbClr val="C00000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التقويم التكويني </a:t>
                      </a: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: ماشعور عمر عندما عاد من المدرسة؟ ماذا تعلم عمر في المدرسة ؟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 anchor="ctr"/>
                </a:tc>
              </a:tr>
              <a:tr h="12347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 أكتب            أرسم دائرة حول الحرف (  ع)  - أستمع ثم انطق 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 الساكن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Akhbar MT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نطق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المقطع الساكن</a:t>
                      </a:r>
                      <a:endParaRPr lang="ar-SA" sz="12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ع)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ع)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الحرف المشدد 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عمر في تذكير للفعل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وتأنيثه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المقارنة –الحوار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لتقويم التشخيصي  </a:t>
                      </a:r>
                      <a:r>
                        <a:rPr lang="ar-SA" sz="1100" b="1" dirty="0" smtClean="0">
                          <a:latin typeface="+mn-lt"/>
                          <a:ea typeface="Calibri"/>
                          <a:cs typeface="+mn-cs"/>
                        </a:rPr>
                        <a:t>حاكي عمر نطق المقطع الساكن  ؟                                                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التقويم التكويني                                           </a:t>
                      </a:r>
                      <a:r>
                        <a:rPr lang="ar-SA" sz="1100" b="1" dirty="0" smtClean="0">
                          <a:latin typeface="+mn-lt"/>
                          <a:ea typeface="Calibri"/>
                          <a:cs typeface="+mn-cs"/>
                        </a:rPr>
                        <a:t>اكتبي الحرف (ع) اقرئي النص؟؟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032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 </a:t>
                      </a:r>
                    </a:p>
                    <a:p>
                      <a:pPr algn="ctr" rtl="1"/>
                      <a:endParaRPr lang="ar-SA" sz="1200" b="1" baseline="0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 لاحظي وتحدثي عن الصورة التي أمامك؟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اين لعب مهند بالكرة 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3400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Times New Roman"/>
                        </a:rPr>
                        <a:t>الحرف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ك)  - أستمع ثم انطق 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 الحرف</a:t>
                      </a:r>
                      <a:r>
                        <a:rPr lang="ar-SA" sz="105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رسما صحيحا</a:t>
                      </a:r>
                      <a:r>
                        <a:rPr lang="ar-SA" sz="105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-</a:t>
                      </a:r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نسخ الحروف مع</a:t>
                      </a:r>
                      <a:r>
                        <a:rPr lang="ar-SA" sz="105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حركاتها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ك)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ك)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المقارنة –الحوار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لتقويم التشخيصي  </a:t>
                      </a:r>
                      <a:r>
                        <a:rPr lang="ar-SA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أقرئي ارسمي دائرة حول المقطع الساكن  ؟                                                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التقويم التكويني                                           </a:t>
                      </a:r>
                      <a:r>
                        <a:rPr lang="ar-SA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اكتبي الحرف (ك)                                      اقرئي الكلمة ؟  اقرئي النص؟؟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261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مهارة المقارنة –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عن الصورة التي أمامك؟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إ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لى أين ذهب عمر مع والده ؟  ماذا أشترى والده؟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97" name="Picture 13" descr="http://myschool.co.il/thosennew/files/2011/12/خ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5877272"/>
            <a:ext cx="792088" cy="361796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4725144"/>
            <a:ext cx="12683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4869160"/>
            <a:ext cx="1419448" cy="36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4653136"/>
            <a:ext cx="720080" cy="59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6165304"/>
            <a:ext cx="1296144" cy="3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6300192" y="4797152"/>
          <a:ext cx="1152128" cy="64008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اكتساب قيم واتجاهات تتصل </a:t>
                      </a:r>
                      <a:r>
                        <a:rPr lang="ar-SA" sz="105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بـ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 :(التهذيب والحفاظ على أثاث المنزل)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70636"/>
              </p:ext>
            </p:extLst>
          </p:nvPr>
        </p:nvGraphicFramePr>
        <p:xfrm>
          <a:off x="179511" y="518629"/>
          <a:ext cx="8856985" cy="6312777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95441"/>
                <a:gridCol w="846880"/>
                <a:gridCol w="867715"/>
                <a:gridCol w="2677256"/>
                <a:gridCol w="907892"/>
                <a:gridCol w="690141"/>
                <a:gridCol w="1971660"/>
              </a:tblGrid>
              <a:tr h="2522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903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Calibri"/>
                          <a:ea typeface="+mn-ea"/>
                          <a:cs typeface="Times New Roman"/>
                        </a:rPr>
                        <a:t>تابع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 أكتب            أرسم دائرة حول الحرف (   خ)  - 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تحويل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المفرد </a:t>
                      </a:r>
                      <a:r>
                        <a:rPr lang="ar-SA" sz="1200" b="1" baseline="0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الى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مثنى</a:t>
                      </a:r>
                      <a:endParaRPr lang="ar-SA" sz="12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خ)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خ)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تحويل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المفرد </a:t>
                      </a:r>
                      <a:r>
                        <a:rPr lang="ar-SA" sz="1200" b="1" baseline="0" dirty="0" err="1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الى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مثنى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المرقمة</a:t>
                      </a:r>
                      <a:r>
                        <a:rPr lang="ar-SA" sz="11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+الخيال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</a:t>
                      </a:r>
                      <a:r>
                        <a:rPr lang="ar-SA" sz="1000" b="1" dirty="0" smtClean="0">
                          <a:solidFill>
                            <a:srgbClr val="0000FF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حاكي عمر تحويل المفرد إلى مثنى  ؟                        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(خ)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؟  اكتبي الحرف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(خ)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حسب موضعه في الكلمة أكملي كتابة الحرف الناقص مع حركته اقرئي الكلمة ؟  اقرئي النص</a:t>
                      </a:r>
                      <a:r>
                        <a:rPr lang="ar-SA" sz="100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00" b="1" dirty="0" smtClean="0">
                          <a:solidFill>
                            <a:srgbClr val="C00000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 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  <a:tr h="9759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الحرف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 _ المقارنة –الحوار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 لاحظي وتحدثي               عن الصورة التي أمامك؟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ماذا يحب عمر ؟               ما فائدة الرياضة للجسم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والعقل ؟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665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تابع</a:t>
                      </a:r>
                      <a:endParaRPr lang="ar-SA" sz="16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ي)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قراءة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كلمات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 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كتابة كلمات مركبة من حروف  الوحدة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 ي)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 ي)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000" b="1" dirty="0" smtClean="0">
                          <a:solidFill>
                            <a:srgbClr val="0000FF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أقرئي </a:t>
                      </a:r>
                      <a:r>
                        <a:rPr lang="ar-SA" sz="1000" b="1" dirty="0" err="1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ارسمي دائرة حول 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 ي )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                        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(ي)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اقرئي الكلمة ؟  اقرئي النص</a:t>
                      </a:r>
                      <a:r>
                        <a:rPr lang="ar-SA" sz="100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؟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0411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DecoType Naskh" pitchFamily="2" charset="-78"/>
                        </a:rPr>
                        <a:t>               تابع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الذهني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0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عن الصورة التي أمامك؟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مما نكون حذرين ؟    هل تشربين الحليب ؟ ما هو الغذاء المفيد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243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/  4/ 1435هـ</a:t>
                      </a:r>
                      <a:endParaRPr lang="ar-SA" sz="1050" b="1" baseline="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ذ)  - أستمع ثم انطق 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كاتها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 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وكتابة المقطع الساكن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ذ)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(ذ)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مهارة المقارنة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r>
                        <a:rPr lang="ar-SA" sz="11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+الرؤوس المرقمة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لتقويم التشخيصي </a:t>
                      </a:r>
                      <a:r>
                        <a:rPr lang="ar-SA" sz="1050" b="1" dirty="0" smtClean="0">
                          <a:solidFill>
                            <a:srgbClr val="0000FF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أقرائي المقطع الساكن                        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(ذ)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اقرئي الكلمات ؟  اقرئي النص</a:t>
                      </a:r>
                      <a:r>
                        <a:rPr lang="ar-SA" sz="105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؟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تعرفي على حرف المد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والممدود؟</a:t>
                      </a:r>
                      <a:r>
                        <a:rPr lang="ar-SA" sz="1050" b="1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الرابع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0"/>
            <a:ext cx="72008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مستدير الزوايا 14"/>
          <p:cNvSpPr/>
          <p:nvPr/>
        </p:nvSpPr>
        <p:spPr>
          <a:xfrm>
            <a:off x="5220072" y="44624"/>
            <a:ext cx="3871815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9512" y="116632"/>
            <a:ext cx="2880320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00B050"/>
                </a:solidFill>
              </a:rPr>
              <a:t>  </a:t>
            </a:r>
            <a:r>
              <a:rPr lang="ar-SA" sz="12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200" b="1" dirty="0" smtClean="0">
                <a:solidFill>
                  <a:schemeClr val="accent2">
                    <a:lumMod val="75000"/>
                  </a:schemeClr>
                </a:solidFill>
              </a:rPr>
              <a:t>22/ 5</a:t>
            </a:r>
            <a:r>
              <a:rPr lang="ar-SA" sz="1200" b="1" dirty="0" smtClean="0">
                <a:solidFill>
                  <a:srgbClr val="00B050"/>
                </a:solidFill>
              </a:rPr>
              <a:t>إلى </a:t>
            </a:r>
            <a:r>
              <a:rPr lang="ar-SA" sz="1200" b="1" dirty="0" smtClean="0">
                <a:solidFill>
                  <a:srgbClr val="C00000"/>
                </a:solidFill>
              </a:rPr>
              <a:t>  26/ </a:t>
            </a:r>
            <a:r>
              <a:rPr lang="ar-SA" sz="1200" b="1" dirty="0" smtClean="0">
                <a:solidFill>
                  <a:srgbClr val="C00000"/>
                </a:solidFill>
              </a:rPr>
              <a:t>5</a:t>
            </a:r>
            <a:r>
              <a:rPr lang="ar-SA" sz="1200" b="1" dirty="0" smtClean="0">
                <a:solidFill>
                  <a:srgbClr val="00B050"/>
                </a:solidFill>
              </a:rPr>
              <a:t>أولى</a:t>
            </a:r>
            <a:r>
              <a:rPr lang="ar-SA" sz="12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    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335699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2348880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79818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866689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38031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7" name="Picture 13" descr="http://myschool.co.il/thosennew/files/2011/12/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628800"/>
            <a:ext cx="792088" cy="36004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052736"/>
            <a:ext cx="648072" cy="8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myschool.co.il/thosennew/files/2011/12/ي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780928"/>
            <a:ext cx="745481" cy="288032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780928"/>
            <a:ext cx="141679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636912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708920"/>
            <a:ext cx="11720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http://myschool.co.il/thosennew/files/2011/12/ي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3933056"/>
            <a:ext cx="745481" cy="432048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3501008"/>
            <a:ext cx="54816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6150" y="3789040"/>
            <a:ext cx="16160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573016"/>
            <a:ext cx="9286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http://myschool.co.il/thosennew/files/2011/12/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5229200"/>
            <a:ext cx="648072" cy="288032"/>
          </a:xfrm>
          <a:prstGeom prst="rect">
            <a:avLst/>
          </a:prstGeom>
          <a:noFill/>
        </p:spPr>
      </p:pic>
      <p:pic>
        <p:nvPicPr>
          <p:cNvPr id="54" name="Picture 15" descr="http://myschool.co.il/thosennew/files/2011/12/ذ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6309320"/>
            <a:ext cx="648072" cy="432048"/>
          </a:xfrm>
          <a:prstGeom prst="rect">
            <a:avLst/>
          </a:prstGeom>
          <a:noFill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6096" y="5085185"/>
            <a:ext cx="9003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085184"/>
            <a:ext cx="1402308" cy="2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609329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20072" y="6021288"/>
            <a:ext cx="1119039" cy="5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79912" y="5805264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63264"/>
              </p:ext>
            </p:extLst>
          </p:nvPr>
        </p:nvGraphicFramePr>
        <p:xfrm>
          <a:off x="179512" y="518628"/>
          <a:ext cx="8912375" cy="5959460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1433002"/>
                <a:gridCol w="2841860"/>
                <a:gridCol w="947288"/>
                <a:gridCol w="865400"/>
                <a:gridCol w="1825922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(1-2-3)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أقرأُ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أصل الكلمة بالصورة والحرف                              أكمل بالحرف المناسب ثم أقرأ الكلمة                  أنطق المقطع  الساكن ثم أكتبه </a:t>
                      </a:r>
                      <a:endParaRPr lang="en-US" sz="1100" dirty="0">
                        <a:latin typeface="Calibri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85800" algn="l"/>
                        </a:tabLs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 تقرأ التلميذة ثم تصل الكلمة بالصورة والحرف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الاول0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 تكمل التلميذة الحرف المناسب ثم تقرأ الكلمة                          أن تنطق التلميذة المقطع الساكن ثم تكتبه0     </a:t>
                      </a:r>
                      <a:r>
                        <a:rPr lang="ar-SA" sz="9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ذهنية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أقرئي ثم صلي الكلمة بالصورة والحرف الأول؟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أكملي الكلمة بالحرف المناسب  ثم أقرئي الكلمة؟</a:t>
                      </a:r>
                      <a:r>
                        <a:rPr lang="ar-SA" sz="1200" b="1" dirty="0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أنطقي المقطع الساكن ثم اكتبيه؟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627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الإثنين.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(4-5-6)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أرتب كلمات وأكون جملة مفيدة؟                          تكتب ما يملى عليها </a:t>
                      </a:r>
                      <a:r>
                        <a:rPr lang="ar-SA" sz="1200" b="1" dirty="0" smtClean="0">
                          <a:solidFill>
                            <a:srgbClr val="3333FF"/>
                          </a:solidFill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أتحدث عن الصور ثم ألون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ترتب التلميذة الكلمات وتكتب جملة مفيدة 0                                        أن تكتب التلميذة ما يملى عليها 0                                             أن تتحدث التلميذة عن الصور ثم تلون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الرؤوس المرقمة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رتبي الكلمات واكتبي جملة مفيدة ؟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</a:t>
                      </a: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أكتبي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ما يملى عليك بشكل صحيح؟ تحدثي عن الصور التي أمامك ثم لوني؟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81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</a:t>
                      </a:r>
                      <a:endParaRPr lang="ar-SA" sz="1050" b="0" baseline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(7-8-9)</a:t>
                      </a:r>
                      <a:endParaRPr lang="ar-SA" sz="28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أستبدل بالصورة كلمة مناسبة ثم أقرأ                                   أكتب الحروف في المكان المناسب-                             أكون من الحروف </a:t>
                      </a:r>
                      <a:r>
                        <a:rPr lang="ar-SA" sz="1050" b="1" baseline="0" dirty="0" smtClean="0">
                          <a:solidFill>
                            <a:srgbClr val="C00000"/>
                          </a:solidFill>
                          <a:ea typeface="Calibri"/>
                          <a:cs typeface="Times New Roman"/>
                        </a:rPr>
                        <a:t> كلمات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تستبدل التلميذة بالصور كلمة مناسبة ثم تقرأ0                                             أن تكتب التلميذة الحروف في المكان المناسب0                     أن تكون التلميذة من الحروف 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ثلاث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كلمات على أن يكون الحرف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الممدود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 التفكير الناقد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التفكير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الإبداعي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فكر</a:t>
                      </a:r>
                      <a:r>
                        <a:rPr lang="ar-SA" sz="1200" b="1" baseline="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زاوج شارك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كوني من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الحروف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ثلاث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كلمات على أن يكون الحرف </a:t>
                      </a:r>
                      <a:r>
                        <a:rPr lang="ar-SA" sz="1100" b="1" dirty="0" err="1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الممدود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</a:t>
                      </a: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استبدلي بالصور كلمة مناسبة ثم أقرائي ؟                                         اكتبي الحروف في المكان المناسب؟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68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 تمهيدي 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ألاحظ وأعبر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التعبير شفهياً عن محتوى الصور                                                        أن تكتسب الطالبة بعض الأسماء  الجديدة التي ترد ضمن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نصوص</a:t>
                      </a:r>
                      <a:r>
                        <a:rPr lang="ar-S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هذه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الوحدة--  أن تعبر الطالبة عن المشاهد الموجودة في الصورة                                    أن تتعرف الطالبة عن أهمية وسائل السلامة في مدن الملاهي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□العصف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الذهني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الطلاقة+التكعيب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ar-SA" sz="1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عبري  شفهيًّا عن محتوى الصورة                        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• تعرفي  على  الأسماء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الجديدة التي ترد ضمن نصوص  هذه الوحدة  عبري عن المشاهد التي تحويها لوحة الصور</a:t>
                      </a:r>
                      <a:r>
                        <a:rPr lang="ar-SA" sz="14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استماع </a:t>
                      </a:r>
                      <a:endParaRPr lang="en-US" sz="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أستمع وألاحظ ثم أُجيب          </a:t>
                      </a:r>
                      <a:r>
                        <a:rPr lang="ar-SA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في مدينة الملاهي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-   تطبق آداب الاستماع أثناء الدرس--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تراعي  الطالبة  آداب الاستماع .من حيث ( الجلسة، الإصغاء، عدم مقاطعة المتحدث )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تسمي الطالبة  الشخصيات الرئيسة التي ذكرت في النص المسموع.— -أن  تكّون الطالبة توجها إيجابيًّا نحو وسائل السلامة والمحافظة على الصحة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--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التفكير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الناقد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r>
                        <a:rPr lang="ar-SA" sz="105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 سمي الشخصيات الرئيسة التي ذكرت في النص المسموع.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التقويم التكويني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اربطي  بين الشخصية والعمل الذي تقوم </a:t>
                      </a:r>
                      <a:r>
                        <a:rPr lang="ar-SA" sz="105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به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طبقي آداب الاستماع        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296144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الخامس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788024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مستدير الزوايا 14"/>
          <p:cNvSpPr/>
          <p:nvPr/>
        </p:nvSpPr>
        <p:spPr>
          <a:xfrm>
            <a:off x="5220072" y="44624"/>
            <a:ext cx="3871815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29/ 5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3/ 6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35802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276872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581128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244408" y="5805264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38031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1408981" cy="4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792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576064" cy="7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420888"/>
            <a:ext cx="8880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564905"/>
            <a:ext cx="11836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492896"/>
            <a:ext cx="720080" cy="48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717032"/>
            <a:ext cx="10447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861048"/>
            <a:ext cx="1192888" cy="4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364502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4869160"/>
            <a:ext cx="12259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6021288"/>
            <a:ext cx="12863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275856" y="96887"/>
            <a:ext cx="1224136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السادس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188640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98673"/>
              </p:ext>
            </p:extLst>
          </p:nvPr>
        </p:nvGraphicFramePr>
        <p:xfrm>
          <a:off x="79767" y="518628"/>
          <a:ext cx="9012120" cy="5964822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11125"/>
                <a:gridCol w="1076600"/>
                <a:gridCol w="869454"/>
                <a:gridCol w="2589312"/>
                <a:gridCol w="857205"/>
                <a:gridCol w="627780"/>
                <a:gridCol w="2080644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نشيد بعد</a:t>
                      </a:r>
                      <a:r>
                        <a:rPr lang="ar-SA" sz="1100" b="1" baseline="0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الدرس</a:t>
                      </a:r>
                      <a:r>
                        <a:rPr lang="ar-SA" sz="1100" b="1" baseline="-2500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أنشد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أصل الحروف المتشابهة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استظهار عدد (6) أبيات من الأناشيد القصيرة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تقرأ التلميذة أبيات النشيد قراءة منغمة مقتدياً بقراءة المعلمة ثم تحفظها-  أن تطبق  التلميذة القيم الإيجابية.                                                    أن تجيب التلميذة عن الأسئلة المتعلقة بالنشيد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</a:t>
                      </a:r>
                      <a:r>
                        <a:rPr lang="ar-SA" sz="12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400" b="1" baseline="30000" dirty="0" smtClean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أثرائي النشيد بطريقة منغمة ؟              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تقويم التكويني :  </a:t>
                      </a:r>
                      <a:r>
                        <a:rPr lang="ar-SA" sz="1400" b="1" baseline="30000" dirty="0" smtClean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أجيبي عن الأسئلة المتعلقة النشيد. •مثلي المعنى صحيحًا أثناء الإنشاد؟                لوني الحروف المتشابهة؟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االإثنين</a:t>
                      </a: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ماذا صنع عمر بيده؟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التقويم التكويني :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ماذا سيصبح عمر عندما يكبر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؟                                     لماذا صنع عمر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الطيارة الورقية؟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449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تابع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(هـ)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 ي)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 ي)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فكرزاوج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شارك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لاحظي الحرف أخر الكلمة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(هـ)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اكتبي الحرف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(هـ)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حسب موضعه في الكلمة أكملي كتابة الحرف الناقص مع حركته اقرئي الكلمة ؟  اقرئي النص</a:t>
                      </a:r>
                      <a:r>
                        <a:rPr lang="ar-SA" sz="11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835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مفاهيم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عن الصورة التي أمامك؟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إ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لى أين ذهب عمر مع والده ؟  ماذا أشترى والده؟</a:t>
                      </a:r>
                      <a:r>
                        <a:rPr lang="ar-SA" sz="1200" dirty="0" smtClean="0">
                          <a:latin typeface="W3 ARAFAT 002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لماذا أشترى عمر ثلاث لعب 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 أكتب            أرسم دائرة حول الحرف ( ث)  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محكاه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 أسلوب النداء </a:t>
                      </a:r>
                      <a:r>
                        <a:rPr lang="ar-SA" sz="1200" b="1" baseline="0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بـ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(يا)</a:t>
                      </a:r>
                      <a:endParaRPr lang="ar-SA" sz="12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(ض) كتابة صحيحة .   - أن ترسم التلميذة دائرة حول الحرف (ض)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الحرف المشدد 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عمر في تذكير للفعل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وتأنيثه  .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</a:t>
                      </a: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err="1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الخيال </a:t>
                      </a: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+التكعيب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حاكي عمر في</a:t>
                      </a:r>
                      <a:r>
                        <a:rPr lang="ar-SA" sz="1200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 err="1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</a:t>
                      </a:r>
                      <a:r>
                        <a:rPr lang="ar-SA" sz="1100" b="1" dirty="0" err="1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 التكويني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اكتبي الحرف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(ث)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؟  اكتبي الحرف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(ث)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حسب موضعه في الكلمة أكملي كتابة الحرف الناقص مع حركته اقرئي الكلمة ؟  اقرئي النص</a:t>
                      </a:r>
                      <a:r>
                        <a:rPr lang="ar-SA" sz="110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ستخدامه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النداء بالياء </a:t>
                      </a:r>
                      <a:endParaRPr lang="ar-SA" sz="1100" b="1" dirty="0" smtClean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Sultan  koufi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endParaRPr lang="ar-SA" sz="1100" b="1" dirty="0" smtClean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220072" y="44624"/>
            <a:ext cx="3871815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الخامسة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العابي وهوياتي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6/ 6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10/ 6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2061878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01176" y="126979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3214006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366134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58924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52320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myschool.co.il/thosennew/files/2011/12/ه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564904"/>
            <a:ext cx="576064" cy="288032"/>
          </a:xfrm>
          <a:prstGeom prst="rect">
            <a:avLst/>
          </a:prstGeom>
          <a:noFill/>
        </p:spPr>
      </p:pic>
      <p:pic>
        <p:nvPicPr>
          <p:cNvPr id="38" name="Picture 2" descr="http://myschool.co.il/thosennew/files/2011/12/ه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645024"/>
            <a:ext cx="576064" cy="341473"/>
          </a:xfrm>
          <a:prstGeom prst="rect">
            <a:avLst/>
          </a:prstGeom>
          <a:noFill/>
        </p:spPr>
      </p:pic>
      <p:pic>
        <p:nvPicPr>
          <p:cNvPr id="9" name="Picture 4" descr="http://myschool.co.il/thosennew/files/2011/12/ث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725144"/>
            <a:ext cx="702253" cy="360040"/>
          </a:xfrm>
          <a:prstGeom prst="rect">
            <a:avLst/>
          </a:prstGeom>
          <a:noFill/>
        </p:spPr>
      </p:pic>
      <p:pic>
        <p:nvPicPr>
          <p:cNvPr id="39" name="Picture 4" descr="http://myschool.co.il/thosennew/files/2011/12/ث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949280"/>
            <a:ext cx="702253" cy="50405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1268761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1" y="1196752"/>
            <a:ext cx="432048" cy="5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420888"/>
            <a:ext cx="671248" cy="4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348880"/>
            <a:ext cx="774723" cy="4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5961" y="1628800"/>
            <a:ext cx="1360215" cy="37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1628800"/>
            <a:ext cx="1151806" cy="3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2636912"/>
            <a:ext cx="1220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3645024"/>
            <a:ext cx="1461684" cy="3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5" y="3645024"/>
            <a:ext cx="8640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3068960"/>
            <a:ext cx="6836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2924945"/>
            <a:ext cx="6403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3928" y="4437112"/>
            <a:ext cx="1149686" cy="4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3" y="4581128"/>
            <a:ext cx="576064" cy="6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188640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71676"/>
              </p:ext>
            </p:extLst>
          </p:nvPr>
        </p:nvGraphicFramePr>
        <p:xfrm>
          <a:off x="179510" y="518628"/>
          <a:ext cx="8856986" cy="596772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95441"/>
                <a:gridCol w="1137076"/>
                <a:gridCol w="914773"/>
                <a:gridCol w="2340002"/>
                <a:gridCol w="907892"/>
                <a:gridCol w="690141"/>
                <a:gridCol w="1971661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الأحد.</a:t>
                      </a: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Calibri"/>
                          <a:ea typeface="+mn-ea"/>
                          <a:cs typeface="Times New Roman"/>
                        </a:rPr>
                        <a:t>الحرف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الطلاقة التعلم التعاوني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8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9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              عن الصورة التي أمامك؟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9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ماذا تفعل أحلام في وقت الفراغ؟    أقرائي وجردي الكلمات التالية: </a:t>
                      </a:r>
                      <a:r>
                        <a:rPr lang="ar-SA" sz="1000" b="1" dirty="0" smtClean="0">
                          <a:solidFill>
                            <a:srgbClr val="C00000"/>
                          </a:solidFill>
                          <a:ea typeface="Calibri"/>
                          <a:cs typeface="Times New Roman"/>
                        </a:rPr>
                        <a:t>غزال – غروب- غراء ؟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endParaRPr lang="en-US" sz="1000" b="1" dirty="0">
                        <a:solidFill>
                          <a:schemeClr val="tx2"/>
                        </a:solidFill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  <a:tr h="10461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err="1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الإثنين</a:t>
                      </a: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تابع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غ)  - الاحظ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وأقرأ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 </a:t>
                      </a:r>
                    </a:p>
                    <a:p>
                      <a:pPr algn="ctr" rtl="1"/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محكاة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العطف بالواو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 ي)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 ي)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حاكي عمر في استخدامه  العطف بالواو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؟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(غ)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أكملي كتابة الحرف الناقص مع حركته؟                                اقرئي النص</a:t>
                      </a:r>
                      <a:r>
                        <a:rPr lang="ar-SA" sz="105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154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</a:t>
                      </a:r>
                      <a:endParaRPr lang="ar-SA" sz="16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الحرف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Sultan  koufi"/>
                        </a:rPr>
                        <a:t> هاتي كلمات تبدأ بحرف </a:t>
                      </a:r>
                      <a:r>
                        <a:rPr lang="ar-SA" sz="1100" b="1" dirty="0">
                          <a:solidFill>
                            <a:srgbClr val="C00000"/>
                          </a:solidFill>
                          <a:latin typeface="Arabic Typesetting"/>
                          <a:ea typeface="Calibri"/>
                          <a:cs typeface="Sultan  koufi"/>
                        </a:rPr>
                        <a:t>( ظ )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؟                                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ما هي الألعاب الموجودة لدى مهند؟                                          كيف يحافظ مهند على نظافة                     وترتيب ألعابه؟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9732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DecoType Naskh" pitchFamily="2" charset="-78"/>
                        </a:rPr>
                        <a:t>               تابع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ظ)  - أقرأ النص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اتعرف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حرف المد مع الممدود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ذ)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(ذ)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: ارسمي دائرة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حول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الحرف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( ظ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)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التقويم التكويني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                                         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اكتبي الحرف </a:t>
                      </a: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(ظ)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حسب موضعه في الكلمة  ؟اقرئي النص</a:t>
                      </a:r>
                      <a:r>
                        <a:rPr lang="ar-SA" sz="1050" b="1" dirty="0" smtClean="0">
                          <a:latin typeface="+mn-lt"/>
                          <a:ea typeface="Calibri"/>
                          <a:cs typeface="Sultan  koufi circular"/>
                        </a:rPr>
                        <a:t>    ؟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Sultan  koufi circular"/>
                        </a:rPr>
                        <a:t>تعرفي حرف المد مع الحرف الممدود؟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(1-2-3-4-5)</a:t>
                      </a:r>
                      <a:endParaRPr lang="en-US" sz="7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أكمل الكلمة بالحرف المناسب ثم أقرأ                أكتب اسم الصورة من الحروف المعطاة ثم أقرأ   أقرأ الكلمات الآتية ثم أنسخها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 baseline="0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 تكمل التلميذة الحرف المناسب ثم تقرأ الكلمة , أن تكتب التلميذة اسم الصورة من الحروف المعطاة ثم تقرأ -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أن تقرأ التلميذة الكلمات ثم تنسخها بخط جميل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900" b="1" dirty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</a:t>
                      </a:r>
                      <a:r>
                        <a:rPr lang="ar-SA" sz="1200" b="1" dirty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لعصف الذهني</a:t>
                      </a:r>
                      <a:r>
                        <a:rPr lang="ar-SA" sz="1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الحوار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المفاهيم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أكملي الكلمة بالحرف المناسب ثم أقرئي الكلمة ؟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أكتبي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اسم الصورة من الحروف المعطاة؟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أقرئي الكلمات ثم انسخيها بخط جميل؟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131840" y="96887"/>
            <a:ext cx="1296144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السابع</a:t>
            </a:r>
            <a:endParaRPr lang="ar-SA" sz="14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220072" y="116632"/>
            <a:ext cx="3871815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الخامسة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ألعابي وهوياتي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13/ 6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17/ 6</a:t>
            </a:r>
            <a:r>
              <a:rPr lang="ar-SA" sz="1600" b="1" dirty="0" smtClean="0">
                <a:solidFill>
                  <a:srgbClr val="00B050"/>
                </a:solidFill>
              </a:rPr>
              <a:t>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357404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16416" y="1124744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2349910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79818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http://myschool.co.il/thosennew/files/2011/12/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556792"/>
            <a:ext cx="576064" cy="413481"/>
          </a:xfrm>
          <a:prstGeom prst="rect">
            <a:avLst/>
          </a:prstGeom>
          <a:noFill/>
        </p:spPr>
      </p:pic>
      <p:pic>
        <p:nvPicPr>
          <p:cNvPr id="44" name="Picture 2" descr="http://myschool.co.il/thosennew/files/2011/12/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99495"/>
            <a:ext cx="576064" cy="413481"/>
          </a:xfrm>
          <a:prstGeom prst="rect">
            <a:avLst/>
          </a:prstGeom>
          <a:noFill/>
        </p:spPr>
      </p:pic>
      <p:pic>
        <p:nvPicPr>
          <p:cNvPr id="20484" name="Picture 4" descr="http://myschool.co.il/thosennew/files/2011/12/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149080"/>
            <a:ext cx="702253" cy="360040"/>
          </a:xfrm>
          <a:prstGeom prst="rect">
            <a:avLst/>
          </a:prstGeom>
          <a:noFill/>
        </p:spPr>
      </p:pic>
      <p:pic>
        <p:nvPicPr>
          <p:cNvPr id="46" name="Picture 4" descr="http://myschool.co.il/thosennew/files/2011/12/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085184"/>
            <a:ext cx="702253" cy="3600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12776"/>
            <a:ext cx="55479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12776"/>
            <a:ext cx="5706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695920" cy="5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1484784"/>
            <a:ext cx="858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556792"/>
            <a:ext cx="1381919" cy="4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6491" y="1772816"/>
            <a:ext cx="115522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1700808"/>
            <a:ext cx="6837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2636912"/>
            <a:ext cx="1217265" cy="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2996952"/>
            <a:ext cx="111609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2924944"/>
            <a:ext cx="1222919" cy="2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2420888"/>
            <a:ext cx="936104" cy="7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2780928"/>
            <a:ext cx="924148" cy="3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3861048"/>
            <a:ext cx="515098" cy="4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7904" y="3933056"/>
            <a:ext cx="609997" cy="6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3861048"/>
            <a:ext cx="5061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20272" y="3861048"/>
            <a:ext cx="553045" cy="5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5976" y="3861048"/>
            <a:ext cx="6198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04048" y="4077072"/>
            <a:ext cx="102273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39752" y="4149080"/>
            <a:ext cx="828700" cy="2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56176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79912" y="4869160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21807"/>
              </p:ext>
            </p:extLst>
          </p:nvPr>
        </p:nvGraphicFramePr>
        <p:xfrm>
          <a:off x="179514" y="432651"/>
          <a:ext cx="8640959" cy="638149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68482"/>
                <a:gridCol w="1099332"/>
                <a:gridCol w="968598"/>
                <a:gridCol w="2239918"/>
                <a:gridCol w="811620"/>
                <a:gridCol w="782693"/>
                <a:gridCol w="1770316"/>
              </a:tblGrid>
              <a:tr h="36158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87589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(6-7- 8)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أحلل الكلمة  إلى مقاطع وحروف                  </a:t>
                      </a:r>
                      <a:r>
                        <a:rPr lang="ar-SA" sz="11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أصل بين الكلمة  والحرف المناسب                           أكتب ما يملى عليَّ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تحلل التلميذة الكلمة إلى مقاطع وحروف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أن تصل التلميذة بين الكلمة  والحرف المناسب ثم تكتبها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تكتب التلميذة ما يملى عليَّها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</a:t>
                      </a:r>
                      <a:r>
                        <a:rPr lang="ar-SA" sz="12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حللي الكلمة إلى مقاطع وحروف 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</a:t>
                      </a:r>
                      <a:r>
                        <a:rPr lang="ar-SA" sz="12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صلي بين الكلمة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والحرف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المناسب ثم اكتبيها؟        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5539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الإثنين.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</a:t>
                      </a:r>
                      <a:r>
                        <a:rPr lang="ar-SA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10 )</a:t>
                      </a: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أدخل </a:t>
                      </a:r>
                      <a:r>
                        <a:rPr lang="ar-SA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 ال )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على كل كلمة ثم أقرأ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أحلل الكلمة إلى أصواتها القصيرة والطويلة  أرسم دائرة على حرف المد والحرف الممدود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تدخل التلميذة </a:t>
                      </a:r>
                      <a:r>
                        <a:rPr lang="ar-SA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 ال )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على كل كلمة ثم تقرأها0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تحلل التلميذة الكلمة إلى أصواتها القصيرة والطويلة0                                                              أن ترسم  التلميذة دائرة على حرف المد والحرف الممدود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</a:t>
                      </a:r>
                      <a:r>
                        <a:rPr lang="ar-SA" sz="12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مهارة </a:t>
                      </a: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لتقويم التشخيصي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أدخلي </a:t>
                      </a:r>
                      <a:r>
                        <a:rPr lang="ar-SA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 ال )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على كل كلمة ثم أقرائها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</a:t>
                      </a:r>
                      <a:r>
                        <a:rPr lang="ar-SA" sz="12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حللي الكلمة إلى أصواتها القصيرة والطويلة محاكية السطر الأول؟                             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أرسمي  دائرة على حرف المد والحرف الممدود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568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تمهيدي </a:t>
                      </a:r>
                      <a:endParaRPr lang="ar-SA" sz="28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ألاحظ وأعبر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التعبير شفهياً عن محتوى الصور                                                        أن تكتسب الطالبة بعض الأسماء  الجديدة التي ترد ضمن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نصوص</a:t>
                      </a:r>
                      <a:r>
                        <a:rPr lang="ar-S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هذه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الوحدة--  أن تعبر الطالبة عن المشاهد الموجودة في الصورة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4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عبري  شفهيًّا عن محتوى الصورة                                                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- تحدثي  عن المشاهد حسب تسلسل أحداث النص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821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نشاط استماع 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أستمع وألاحظ ثم أُجيب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-   تطبق آداب الاستماع أثناء الدرس--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تراعي  الطالبة  آداب الاستماع .من حيث ( الجلسة، الإصغاء، عدم مقاطعة المتحدث )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تسمي الطالبة  الشخصيات الرئيسة التي ذكرت في النص المسموع.— -أن  تكّون الطالبة توجها إيجابيًّا نحو وسائل السلامة والمحافظة على الصحة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المفاهيم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التشخيصي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طبقي آداب  الاستماع</a:t>
                      </a:r>
                      <a:r>
                        <a:rPr lang="ar-SA" sz="1200" b="1" baseline="30000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تقويم  التكويني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سمي الشخصيات الرئيسة التي ذكرت في النص المسموع اربطي  بين الشخصية والعمل الذي تقوم 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به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5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نشيد الحليب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r>
                        <a:rPr lang="ar-S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انشد</a:t>
                      </a:r>
                      <a:endParaRPr lang="ar-SA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أبيات النشيد قراءة منغمة مقتدياً بقراءة المعلمة ثم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تحفظها 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تطبق  التلميذة القيم الإيجابية .  أن تجيب التلميذة عن الأسئلة المتعلقة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بالنشيد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تؤدي التلميذة  المعنى صحيح أثناء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الإنشاد</a:t>
                      </a:r>
                      <a:r>
                        <a:rPr lang="ar-SA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الخيال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أثرائي النشيد بطريقة منغمة ؟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تقويم التكويني :</a:t>
                      </a:r>
                      <a:r>
                        <a:rPr lang="ar-SA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أجيبي عن الأسئلة المتعلقة النشيد.                                                            •مثلي المعنى صحيحًا أثناء الإنشاد؟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779912" y="116632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الثامن</a:t>
            </a:r>
            <a:endParaRPr lang="ar-SA" sz="14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6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الخامسة ( </a:t>
            </a:r>
            <a:r>
              <a:rPr lang="ar-SA" sz="1100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العابي وهوياتي</a:t>
            </a:r>
            <a:r>
              <a:rPr lang="ar-SA" sz="1100" b="1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sz="16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9512" y="44624"/>
            <a:ext cx="3129578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20/ 6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24/ </a:t>
            </a:r>
            <a:r>
              <a:rPr lang="ar-SA" sz="1600" b="1" dirty="0" smtClean="0">
                <a:solidFill>
                  <a:srgbClr val="C00000"/>
                </a:solidFill>
              </a:rPr>
              <a:t>6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80728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528661" cy="62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96753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852936"/>
            <a:ext cx="1150466" cy="3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916832"/>
            <a:ext cx="939871" cy="6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564904"/>
            <a:ext cx="950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564904"/>
            <a:ext cx="780131" cy="8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645024"/>
            <a:ext cx="438745" cy="44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645024"/>
            <a:ext cx="483861" cy="62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350100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5" y="2780928"/>
            <a:ext cx="576064" cy="58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4797152"/>
            <a:ext cx="652289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4509120"/>
            <a:ext cx="7833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3728" y="5229200"/>
            <a:ext cx="65933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192" y="5661248"/>
            <a:ext cx="463566" cy="5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6256" y="5661248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13649"/>
              </p:ext>
            </p:extLst>
          </p:nvPr>
        </p:nvGraphicFramePr>
        <p:xfrm>
          <a:off x="179512" y="518629"/>
          <a:ext cx="8912375" cy="6072582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770888"/>
                <a:gridCol w="919992"/>
                <a:gridCol w="2675748"/>
                <a:gridCol w="855522"/>
                <a:gridCol w="865400"/>
                <a:gridCol w="1825922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017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طعام ملوث</a:t>
                      </a:r>
                      <a:r>
                        <a:rPr lang="ar-SA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النص الأول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    أفهم النص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 أُجيبُ  أنمي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أن تجيب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  إجابات حرة تصوغها بأسلوبها                                                    أن تتعرف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 مدار النص  - أن تناقش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  معبرة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عن رأيها  حول مضامين النص --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أن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تكتشف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المعاني الغامضة في النص                                      باستخدام الترادف  -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أجيبي بأسلوبك عن الأسئلة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التالية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ما خطورة تناول  الطعام المكشوف في الشارع</a:t>
                      </a:r>
                      <a:r>
                        <a:rPr lang="ar-SA" sz="900" b="1" dirty="0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لماذا يرقد محمد في المستشفى                                     </a:t>
                      </a: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تقويم التكويني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اكتشفي المعاني عبري عن رأيك حول مضامين النص                                                      </a:t>
                      </a:r>
                      <a:r>
                        <a:rPr lang="ar-SA" sz="900" b="1" dirty="0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الغامضة في النص باستخدام الترادف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                     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72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الإثنين.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تابع               </a:t>
                      </a:r>
                      <a:r>
                        <a:rPr lang="ar-SA" sz="12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طعام ملوث</a:t>
                      </a: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أفهم النص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  أُلاحظ وأقرأ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استثمر النص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-أ</a:t>
                      </a: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ن تقرأ التلميذة كلمات ليست معجمة0                                            أن تقرأ التلميذة كلمات تتضمن ظاهرة صوتيه                            أن تقرأ التلميذة جملة قصيرة قراءة صحيحة                                     أن تقرأ التلميذة مقطعا من النص قراءة مسترسلة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1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30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هاتي كلمات  تحتوي على مهارة المد- </a:t>
                      </a:r>
                      <a:r>
                        <a:rPr lang="ar-SA" sz="105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القمرية والشمسية--؟                  </a:t>
                      </a:r>
                      <a:r>
                        <a:rPr lang="ar-SA" sz="1200" b="1" baseline="30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تقويم التكويني</a:t>
                      </a:r>
                      <a:r>
                        <a:rPr lang="ar-SA" sz="1050" b="1" dirty="0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اقرئي كلمات تتضمن ظاهرة صوتية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                                                            </a:t>
                      </a:r>
                      <a:r>
                        <a:rPr lang="ar-SA" sz="1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اقرئي مقطعا من النص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قراءة مسترسلة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326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النص الثاني     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فيه شفاءٌ</a:t>
                      </a:r>
                      <a:r>
                        <a:rPr lang="ar-SA" sz="11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6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أفهم النص 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أُجيبُ   أنمي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تحلل الجمل إلى الكلمات والكلمات إلى مقاطع والمقاطع إلى أصوات .</a:t>
                      </a:r>
                      <a:endParaRPr lang="en-US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أن تجيب التلميذ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إجابات حرة تصوغها بأسلوبها.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لماذا كان صالح حزينا 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ما حالة صالح عندما عاد إلى المنزل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515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      </a:t>
                      </a: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فيه شفاءٌ</a:t>
                      </a: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ألاحظ وأقرأ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أستثمر النص(أُفكر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أرسم             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أُحول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تكتب من الذاكرة البعيدة كلمات تحوي أل شمسية ،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تنويناً،أصوات مد</a:t>
                      </a: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Akhbar MT"/>
                        </a:rPr>
                        <a:t>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تحقق مع الفاعل تذكير الفعل وتأنيثه</a:t>
                      </a:r>
                      <a:r>
                        <a:rPr lang="ar-SA" sz="1100" dirty="0" smtClean="0">
                          <a:latin typeface="Times New Roman"/>
                          <a:ea typeface="Times New Roman"/>
                          <a:cs typeface="Akhbar M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مسترسلة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يحوي ظاهرة صوتية 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من أين نحصل على العسل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اقرئي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كلمات تتضمن ظاهرة صوتية                                                     اقرئي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مقطع من النص يحوي ظاهرة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صوتية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النص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الثالث           </a:t>
                      </a:r>
                      <a:r>
                        <a:rPr lang="ar-SA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عيادة المريض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أفهم النص 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أُجيبُ   أنمي لغتي</a:t>
                      </a:r>
                      <a:endParaRPr lang="ar-SA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تكتب من الذاكرة القريبة كلمات مع حركاته القصيرة والطويلة.</a:t>
                      </a: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100" b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تناقش التلميذة معبرة عن رأيها حول مضامين النص </a:t>
                      </a:r>
                      <a:endParaRPr lang="ar-SA" sz="1100" b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1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نزور المريض 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 ماذا قال صالح عندما رأى محمداً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</a:t>
            </a:r>
            <a:r>
              <a:rPr lang="ar-SA" sz="1400" b="1" dirty="0" err="1" smtClean="0"/>
              <a:t>االتاسع</a:t>
            </a:r>
            <a:endParaRPr lang="ar-SA" sz="14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السادسة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صحتي وغذائي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27/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2/ 7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645024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340768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94928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556792"/>
            <a:ext cx="9361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3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628800"/>
            <a:ext cx="648072" cy="43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700808"/>
            <a:ext cx="682575" cy="38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00808"/>
            <a:ext cx="374868" cy="3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852936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924944"/>
            <a:ext cx="1246088" cy="3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7879" y="2996953"/>
            <a:ext cx="1414171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3933056"/>
            <a:ext cx="9374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3933056"/>
            <a:ext cx="10898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3861048"/>
            <a:ext cx="4962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4005064"/>
            <a:ext cx="778396" cy="4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7704" y="4005064"/>
            <a:ext cx="4873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5013176"/>
            <a:ext cx="1240620" cy="5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013176"/>
            <a:ext cx="440980" cy="5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4509120"/>
            <a:ext cx="413549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0392" y="6309320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27784" y="6381328"/>
            <a:ext cx="1123928" cy="2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520" y="6309321"/>
            <a:ext cx="742206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11960" y="6237312"/>
            <a:ext cx="120588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16216" y="6453336"/>
            <a:ext cx="1182464" cy="2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" name="جدول 54"/>
          <p:cNvGraphicFramePr>
            <a:graphicFrameLocks noGrp="1"/>
          </p:cNvGraphicFramePr>
          <p:nvPr/>
        </p:nvGraphicFramePr>
        <p:xfrm>
          <a:off x="6300192" y="620688"/>
          <a:ext cx="1091937" cy="1647825"/>
        </p:xfrm>
        <a:graphic>
          <a:graphicData uri="http://schemas.openxmlformats.org/drawingml/2006/table">
            <a:tbl>
              <a:tblPr rtl="1"/>
              <a:tblGrid>
                <a:gridCol w="1091937"/>
              </a:tblGrid>
              <a:tr h="1647825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</a:t>
                      </a:r>
                      <a:r>
                        <a:rPr lang="ar-SA" sz="1100" b="1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دلالة الكلمات الجديدة من خلال الترادف .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تربط </a:t>
                      </a:r>
                      <a:r>
                        <a:rPr lang="ar-SA" sz="1100" b="1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بين مكونات ما </a:t>
                      </a: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</a:t>
                      </a:r>
                      <a:r>
                        <a:rPr lang="ar-SA" sz="1100" b="1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.(شخصية وحدث) .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6" name="جدول 55"/>
          <p:cNvGraphicFramePr>
            <a:graphicFrameLocks noGrp="1"/>
          </p:cNvGraphicFramePr>
          <p:nvPr/>
        </p:nvGraphicFramePr>
        <p:xfrm>
          <a:off x="6300192" y="1844824"/>
          <a:ext cx="1080120" cy="1647825"/>
        </p:xfrm>
        <a:graphic>
          <a:graphicData uri="http://schemas.openxmlformats.org/drawingml/2006/table">
            <a:tbl>
              <a:tblPr rtl="1"/>
              <a:tblGrid>
                <a:gridCol w="1080120"/>
              </a:tblGrid>
              <a:tr h="1647825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ترسم 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علامة الترقيم :النقطة والفاصلة، علامة الاستفهام.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تكتب 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من الذاكرة القريبة كلمات مع حركاته القصيرة والطويلة.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203848" y="96887"/>
            <a:ext cx="151216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التاسع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644008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63358"/>
              </p:ext>
            </p:extLst>
          </p:nvPr>
        </p:nvGraphicFramePr>
        <p:xfrm>
          <a:off x="179512" y="518629"/>
          <a:ext cx="8912375" cy="6093789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1057014"/>
                <a:gridCol w="1012074"/>
                <a:gridCol w="2421440"/>
                <a:gridCol w="858378"/>
                <a:gridCol w="832274"/>
                <a:gridCol w="1732292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0445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تابع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عيادة المريض</a:t>
                      </a:r>
                      <a:endParaRPr lang="ar-SA" sz="1050" b="1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   أفهم النص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التمرين  أُجيبُ  أنمي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دلالة الكلمات الجديدة من خلال الترادف . تحاكي أسلوب النفي </a:t>
                      </a:r>
                      <a:r>
                        <a:rPr lang="ar-SA" sz="1100" b="1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بـ</a:t>
                      </a: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(لا)</a:t>
                      </a:r>
                      <a:endParaRPr lang="en-US" sz="1200" b="1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نزور المريض 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 ماذا قال صالح عندما رأى محمداً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72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(1-2-3-4)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 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أكمل الجملة بالكلمة المناسبة                          أعيد ترتيب الكلمات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تقرأ التلميذة الكلمات ثم تكتبها.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0أن تقرأ التلميذة ثم تكتب الجملة المناسبة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للصورة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100" b="1" dirty="0">
                          <a:latin typeface="Calibri"/>
                          <a:ea typeface="Calibri"/>
                          <a:cs typeface="Sultan  koufi"/>
                        </a:rPr>
                        <a:t>                                           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- أن تعيد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.</a:t>
                      </a:r>
                      <a:r>
                        <a:rPr lang="ar-SA" sz="1100" b="1" dirty="0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26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(5-6-7-8)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أدخل </a:t>
                      </a:r>
                      <a:r>
                        <a:rPr lang="ar-SA" sz="11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على الكلمات أكمل الجمل بالكلمة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ن تدخل التلميذة </a:t>
                      </a:r>
                      <a:r>
                        <a:rPr lang="ar-SA" sz="11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على الكلمات  .                                                أن تكمل التلميذة الجمل بالكلمة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أدخلي أل على الكلمات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الجمل بالكلمة المناسبة؟ لاحظي الكلمات ثم اكتبيها إملاء منظور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أعيدي ترتيب الجمل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728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(9-10-11-12)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ألاحظ ثم أكتب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أعيد ترتيب الجمل 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. أن تلاحظ التلميذة ثم تتحدث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0 أن تعيد  التلميذة ترتيب الجمل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+mn-lt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لاحظي الكلمات ثم اكتبيها إملاء منظور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أعيدي ترتيب الجمل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نشاط</a:t>
                      </a:r>
                      <a:r>
                        <a:rPr lang="ar-S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تمهيدي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أُعبر عن الصورة بجملة تامة                     أكتب ما يملى عليَّ أتحدث                         أُفكر</a:t>
                      </a:r>
                      <a:endParaRPr lang="ar-SA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100" b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تعبر التلميذة عن الصورة بجملة تامة.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0 أن تكتب التلميذة ما يملى عليها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0 أن تتحدث التلميذة عن الصور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5544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0 أن تعطي  التلميذة رأيها عن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قضية ما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عبري عن الصورة بجملة تامة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أكتبي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ما يملى عليك؟</a:t>
                      </a:r>
                      <a:r>
                        <a:rPr lang="ar-SA" sz="1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إذا قدمت لك إحدى صديقاتك مشروباً غازياً ماذا تقولين لها؟ ولماذا.؟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السادسة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صحتي وغذائي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12/ 7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16/ 7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876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348880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244408" y="4653136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733256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596457" cy="5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1437657" cy="3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5" y="1700808"/>
            <a:ext cx="1368152" cy="3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412776"/>
            <a:ext cx="527323" cy="5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412776"/>
            <a:ext cx="495084" cy="56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2678" y="2636912"/>
            <a:ext cx="1067594" cy="5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2708920"/>
            <a:ext cx="584473" cy="47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2708920"/>
            <a:ext cx="1008112" cy="42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64904"/>
            <a:ext cx="771384" cy="5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1" y="3687722"/>
            <a:ext cx="1080119" cy="6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3717032"/>
            <a:ext cx="124004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3429000"/>
            <a:ext cx="936103" cy="3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3068960"/>
            <a:ext cx="1364382" cy="3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3212976"/>
            <a:ext cx="621866" cy="55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4" y="3789041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4008" y="4725144"/>
            <a:ext cx="1152128" cy="6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2160" y="4365104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91880" y="4725144"/>
            <a:ext cx="1080120" cy="6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36296" y="4725144"/>
            <a:ext cx="492251" cy="6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3212976"/>
            <a:ext cx="849064" cy="23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28184" y="5445224"/>
            <a:ext cx="6566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35896" y="5589240"/>
            <a:ext cx="710597" cy="59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35896" y="6196385"/>
            <a:ext cx="864096" cy="40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6203</Words>
  <Application>Microsoft Office PowerPoint</Application>
  <PresentationFormat>عرض على الشاشة (3:4)‏</PresentationFormat>
  <Paragraphs>1302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32" baseType="lpstr">
      <vt:lpstr>Arial Unicode MS</vt:lpstr>
      <vt:lpstr>Akhbar MT</vt:lpstr>
      <vt:lpstr>Arabic Transparent</vt:lpstr>
      <vt:lpstr>Arabic Typesetting</vt:lpstr>
      <vt:lpstr>Arial</vt:lpstr>
      <vt:lpstr>AXtManal</vt:lpstr>
      <vt:lpstr>AXtManalBold</vt:lpstr>
      <vt:lpstr>Calibri</vt:lpstr>
      <vt:lpstr>DecoType Naskh</vt:lpstr>
      <vt:lpstr>DecoType Naskh Swashes</vt:lpstr>
      <vt:lpstr>PT Bold Dusky</vt:lpstr>
      <vt:lpstr>Sultan  koufi</vt:lpstr>
      <vt:lpstr>Sultan  koufi circular</vt:lpstr>
      <vt:lpstr>Times New Roman</vt:lpstr>
      <vt:lpstr>Traditional Arabic</vt:lpstr>
      <vt:lpstr>W3 ARAFAT 002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ASUS</cp:lastModifiedBy>
  <cp:revision>137</cp:revision>
  <dcterms:created xsi:type="dcterms:W3CDTF">2012-01-08T15:55:42Z</dcterms:created>
  <dcterms:modified xsi:type="dcterms:W3CDTF">2017-01-01T21:03:17Z</dcterms:modified>
</cp:coreProperties>
</file>