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3"/>
  </p:notesMasterIdLst>
  <p:sldIdLst>
    <p:sldId id="276" r:id="rId2"/>
  </p:sldIdLst>
  <p:sldSz cx="6858000" cy="9144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E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بلا نمط، بلا شبكة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النمط الفاتح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46F890A9-2807-4EBB-B81D-B2AA78EC7F39}" styleName="نمط داكن 2 - تمييز 5/تمييز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8799B23B-EC83-4686-B30A-512413B5E67A}" styleName="نمط فاتح 3 - تمييز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9CF1AB2-1976-4502-BF36-3FF5EA218861}" styleName="نمط متوسط 4 - تمييز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940675A-B579-460E-94D1-54222C63F5DA}" styleName="بلا نمط، شبكة جدول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505E3EF-67EA-436B-97B2-0124C06EBD24}" styleName="نمط متوسط 4 - تمييز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69012ECD-51FC-41F1-AA8D-1B2483CD663E}" styleName="نمط فاتح 2 - تمييز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912C8C85-51F0-491E-9774-3900AFEF0FD7}" styleName="نمط فاتح 2 - تمييز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9C7853C-536D-4A76-A0AE-DD22124D55A5}" styleName="نمط ذو نسُق 1 - تمييز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F5AB1C69-6EDB-4FF4-983F-18BD219EF322}" styleName="نمط متوسط 2 - تمييز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نمط متوسط 2 - تمييز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نمط متوسط 2 - تمييز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نمط متوسط 2 - تمييز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3633" autoAdjust="0"/>
    <p:restoredTop sz="94660"/>
  </p:normalViewPr>
  <p:slideViewPr>
    <p:cSldViewPr snapToGrid="0">
      <p:cViewPr varScale="1">
        <p:scale>
          <a:sx n="50" d="100"/>
          <a:sy n="50" d="100"/>
        </p:scale>
        <p:origin x="2202" y="66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5481BF34-6EF2-49F7-96CD-4345E56D2795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71713" y="1143000"/>
            <a:ext cx="2314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ar-S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5B18C419-F885-4E2F-9AB4-90AFFB99A5B8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4132108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857250" y="1496484"/>
            <a:ext cx="5143500" cy="3183467"/>
          </a:xfrm>
        </p:spPr>
        <p:txBody>
          <a:bodyPr anchor="b"/>
          <a:lstStyle>
            <a:lvl1pPr algn="ctr">
              <a:defRPr sz="3375"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ar-SA"/>
              <a:t>انقر لتحرير نمط العنوان الثانوي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9141619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7929256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2761060" y="649818"/>
            <a:ext cx="831354" cy="10331449"/>
          </a:xfrm>
        </p:spPr>
        <p:txBody>
          <a:bodyPr vert="eaVert"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265212" y="649818"/>
            <a:ext cx="2410122" cy="10331449"/>
          </a:xfrm>
        </p:spPr>
        <p:txBody>
          <a:bodyPr vert="eaVert"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6562882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5405780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67916" y="2279652"/>
            <a:ext cx="5915025" cy="3803649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67916" y="6119285"/>
            <a:ext cx="5915025" cy="2000249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180948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265212" y="3244851"/>
            <a:ext cx="1620738" cy="7736416"/>
          </a:xfr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1971675" y="3244851"/>
            <a:ext cx="1620739" cy="7736416"/>
          </a:xfr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4210797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72381" y="486834"/>
            <a:ext cx="5915025" cy="1767417"/>
          </a:xfrm>
        </p:spPr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5676242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030292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9079772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3" cy="21336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915543" y="1316567"/>
            <a:ext cx="3471863" cy="6498167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3" cy="5082117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9719394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3" cy="21336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2915543" y="1316567"/>
            <a:ext cx="3471863" cy="6498167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3" cy="5082117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4685426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71488" y="486834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4843463" y="8475134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2271713" y="8475134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71488" y="8475134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2045458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defTabSz="514350" rtl="1" eaLnBrk="1" latinLnBrk="0" hangingPunct="1">
        <a:lnSpc>
          <a:spcPct val="90000"/>
        </a:lnSpc>
        <a:spcBef>
          <a:spcPct val="0"/>
        </a:spcBef>
        <a:buNone/>
        <a:defRPr sz="24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588" indent="-128588" algn="r" defTabSz="514350" rtl="1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1pPr>
      <a:lvl2pPr marL="385763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42938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113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157288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414463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273607" y="2407027"/>
            <a:ext cx="6519066" cy="2247557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endParaRPr lang="ar-SA" sz="1200" dirty="0">
              <a:solidFill>
                <a:schemeClr val="tx1"/>
              </a:solidFill>
            </a:endParaRPr>
          </a:p>
          <a:p>
            <a:endParaRPr lang="ar-SA" sz="1200" dirty="0">
              <a:solidFill>
                <a:schemeClr val="tx1"/>
              </a:solidFill>
            </a:endParaRPr>
          </a:p>
          <a:p>
            <a:endParaRPr lang="ar-SA" sz="1200" dirty="0">
              <a:solidFill>
                <a:schemeClr val="tx1"/>
              </a:solidFill>
            </a:endParaRPr>
          </a:p>
          <a:p>
            <a:endParaRPr lang="ar-SA" sz="1200" dirty="0">
              <a:solidFill>
                <a:schemeClr val="tx1"/>
              </a:solidFill>
            </a:endParaRPr>
          </a:p>
          <a:p>
            <a:endParaRPr lang="ar-SA" sz="1200" dirty="0">
              <a:solidFill>
                <a:schemeClr val="tx1"/>
              </a:solidFill>
            </a:endParaRPr>
          </a:p>
          <a:p>
            <a:endParaRPr lang="ar-SA" sz="1200" dirty="0">
              <a:solidFill>
                <a:schemeClr val="tx1"/>
              </a:solidFill>
            </a:endParaRPr>
          </a:p>
          <a:p>
            <a:endParaRPr lang="ar-SA" sz="1200" dirty="0">
              <a:solidFill>
                <a:schemeClr val="tx1"/>
              </a:solidFill>
            </a:endParaRPr>
          </a:p>
          <a:p>
            <a:r>
              <a:rPr lang="ar-SA" sz="1200" dirty="0">
                <a:solidFill>
                  <a:schemeClr val="tx1"/>
                </a:solidFill>
              </a:rPr>
              <a:t> </a:t>
            </a:r>
          </a:p>
          <a:p>
            <a:endParaRPr lang="ar-SA" sz="1200" dirty="0">
              <a:solidFill>
                <a:schemeClr val="tx1"/>
              </a:solidFill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279981" y="2537771"/>
            <a:ext cx="6454082" cy="298543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200" b="1" u="sng" dirty="0">
                <a:solidFill>
                  <a:schemeClr val="tx1"/>
                </a:solidFill>
              </a:rPr>
              <a:t>السؤال الأول</a:t>
            </a:r>
            <a:endParaRPr lang="ar-SA" sz="1200" b="1" u="sng" dirty="0"/>
          </a:p>
          <a:p>
            <a:r>
              <a:rPr lang="ar-SA" sz="1400" b="1" dirty="0"/>
              <a:t>   لدى ذكرى </a:t>
            </a:r>
            <a:r>
              <a:rPr lang="ar-SA" sz="1400" b="1" u="sng" dirty="0"/>
              <a:t>4</a:t>
            </a:r>
            <a:r>
              <a:rPr lang="ar-SA" sz="1400" b="1" dirty="0"/>
              <a:t> أزواج من الجوارب في درج خزانتها </a:t>
            </a:r>
          </a:p>
          <a:p>
            <a:r>
              <a:rPr lang="ar-SA" sz="1400" b="1" dirty="0"/>
              <a:t> كم جوربًا في الدرج ؟</a:t>
            </a:r>
          </a:p>
          <a:p>
            <a:r>
              <a:rPr lang="ar-SA" sz="1200" b="1" u="sng" dirty="0">
                <a:solidFill>
                  <a:schemeClr val="tx1"/>
                </a:solidFill>
              </a:rPr>
              <a:t>الفهم : </a:t>
            </a:r>
            <a:r>
              <a:rPr lang="ar-SA" sz="1200" b="1" dirty="0"/>
              <a:t>المطيات :لدى ذكرى .... أزواج .</a:t>
            </a:r>
          </a:p>
          <a:p>
            <a:r>
              <a:rPr lang="ar-SA" sz="1200" b="1" dirty="0">
                <a:solidFill>
                  <a:schemeClr val="tx1"/>
                </a:solidFill>
              </a:rPr>
              <a:t>المطلوب : كم ...........................؟</a:t>
            </a:r>
          </a:p>
          <a:p>
            <a:r>
              <a:rPr lang="ar-SA" sz="1200" b="1" dirty="0"/>
              <a:t>التخطيط:استخدام .................</a:t>
            </a:r>
          </a:p>
          <a:p>
            <a:r>
              <a:rPr lang="ar-SA" sz="1400" b="1" dirty="0"/>
              <a:t>  الحل :    </a:t>
            </a:r>
          </a:p>
          <a:p>
            <a:r>
              <a:rPr lang="ar-SA" sz="1400" b="1" dirty="0"/>
              <a:t>           </a:t>
            </a:r>
            <a:endParaRPr lang="ar-SA" sz="1400" b="1" dirty="0">
              <a:solidFill>
                <a:schemeClr val="tx1"/>
              </a:solidFill>
            </a:endParaRPr>
          </a:p>
          <a:p>
            <a:endParaRPr lang="ar-SA" sz="1400" b="1" dirty="0"/>
          </a:p>
          <a:p>
            <a:endParaRPr lang="ar-SA" sz="1400" b="1" dirty="0">
              <a:solidFill>
                <a:schemeClr val="tx1"/>
              </a:solidFill>
            </a:endParaRPr>
          </a:p>
          <a:p>
            <a:endParaRPr lang="ar-SA" sz="1400" b="1" dirty="0"/>
          </a:p>
          <a:p>
            <a:endParaRPr lang="ar-SA" sz="1400" b="1" dirty="0">
              <a:solidFill>
                <a:schemeClr val="tx1"/>
              </a:solidFill>
            </a:endParaRPr>
          </a:p>
          <a:p>
            <a:endParaRPr lang="ar-SA" sz="1400" b="1" dirty="0"/>
          </a:p>
          <a:p>
            <a:endParaRPr lang="ar-SA" sz="1400" b="1" dirty="0">
              <a:solidFill>
                <a:schemeClr val="tx1"/>
              </a:solidFill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3997213" y="4722985"/>
            <a:ext cx="281492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b="1" u="sng" dirty="0">
                <a:solidFill>
                  <a:schemeClr val="tx1"/>
                </a:solidFill>
              </a:rPr>
              <a:t>السؤال الثاني </a:t>
            </a:r>
            <a:r>
              <a:rPr lang="ar-SA" sz="1400" b="1" u="sng" dirty="0"/>
              <a:t>: أوجدي ناتج الطرح ثم تحققي من صحة الطرح باستعمال الجمع :</a:t>
            </a:r>
            <a:endParaRPr lang="ar-SA" sz="1400" b="1" u="sng" dirty="0">
              <a:solidFill>
                <a:schemeClr val="tx1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256462" y="6794730"/>
            <a:ext cx="6519066" cy="2046083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endParaRPr lang="ar-SA" sz="1600" b="1" dirty="0">
              <a:solidFill>
                <a:schemeClr val="tx1"/>
              </a:solidFill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3971814" y="6824979"/>
            <a:ext cx="2801751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b="1" u="sng" dirty="0">
                <a:solidFill>
                  <a:schemeClr val="tx1"/>
                </a:solidFill>
              </a:rPr>
              <a:t>السؤال الثالث  </a:t>
            </a:r>
            <a:r>
              <a:rPr lang="ar-SA" sz="1400" b="1" u="sng" dirty="0"/>
              <a:t>: أوجدي ناتج الطرح :</a:t>
            </a:r>
            <a:endParaRPr lang="ar-SA" sz="1400" b="1" u="sng" dirty="0">
              <a:solidFill>
                <a:schemeClr val="tx1"/>
              </a:solidFill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281860" y="4673346"/>
            <a:ext cx="6519065" cy="2132871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endParaRPr lang="ar-SA" sz="1600" dirty="0">
              <a:solidFill>
                <a:schemeClr val="tx1"/>
              </a:solidFill>
            </a:endParaRPr>
          </a:p>
          <a:p>
            <a:endParaRPr lang="ar-SA" sz="1600" dirty="0">
              <a:solidFill>
                <a:schemeClr val="tx1"/>
              </a:solidFill>
            </a:endParaRPr>
          </a:p>
          <a:p>
            <a:endParaRPr lang="ar-SA" sz="1600" dirty="0">
              <a:solidFill>
                <a:schemeClr val="tx1"/>
              </a:solidFill>
            </a:endParaRPr>
          </a:p>
          <a:p>
            <a:endParaRPr lang="ar-SA" sz="1600" dirty="0">
              <a:solidFill>
                <a:schemeClr val="tx1"/>
              </a:solidFill>
            </a:endParaRPr>
          </a:p>
          <a:p>
            <a:endParaRPr lang="ar-SA" sz="1600" dirty="0">
              <a:solidFill>
                <a:schemeClr val="tx1"/>
              </a:solidFill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199342" y="8887842"/>
            <a:ext cx="6534721" cy="2616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050" b="1" dirty="0"/>
              <a:t>انتهت الأسئلة   تمنياتي لك بالتوفيق</a:t>
            </a:r>
          </a:p>
        </p:txBody>
      </p:sp>
      <p:graphicFrame>
        <p:nvGraphicFramePr>
          <p:cNvPr id="12" name="جدول 11"/>
          <p:cNvGraphicFramePr>
            <a:graphicFrameLocks noGrp="1"/>
          </p:cNvGraphicFramePr>
          <p:nvPr>
            <p:extLst/>
          </p:nvPr>
        </p:nvGraphicFramePr>
        <p:xfrm>
          <a:off x="270652" y="2425026"/>
          <a:ext cx="2903351" cy="1025773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500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157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7407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0826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34691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335280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المعيار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حل مسائل رياضية باستعمال استراتيجيات ومهارات مناسبة مع </a:t>
                      </a:r>
                      <a:r>
                        <a:rPr lang="ar-SA" sz="800" b="1" dirty="0" err="1">
                          <a:solidFill>
                            <a:schemeClr val="tx1"/>
                          </a:solidFill>
                        </a:rPr>
                        <a:t>اتباع</a:t>
                      </a: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 الخطوات الأربع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رقمه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5213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غير 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ملاحظة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pSp>
        <p:nvGrpSpPr>
          <p:cNvPr id="14" name="مجموعة 13"/>
          <p:cNvGrpSpPr/>
          <p:nvPr/>
        </p:nvGrpSpPr>
        <p:grpSpPr>
          <a:xfrm>
            <a:off x="-171524" y="195306"/>
            <a:ext cx="7146862" cy="2228613"/>
            <a:chOff x="-203041" y="91600"/>
            <a:chExt cx="7146862" cy="2228613"/>
          </a:xfrm>
        </p:grpSpPr>
        <p:sp>
          <p:nvSpPr>
            <p:cNvPr id="15" name="مربع نص 14"/>
            <p:cNvSpPr txBox="1"/>
            <p:nvPr/>
          </p:nvSpPr>
          <p:spPr>
            <a:xfrm>
              <a:off x="-203041" y="2043214"/>
              <a:ext cx="6806381" cy="276999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r>
                <a:rPr lang="ar-SA" sz="1200" dirty="0"/>
                <a:t>اسم الطالبة </a:t>
              </a:r>
              <a:r>
                <a:rPr lang="ar-SA" sz="900" dirty="0"/>
                <a:t>.......................................................</a:t>
              </a:r>
              <a:r>
                <a:rPr lang="ar-SA" sz="1200" dirty="0"/>
                <a:t> المدرسة</a:t>
              </a:r>
              <a:r>
                <a:rPr lang="ar-SA" sz="900" dirty="0"/>
                <a:t>.........................................</a:t>
              </a:r>
              <a:r>
                <a:rPr lang="ar-SA" sz="1200" dirty="0"/>
                <a:t> الصف </a:t>
              </a:r>
              <a:r>
                <a:rPr lang="ar-SA" sz="900" dirty="0"/>
                <a:t>........................</a:t>
              </a:r>
            </a:p>
          </p:txBody>
        </p:sp>
        <p:sp>
          <p:nvSpPr>
            <p:cNvPr id="16" name="مربع نص 15"/>
            <p:cNvSpPr txBox="1"/>
            <p:nvPr/>
          </p:nvSpPr>
          <p:spPr>
            <a:xfrm>
              <a:off x="5427525" y="230264"/>
              <a:ext cx="1306538" cy="578882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1">
              <a:spAutoFit/>
            </a:bodyPr>
            <a:lstStyle/>
            <a:p>
              <a:r>
                <a:rPr lang="ar-SA" sz="700" dirty="0"/>
                <a:t>المملكة العربية السعودية</a:t>
              </a:r>
            </a:p>
            <a:p>
              <a:r>
                <a:rPr lang="ar-SA" sz="700" dirty="0"/>
                <a:t>وزارة التعليم </a:t>
              </a:r>
            </a:p>
            <a:p>
              <a:r>
                <a:rPr lang="ar-SA" sz="700" dirty="0"/>
                <a:t>مكتب التربية والتعليم بمحافظة الجبيل</a:t>
              </a:r>
            </a:p>
            <a:p>
              <a:r>
                <a:rPr lang="ar-SA" sz="700" dirty="0"/>
                <a:t>قسم الصفوف الأولية</a:t>
              </a:r>
            </a:p>
          </p:txBody>
        </p:sp>
        <p:pic>
          <p:nvPicPr>
            <p:cNvPr id="17" name="Picture 6" descr="نتيجة بحث الصور عن شعار وزارة المعارف بدون خلفية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1691" y="245429"/>
              <a:ext cx="955441" cy="5896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مستطيل مستدير الزوايا 17"/>
            <p:cNvSpPr/>
            <p:nvPr/>
          </p:nvSpPr>
          <p:spPr>
            <a:xfrm>
              <a:off x="1392348" y="114036"/>
              <a:ext cx="4164363" cy="433795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 sz="1400" b="1" dirty="0">
                <a:solidFill>
                  <a:schemeClr val="tx1"/>
                </a:solidFill>
              </a:endParaRPr>
            </a:p>
            <a:p>
              <a:pPr algn="ctr"/>
              <a:r>
                <a:rPr lang="ar-SA" sz="1400" b="1" dirty="0">
                  <a:solidFill>
                    <a:schemeClr val="tx1"/>
                  </a:solidFill>
                </a:rPr>
                <a:t>نموذج (4)</a:t>
              </a:r>
            </a:p>
            <a:p>
              <a:pPr algn="ctr"/>
              <a:r>
                <a:rPr lang="ar-SA" sz="1400" b="1" dirty="0">
                  <a:solidFill>
                    <a:schemeClr val="tx1"/>
                  </a:solidFill>
                </a:rPr>
                <a:t>الاختبار الدوري للصف الثاني مادة الرياضيات  الفترة الثانية</a:t>
              </a:r>
              <a:r>
                <a:rPr lang="ar-SA" sz="1400" dirty="0">
                  <a:solidFill>
                    <a:schemeClr val="tx1"/>
                  </a:solidFill>
                </a:rPr>
                <a:t> </a:t>
              </a:r>
            </a:p>
          </p:txBody>
        </p:sp>
        <p:sp>
          <p:nvSpPr>
            <p:cNvPr id="19" name="مستطيل مستدير الزوايا 18"/>
            <p:cNvSpPr/>
            <p:nvPr/>
          </p:nvSpPr>
          <p:spPr>
            <a:xfrm>
              <a:off x="57075" y="91600"/>
              <a:ext cx="6743850" cy="1974423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pic>
          <p:nvPicPr>
            <p:cNvPr id="20" name="Picture 2" descr="نتيجة بحث الصور عن رياضيات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3073" y="891464"/>
              <a:ext cx="1300672" cy="9733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4" descr="نتيجة بحث الصور عن اطارات رياضيات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09830">
              <a:off x="1204543" y="642193"/>
              <a:ext cx="4898705" cy="16165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مستطيل 21"/>
            <p:cNvSpPr/>
            <p:nvPr/>
          </p:nvSpPr>
          <p:spPr>
            <a:xfrm rot="901254">
              <a:off x="3750251" y="992977"/>
              <a:ext cx="3193570" cy="64633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ar-SA" sz="3600" b="1" dirty="0">
                  <a:ln w="0"/>
                  <a:gradFill flip="none" rotWithShape="1">
                    <a:gsLst>
                      <a:gs pos="72843">
                        <a:schemeClr val="accent2">
                          <a:lumMod val="75000"/>
                        </a:schemeClr>
                      </a:gs>
                      <a:gs pos="71687">
                        <a:schemeClr val="tx1"/>
                      </a:gs>
                      <a:gs pos="69375">
                        <a:schemeClr val="accent2">
                          <a:lumMod val="20000"/>
                          <a:lumOff val="80000"/>
                        </a:schemeClr>
                      </a:gs>
                      <a:gs pos="47562">
                        <a:srgbClr val="00B0F0"/>
                      </a:gs>
                      <a:gs pos="35000">
                        <a:srgbClr val="FFFF00"/>
                      </a:gs>
                      <a:gs pos="60125">
                        <a:schemeClr val="accent6">
                          <a:lumMod val="60000"/>
                          <a:lumOff val="40000"/>
                        </a:schemeClr>
                      </a:gs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path path="circle">
                      <a:fillToRect t="100000" r="100000"/>
                    </a:path>
                    <a:tileRect l="-100000" b="-100000"/>
                  </a:gra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Bold Italic Art" panose="02010400000000000000" pitchFamily="2" charset="-78"/>
                </a:rPr>
                <a:t>الرياضيات</a:t>
              </a:r>
              <a:endParaRPr lang="ar-SA" sz="3600" b="1" cap="none" spc="0" dirty="0">
                <a:ln w="0"/>
                <a:gradFill flip="none" rotWithShape="1">
                  <a:gsLst>
                    <a:gs pos="72843">
                      <a:schemeClr val="accent2">
                        <a:lumMod val="75000"/>
                      </a:schemeClr>
                    </a:gs>
                    <a:gs pos="71687">
                      <a:schemeClr val="tx1"/>
                    </a:gs>
                    <a:gs pos="69375">
                      <a:schemeClr val="accent2">
                        <a:lumMod val="20000"/>
                        <a:lumOff val="80000"/>
                      </a:schemeClr>
                    </a:gs>
                    <a:gs pos="47562">
                      <a:srgbClr val="00B0F0"/>
                    </a:gs>
                    <a:gs pos="35000">
                      <a:srgbClr val="FFFF00"/>
                    </a:gs>
                    <a:gs pos="60125">
                      <a:schemeClr val="accent6">
                        <a:lumMod val="60000"/>
                        <a:lumOff val="40000"/>
                      </a:schemeClr>
                    </a:gs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old Italic Art" panose="02010400000000000000" pitchFamily="2" charset="-78"/>
              </a:endParaRPr>
            </a:p>
          </p:txBody>
        </p:sp>
      </p:grpSp>
      <p:sp>
        <p:nvSpPr>
          <p:cNvPr id="52" name="مخطط انسيابي: معالجة متعاقبة 105"/>
          <p:cNvSpPr/>
          <p:nvPr/>
        </p:nvSpPr>
        <p:spPr>
          <a:xfrm>
            <a:off x="5343000" y="5413736"/>
            <a:ext cx="1142432" cy="1233069"/>
          </a:xfrm>
          <a:prstGeom prst="flowChartAlternateProcess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1600" b="1" dirty="0">
                <a:solidFill>
                  <a:schemeClr val="tx1"/>
                </a:solidFill>
              </a:rPr>
              <a:t>87</a:t>
            </a:r>
          </a:p>
          <a:p>
            <a:pPr algn="ctr"/>
            <a:r>
              <a:rPr lang="ar-SA" sz="1600" b="1" dirty="0">
                <a:solidFill>
                  <a:schemeClr val="tx1"/>
                </a:solidFill>
              </a:rPr>
              <a:t>39</a:t>
            </a:r>
          </a:p>
        </p:txBody>
      </p:sp>
      <p:sp>
        <p:nvSpPr>
          <p:cNvPr id="53" name="مخطط انسيابي: معالجة متعاقبة 106"/>
          <p:cNvSpPr/>
          <p:nvPr/>
        </p:nvSpPr>
        <p:spPr>
          <a:xfrm>
            <a:off x="4169787" y="7361558"/>
            <a:ext cx="1204645" cy="1227785"/>
          </a:xfrm>
          <a:prstGeom prst="flowChartAlternateProcess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1600" b="1" dirty="0">
                <a:solidFill>
                  <a:schemeClr val="tx1"/>
                </a:solidFill>
              </a:rPr>
              <a:t>54</a:t>
            </a:r>
          </a:p>
          <a:p>
            <a:pPr algn="ctr"/>
            <a:r>
              <a:rPr lang="ar-SA" sz="1600" b="1" dirty="0">
                <a:solidFill>
                  <a:schemeClr val="tx1"/>
                </a:solidFill>
              </a:rPr>
              <a:t>16</a:t>
            </a:r>
          </a:p>
        </p:txBody>
      </p:sp>
      <p:sp>
        <p:nvSpPr>
          <p:cNvPr id="3" name="Minus Sign 2"/>
          <p:cNvSpPr/>
          <p:nvPr/>
        </p:nvSpPr>
        <p:spPr>
          <a:xfrm flipV="1">
            <a:off x="4294327" y="8280612"/>
            <a:ext cx="1016042" cy="67066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6" name="Minus Sign 25"/>
          <p:cNvSpPr/>
          <p:nvPr/>
        </p:nvSpPr>
        <p:spPr>
          <a:xfrm>
            <a:off x="5404672" y="6277656"/>
            <a:ext cx="1032705" cy="107826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7" name="Minus Sign 26"/>
          <p:cNvSpPr/>
          <p:nvPr/>
        </p:nvSpPr>
        <p:spPr>
          <a:xfrm flipH="1" flipV="1">
            <a:off x="4984393" y="7941065"/>
            <a:ext cx="201167" cy="4571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9" name="Minus Sign 28"/>
          <p:cNvSpPr/>
          <p:nvPr/>
        </p:nvSpPr>
        <p:spPr>
          <a:xfrm flipH="1" flipV="1">
            <a:off x="6044184" y="5986324"/>
            <a:ext cx="256032" cy="4571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graphicFrame>
        <p:nvGraphicFramePr>
          <p:cNvPr id="48" name="جدول 11"/>
          <p:cNvGraphicFramePr>
            <a:graphicFrameLocks noGrp="1"/>
          </p:cNvGraphicFramePr>
          <p:nvPr>
            <p:extLst/>
          </p:nvPr>
        </p:nvGraphicFramePr>
        <p:xfrm>
          <a:off x="270652" y="6812147"/>
          <a:ext cx="3497803" cy="1214212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720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413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1440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1616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12054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34665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342425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المعيار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طرح عددين مكزن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كل كنهما من من ثلاثة أرقام على الأكثر بإعادة التجميع وبدونه 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رقمه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2986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غير 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ملاحظة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8801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aphicFrame>
        <p:nvGraphicFramePr>
          <p:cNvPr id="49" name="جدول 11"/>
          <p:cNvGraphicFramePr>
            <a:graphicFrameLocks noGrp="1"/>
          </p:cNvGraphicFramePr>
          <p:nvPr>
            <p:extLst/>
          </p:nvPr>
        </p:nvGraphicFramePr>
        <p:xfrm>
          <a:off x="279981" y="4682003"/>
          <a:ext cx="3689954" cy="1207067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58358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2818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7410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9839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38404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321644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335280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المعيار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التحقق من صحة ناتج الطرح باستخدام الجمع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رقمه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2986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غير 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ملاحظة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8801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31" name="Rectangle: Rounded Corners 30"/>
          <p:cNvSpPr/>
          <p:nvPr/>
        </p:nvSpPr>
        <p:spPr>
          <a:xfrm>
            <a:off x="5529310" y="7361558"/>
            <a:ext cx="1162455" cy="122778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dirty="0">
                <a:solidFill>
                  <a:schemeClr val="tx1"/>
                </a:solidFill>
              </a:rPr>
              <a:t>75</a:t>
            </a:r>
          </a:p>
          <a:p>
            <a:pPr algn="ctr"/>
            <a:r>
              <a:rPr lang="ar-SA" dirty="0">
                <a:solidFill>
                  <a:schemeClr val="tx1"/>
                </a:solidFill>
              </a:rPr>
              <a:t>23 </a:t>
            </a:r>
          </a:p>
        </p:txBody>
      </p:sp>
      <p:sp>
        <p:nvSpPr>
          <p:cNvPr id="50" name="Rectangle: Rounded Corners 49"/>
          <p:cNvSpPr/>
          <p:nvPr/>
        </p:nvSpPr>
        <p:spPr>
          <a:xfrm>
            <a:off x="4094922" y="5435932"/>
            <a:ext cx="1124534" cy="121931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dirty="0">
                <a:solidFill>
                  <a:schemeClr val="tx1"/>
                </a:solidFill>
              </a:rPr>
              <a:t>التحقق</a:t>
            </a:r>
          </a:p>
          <a:p>
            <a:pPr algn="ctr"/>
            <a:endParaRPr lang="ar-SA" dirty="0">
              <a:solidFill>
                <a:schemeClr val="tx1"/>
              </a:solidFill>
            </a:endParaRPr>
          </a:p>
          <a:p>
            <a:pPr algn="ctr"/>
            <a:endParaRPr lang="ar-SA" dirty="0">
              <a:solidFill>
                <a:schemeClr val="tx1"/>
              </a:solidFill>
            </a:endParaRPr>
          </a:p>
          <a:p>
            <a:pPr algn="ctr"/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33" name="Minus Sign 32"/>
          <p:cNvSpPr/>
          <p:nvPr/>
        </p:nvSpPr>
        <p:spPr>
          <a:xfrm flipV="1">
            <a:off x="5751576" y="8268426"/>
            <a:ext cx="948754" cy="4571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4" name="Minus Sign 33"/>
          <p:cNvSpPr/>
          <p:nvPr/>
        </p:nvSpPr>
        <p:spPr>
          <a:xfrm flipV="1">
            <a:off x="6313535" y="7975451"/>
            <a:ext cx="219456" cy="59497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9891516"/>
              </p:ext>
            </p:extLst>
          </p:nvPr>
        </p:nvGraphicFramePr>
        <p:xfrm>
          <a:off x="3260035" y="3244369"/>
          <a:ext cx="1336230" cy="1344215"/>
        </p:xfrm>
        <a:graphic>
          <a:graphicData uri="http://schemas.openxmlformats.org/drawingml/2006/table">
            <a:tbl>
              <a:tblPr rtl="1" firstRow="1" bandRow="1">
                <a:tableStyleId>{16D9F66E-5EB9-4882-86FB-DCBF35E3C3E4}</a:tableStyleId>
              </a:tblPr>
              <a:tblGrid>
                <a:gridCol w="668115">
                  <a:extLst>
                    <a:ext uri="{9D8B030D-6E8A-4147-A177-3AD203B41FA5}">
                      <a16:colId xmlns:a16="http://schemas.microsoft.com/office/drawing/2014/main" xmlns="" val="2744835514"/>
                    </a:ext>
                  </a:extLst>
                </a:gridCol>
                <a:gridCol w="668115">
                  <a:extLst>
                    <a:ext uri="{9D8B030D-6E8A-4147-A177-3AD203B41FA5}">
                      <a16:colId xmlns:a16="http://schemas.microsoft.com/office/drawing/2014/main" xmlns="" val="1018709413"/>
                    </a:ext>
                  </a:extLst>
                </a:gridCol>
              </a:tblGrid>
              <a:tr h="360979">
                <a:tc>
                  <a:txBody>
                    <a:bodyPr/>
                    <a:lstStyle/>
                    <a:p>
                      <a:pPr rtl="1"/>
                      <a:r>
                        <a:rPr lang="ar-SA" sz="900" dirty="0"/>
                        <a:t>عدد الازواج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900" dirty="0"/>
                        <a:t>عددالجوارب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32710112"/>
                  </a:ext>
                </a:extLst>
              </a:tr>
              <a:tr h="245809">
                <a:tc>
                  <a:txBody>
                    <a:bodyPr/>
                    <a:lstStyle/>
                    <a:p>
                      <a:pPr rtl="1"/>
                      <a:r>
                        <a:rPr lang="ar-SA" dirty="0"/>
                        <a:t>    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dirty="0"/>
                        <a:t>     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224128020"/>
                  </a:ext>
                </a:extLst>
              </a:tr>
              <a:tr h="245809">
                <a:tc>
                  <a:txBody>
                    <a:bodyPr/>
                    <a:lstStyle/>
                    <a:p>
                      <a:pPr rtl="1"/>
                      <a:r>
                        <a:rPr lang="ar-SA" baseline="0" dirty="0"/>
                        <a:t>     2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560106086"/>
                  </a:ext>
                </a:extLst>
              </a:tr>
              <a:tr h="245809"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942509433"/>
                  </a:ext>
                </a:extLst>
              </a:tr>
              <a:tr h="245809"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965998391"/>
                  </a:ext>
                </a:extLst>
              </a:tr>
            </a:tbl>
          </a:graphicData>
        </a:graphic>
      </p:graphicFrame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4394" y="3814200"/>
            <a:ext cx="1196690" cy="793285"/>
          </a:xfrm>
          <a:prstGeom prst="rect">
            <a:avLst/>
          </a:prstGeom>
        </p:spPr>
      </p:pic>
      <p:pic>
        <p:nvPicPr>
          <p:cNvPr id="35" name="صورة 3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6593" y="838891"/>
            <a:ext cx="1011024" cy="758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6621043"/>
      </p:ext>
    </p:extLst>
  </p:cSld>
  <p:clrMapOvr>
    <a:masterClrMapping/>
  </p:clrMapOvr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937</TotalTime>
  <Words>229</Words>
  <Application>Microsoft Office PowerPoint</Application>
  <PresentationFormat>عرض على الشاشة (3:4)‏</PresentationFormat>
  <Paragraphs>87</Paragraphs>
  <Slides>1</Slides>
  <Notes>0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6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1</vt:i4>
      </vt:variant>
    </vt:vector>
  </HeadingPairs>
  <TitlesOfParts>
    <vt:vector size="8" baseType="lpstr">
      <vt:lpstr>Arial</vt:lpstr>
      <vt:lpstr>Bold Italic Art</vt:lpstr>
      <vt:lpstr>Calibri</vt:lpstr>
      <vt:lpstr>Calibri Light</vt:lpstr>
      <vt:lpstr>Times New Roman</vt:lpstr>
      <vt:lpstr>Wingdings</vt:lpstr>
      <vt:lpstr>نسق Office</vt:lpstr>
      <vt:lpstr>عرض تقديمي في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خيريه القحطاني</dc:creator>
  <cp:lastModifiedBy>win</cp:lastModifiedBy>
  <cp:revision>99</cp:revision>
  <dcterms:created xsi:type="dcterms:W3CDTF">2016-10-19T21:09:54Z</dcterms:created>
  <dcterms:modified xsi:type="dcterms:W3CDTF">2016-12-15T11:36:17Z</dcterms:modified>
</cp:coreProperties>
</file>