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57" r:id="rId3"/>
    <p:sldId id="258" r:id="rId4"/>
    <p:sldId id="259" r:id="rId5"/>
    <p:sldId id="260" r:id="rId6"/>
    <p:sldId id="273" r:id="rId7"/>
    <p:sldId id="277" r:id="rId8"/>
    <p:sldId id="278" r:id="rId9"/>
    <p:sldId id="279" r:id="rId10"/>
    <p:sldId id="274" r:id="rId11"/>
    <p:sldId id="280" r:id="rId12"/>
    <p:sldId id="281" r:id="rId13"/>
    <p:sldId id="275" r:id="rId14"/>
    <p:sldId id="262" r:id="rId15"/>
    <p:sldId id="276" r:id="rId16"/>
    <p:sldId id="282" r:id="rId17"/>
    <p:sldId id="264" r:id="rId18"/>
    <p:sldId id="265" r:id="rId19"/>
    <p:sldId id="266" r:id="rId20"/>
    <p:sldId id="283" r:id="rId21"/>
    <p:sldId id="284" r:id="rId22"/>
    <p:sldId id="285" r:id="rId23"/>
    <p:sldId id="286" r:id="rId24"/>
    <p:sldId id="287" r:id="rId25"/>
    <p:sldId id="288" r:id="rId26"/>
    <p:sldId id="289" r:id="rId27"/>
    <p:sldId id="290"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0427" autoAdjust="0"/>
    <p:restoredTop sz="89165" autoAdjust="0"/>
  </p:normalViewPr>
  <p:slideViewPr>
    <p:cSldViewPr>
      <p:cViewPr varScale="1">
        <p:scale>
          <a:sx n="61" d="100"/>
          <a:sy n="61" d="100"/>
        </p:scale>
        <p:origin x="-19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F3C3E9-E262-4978-9664-A8E31AB25B95}" type="datetimeFigureOut">
              <a:rPr lang="ar-SA" smtClean="0"/>
              <a:t>22/03/34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0242864-6A22-4A47-903A-34B9110940A9}" type="slidenum">
              <a:rPr lang="ar-SA" smtClean="0"/>
              <a:t>‹#›</a:t>
            </a:fld>
            <a:endParaRPr lang="ar-SA"/>
          </a:p>
        </p:txBody>
      </p:sp>
    </p:spTree>
    <p:extLst>
      <p:ext uri="{BB962C8B-B14F-4D97-AF65-F5344CB8AC3E}">
        <p14:creationId xmlns:p14="http://schemas.microsoft.com/office/powerpoint/2010/main" val="21333412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a:t>
            </a:fld>
            <a:endParaRPr lang="ar-SA"/>
          </a:p>
        </p:txBody>
      </p:sp>
    </p:spTree>
    <p:extLst>
      <p:ext uri="{BB962C8B-B14F-4D97-AF65-F5344CB8AC3E}">
        <p14:creationId xmlns:p14="http://schemas.microsoft.com/office/powerpoint/2010/main" val="261353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10</a:t>
            </a:fld>
            <a:endParaRPr lang="ar-SA"/>
          </a:p>
        </p:txBody>
      </p:sp>
    </p:spTree>
    <p:extLst>
      <p:ext uri="{BB962C8B-B14F-4D97-AF65-F5344CB8AC3E}">
        <p14:creationId xmlns:p14="http://schemas.microsoft.com/office/powerpoint/2010/main" val="381839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11</a:t>
            </a:fld>
            <a:endParaRPr lang="ar-SA"/>
          </a:p>
        </p:txBody>
      </p:sp>
    </p:spTree>
    <p:extLst>
      <p:ext uri="{BB962C8B-B14F-4D97-AF65-F5344CB8AC3E}">
        <p14:creationId xmlns:p14="http://schemas.microsoft.com/office/powerpoint/2010/main" val="625629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12</a:t>
            </a:fld>
            <a:endParaRPr lang="ar-SA"/>
          </a:p>
        </p:txBody>
      </p:sp>
    </p:spTree>
    <p:extLst>
      <p:ext uri="{BB962C8B-B14F-4D97-AF65-F5344CB8AC3E}">
        <p14:creationId xmlns:p14="http://schemas.microsoft.com/office/powerpoint/2010/main" val="3594899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13</a:t>
            </a:fld>
            <a:endParaRPr lang="ar-SA"/>
          </a:p>
        </p:txBody>
      </p:sp>
    </p:spTree>
    <p:extLst>
      <p:ext uri="{BB962C8B-B14F-4D97-AF65-F5344CB8AC3E}">
        <p14:creationId xmlns:p14="http://schemas.microsoft.com/office/powerpoint/2010/main" val="296359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14</a:t>
            </a:fld>
            <a:endParaRPr lang="ar-SA"/>
          </a:p>
        </p:txBody>
      </p:sp>
    </p:spTree>
    <p:extLst>
      <p:ext uri="{BB962C8B-B14F-4D97-AF65-F5344CB8AC3E}">
        <p14:creationId xmlns:p14="http://schemas.microsoft.com/office/powerpoint/2010/main" val="68383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15</a:t>
            </a:fld>
            <a:endParaRPr lang="ar-SA"/>
          </a:p>
        </p:txBody>
      </p:sp>
    </p:spTree>
    <p:extLst>
      <p:ext uri="{BB962C8B-B14F-4D97-AF65-F5344CB8AC3E}">
        <p14:creationId xmlns:p14="http://schemas.microsoft.com/office/powerpoint/2010/main" val="92375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16</a:t>
            </a:fld>
            <a:endParaRPr lang="ar-SA"/>
          </a:p>
        </p:txBody>
      </p:sp>
    </p:spTree>
    <p:extLst>
      <p:ext uri="{BB962C8B-B14F-4D97-AF65-F5344CB8AC3E}">
        <p14:creationId xmlns:p14="http://schemas.microsoft.com/office/powerpoint/2010/main" val="1435787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17</a:t>
            </a:fld>
            <a:endParaRPr lang="ar-SA"/>
          </a:p>
        </p:txBody>
      </p:sp>
    </p:spTree>
    <p:extLst>
      <p:ext uri="{BB962C8B-B14F-4D97-AF65-F5344CB8AC3E}">
        <p14:creationId xmlns:p14="http://schemas.microsoft.com/office/powerpoint/2010/main" val="473740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18</a:t>
            </a:fld>
            <a:endParaRPr lang="ar-SA"/>
          </a:p>
        </p:txBody>
      </p:sp>
    </p:spTree>
    <p:extLst>
      <p:ext uri="{BB962C8B-B14F-4D97-AF65-F5344CB8AC3E}">
        <p14:creationId xmlns:p14="http://schemas.microsoft.com/office/powerpoint/2010/main" val="2541872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19</a:t>
            </a:fld>
            <a:endParaRPr lang="ar-SA"/>
          </a:p>
        </p:txBody>
      </p:sp>
    </p:spTree>
    <p:extLst>
      <p:ext uri="{BB962C8B-B14F-4D97-AF65-F5344CB8AC3E}">
        <p14:creationId xmlns:p14="http://schemas.microsoft.com/office/powerpoint/2010/main" val="19691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2</a:t>
            </a:fld>
            <a:endParaRPr lang="ar-SA"/>
          </a:p>
        </p:txBody>
      </p:sp>
    </p:spTree>
    <p:extLst>
      <p:ext uri="{BB962C8B-B14F-4D97-AF65-F5344CB8AC3E}">
        <p14:creationId xmlns:p14="http://schemas.microsoft.com/office/powerpoint/2010/main" val="1987988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20</a:t>
            </a:fld>
            <a:endParaRPr lang="ar-SA"/>
          </a:p>
        </p:txBody>
      </p:sp>
    </p:spTree>
    <p:extLst>
      <p:ext uri="{BB962C8B-B14F-4D97-AF65-F5344CB8AC3E}">
        <p14:creationId xmlns:p14="http://schemas.microsoft.com/office/powerpoint/2010/main" val="130292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21</a:t>
            </a:fld>
            <a:endParaRPr lang="ar-SA"/>
          </a:p>
        </p:txBody>
      </p:sp>
    </p:spTree>
    <p:extLst>
      <p:ext uri="{BB962C8B-B14F-4D97-AF65-F5344CB8AC3E}">
        <p14:creationId xmlns:p14="http://schemas.microsoft.com/office/powerpoint/2010/main" val="2559756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22</a:t>
            </a:fld>
            <a:endParaRPr lang="ar-SA"/>
          </a:p>
        </p:txBody>
      </p:sp>
    </p:spTree>
    <p:extLst>
      <p:ext uri="{BB962C8B-B14F-4D97-AF65-F5344CB8AC3E}">
        <p14:creationId xmlns:p14="http://schemas.microsoft.com/office/powerpoint/2010/main" val="305388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23</a:t>
            </a:fld>
            <a:endParaRPr lang="ar-SA"/>
          </a:p>
        </p:txBody>
      </p:sp>
    </p:spTree>
    <p:extLst>
      <p:ext uri="{BB962C8B-B14F-4D97-AF65-F5344CB8AC3E}">
        <p14:creationId xmlns:p14="http://schemas.microsoft.com/office/powerpoint/2010/main" val="148040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24</a:t>
            </a:fld>
            <a:endParaRPr lang="ar-SA"/>
          </a:p>
        </p:txBody>
      </p:sp>
    </p:spTree>
    <p:extLst>
      <p:ext uri="{BB962C8B-B14F-4D97-AF65-F5344CB8AC3E}">
        <p14:creationId xmlns:p14="http://schemas.microsoft.com/office/powerpoint/2010/main" val="3811838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25</a:t>
            </a:fld>
            <a:endParaRPr lang="ar-SA"/>
          </a:p>
        </p:txBody>
      </p:sp>
    </p:spTree>
    <p:extLst>
      <p:ext uri="{BB962C8B-B14F-4D97-AF65-F5344CB8AC3E}">
        <p14:creationId xmlns:p14="http://schemas.microsoft.com/office/powerpoint/2010/main" val="60112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26</a:t>
            </a:fld>
            <a:endParaRPr lang="ar-SA"/>
          </a:p>
        </p:txBody>
      </p:sp>
    </p:spTree>
    <p:extLst>
      <p:ext uri="{BB962C8B-B14F-4D97-AF65-F5344CB8AC3E}">
        <p14:creationId xmlns:p14="http://schemas.microsoft.com/office/powerpoint/2010/main" val="1917593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27</a:t>
            </a:fld>
            <a:endParaRPr lang="ar-SA"/>
          </a:p>
        </p:txBody>
      </p:sp>
    </p:spTree>
    <p:extLst>
      <p:ext uri="{BB962C8B-B14F-4D97-AF65-F5344CB8AC3E}">
        <p14:creationId xmlns:p14="http://schemas.microsoft.com/office/powerpoint/2010/main" val="427401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3</a:t>
            </a:fld>
            <a:endParaRPr lang="ar-SA"/>
          </a:p>
        </p:txBody>
      </p:sp>
    </p:spTree>
    <p:extLst>
      <p:ext uri="{BB962C8B-B14F-4D97-AF65-F5344CB8AC3E}">
        <p14:creationId xmlns:p14="http://schemas.microsoft.com/office/powerpoint/2010/main" val="71656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4</a:t>
            </a:fld>
            <a:endParaRPr lang="ar-SA"/>
          </a:p>
        </p:txBody>
      </p:sp>
    </p:spTree>
    <p:extLst>
      <p:ext uri="{BB962C8B-B14F-4D97-AF65-F5344CB8AC3E}">
        <p14:creationId xmlns:p14="http://schemas.microsoft.com/office/powerpoint/2010/main" val="131704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5</a:t>
            </a:fld>
            <a:endParaRPr lang="ar-SA"/>
          </a:p>
        </p:txBody>
      </p:sp>
    </p:spTree>
    <p:extLst>
      <p:ext uri="{BB962C8B-B14F-4D97-AF65-F5344CB8AC3E}">
        <p14:creationId xmlns:p14="http://schemas.microsoft.com/office/powerpoint/2010/main" val="309338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6</a:t>
            </a:fld>
            <a:endParaRPr lang="ar-SA"/>
          </a:p>
        </p:txBody>
      </p:sp>
    </p:spTree>
    <p:extLst>
      <p:ext uri="{BB962C8B-B14F-4D97-AF65-F5344CB8AC3E}">
        <p14:creationId xmlns:p14="http://schemas.microsoft.com/office/powerpoint/2010/main" val="108238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7</a:t>
            </a:fld>
            <a:endParaRPr lang="ar-SA"/>
          </a:p>
        </p:txBody>
      </p:sp>
    </p:spTree>
    <p:extLst>
      <p:ext uri="{BB962C8B-B14F-4D97-AF65-F5344CB8AC3E}">
        <p14:creationId xmlns:p14="http://schemas.microsoft.com/office/powerpoint/2010/main" val="232206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endParaRPr lang="ar-SA" dirty="0" smtClean="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8</a:t>
            </a:fld>
            <a:endParaRPr lang="ar-SA"/>
          </a:p>
        </p:txBody>
      </p:sp>
    </p:spTree>
    <p:extLst>
      <p:ext uri="{BB962C8B-B14F-4D97-AF65-F5344CB8AC3E}">
        <p14:creationId xmlns:p14="http://schemas.microsoft.com/office/powerpoint/2010/main" val="150146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0242864-6A22-4A47-903A-34B9110940A9}" type="slidenum">
              <a:rPr lang="ar-SA" smtClean="0"/>
              <a:t>9</a:t>
            </a:fld>
            <a:endParaRPr lang="ar-SA"/>
          </a:p>
        </p:txBody>
      </p:sp>
    </p:spTree>
    <p:extLst>
      <p:ext uri="{BB962C8B-B14F-4D97-AF65-F5344CB8AC3E}">
        <p14:creationId xmlns:p14="http://schemas.microsoft.com/office/powerpoint/2010/main" val="20942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22/03/34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22/03/34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22/03/34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22/03/34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22/03/34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22/03/34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22/03/34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22/03/34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22/03/34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22/03/34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22/03/34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22/03/34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6\1\التربية الاسلامية الصف السادس ف2  توزيع و تحضير و عروض بوربوينت و كتاب و اوراق عمل و خرائط مفاهيم\فقه\بور بوينت فقه سادس ابتدائي ف2 كتاب الطالب\بور بوينت فقه سادس ف2 كتاب نشاط\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764704"/>
            <a:ext cx="6336703"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1763623" y="3244334"/>
            <a:ext cx="5683031" cy="1754326"/>
          </a:xfrm>
          <a:prstGeom prst="rect">
            <a:avLst/>
          </a:prstGeom>
        </p:spPr>
        <p:txBody>
          <a:bodyPr wrap="none">
            <a:spAutoFit/>
          </a:bodyPr>
          <a:lstStyle/>
          <a:p>
            <a:pPr algn="ctr"/>
            <a:r>
              <a:rPr lang="ar-SA" sz="5400" b="1" dirty="0" smtClean="0">
                <a:solidFill>
                  <a:srgbClr val="FF0000"/>
                </a:solidFill>
              </a:rPr>
              <a:t>الدرس الثاني</a:t>
            </a:r>
          </a:p>
          <a:p>
            <a:r>
              <a:rPr lang="ar-EG" sz="5400" b="1" dirty="0" smtClean="0"/>
              <a:t>فضل </a:t>
            </a:r>
            <a:r>
              <a:rPr lang="ar-EG" sz="5400" b="1" dirty="0"/>
              <a:t>الوقف في سبيل الله</a:t>
            </a:r>
            <a:endParaRPr lang="ar-SA" sz="5400" dirty="0"/>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8644" y="1190701"/>
            <a:ext cx="8215322" cy="452431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ar-SA" sz="4800" b="1" dirty="0" smtClean="0">
                <a:solidFill>
                  <a:schemeClr val="bg1"/>
                </a:solidFill>
              </a:rPr>
              <a:t>- نسبه : </a:t>
            </a:r>
            <a:r>
              <a:rPr lang="ar-SA" sz="4800" b="1" dirty="0" smtClean="0">
                <a:solidFill>
                  <a:srgbClr val="FFFF00"/>
                </a:solidFill>
              </a:rPr>
              <a:t>عثمان بن عفان بن أبي العاص بن عبد مناف القرشي أمير المؤمنين ذو النورين</a:t>
            </a:r>
          </a:p>
          <a:p>
            <a:r>
              <a:rPr lang="ar-SA" sz="4800" b="1" dirty="0" smtClean="0">
                <a:solidFill>
                  <a:schemeClr val="bg1"/>
                </a:solidFill>
              </a:rPr>
              <a:t>- صفاته : </a:t>
            </a:r>
            <a:r>
              <a:rPr lang="ar-SA" sz="4800" b="1" dirty="0" smtClean="0">
                <a:solidFill>
                  <a:srgbClr val="FFFF00"/>
                </a:solidFill>
              </a:rPr>
              <a:t>كان مشهورا بالكرم والتجارة وصلة الرحم كثير الحياء أخبر النبي صلى الله عليه وسلم أن الملائكة تستحي منه</a:t>
            </a:r>
          </a:p>
        </p:txBody>
      </p:sp>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8644" y="928670"/>
            <a:ext cx="8215322" cy="526297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ar-SA" sz="4800" b="1" dirty="0" smtClean="0">
                <a:solidFill>
                  <a:schemeClr val="bg1"/>
                </a:solidFill>
              </a:rPr>
              <a:t>- فضائله : </a:t>
            </a:r>
            <a:r>
              <a:rPr lang="ar-SA" sz="4800" b="1" dirty="0" smtClean="0">
                <a:solidFill>
                  <a:srgbClr val="FFFF00"/>
                </a:solidFill>
              </a:rPr>
              <a:t>أسلم قديما وهاجر الهجرتين وتزوج ابنتي رسول الله صلى الله عليه وسلم رقية ثم أم كلثوم ، ثبت أن رسول الله صلى الله عليه وسلم بشره بالجنة وشهد له بأنه سيموت شهيدا</a:t>
            </a:r>
          </a:p>
          <a:p>
            <a:r>
              <a:rPr lang="ar-SA" sz="4800" b="1" dirty="0" smtClean="0">
                <a:solidFill>
                  <a:schemeClr val="bg1"/>
                </a:solidFill>
              </a:rPr>
              <a:t>- وفاته : </a:t>
            </a:r>
            <a:r>
              <a:rPr lang="ar-SA" sz="4800" b="1" dirty="0" smtClean="0">
                <a:solidFill>
                  <a:srgbClr val="FFFF00"/>
                </a:solidFill>
              </a:rPr>
              <a:t>استشهد بالمدينة يوم الجمعة سنة ( 35 ) ودفن </a:t>
            </a:r>
            <a:r>
              <a:rPr lang="ar-SA" sz="4800" b="1" dirty="0" err="1" smtClean="0">
                <a:solidFill>
                  <a:srgbClr val="FFFF00"/>
                </a:solidFill>
              </a:rPr>
              <a:t>بها</a:t>
            </a:r>
            <a:r>
              <a:rPr lang="ar-SA" sz="4800" b="1" dirty="0" smtClean="0">
                <a:solidFill>
                  <a:srgbClr val="FFFF00"/>
                </a:solidFill>
              </a:rPr>
              <a:t> رضي الله عنه</a:t>
            </a:r>
          </a:p>
        </p:txBody>
      </p:sp>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298" y="1285860"/>
            <a:ext cx="3881948" cy="4653136"/>
          </a:xfrm>
          <a:prstGeom prst="rect">
            <a:avLst/>
          </a:prstGeom>
          <a:noFill/>
          <a:ln w="9525">
            <a:noFill/>
            <a:miter lim="800000"/>
            <a:headEnd/>
            <a:tailEnd/>
          </a:ln>
        </p:spPr>
      </p:pic>
      <p:sp>
        <p:nvSpPr>
          <p:cNvPr id="3" name="TextBox 9"/>
          <p:cNvSpPr txBox="1"/>
          <p:nvPr/>
        </p:nvSpPr>
        <p:spPr>
          <a:xfrm>
            <a:off x="3214678" y="2857496"/>
            <a:ext cx="2286016" cy="18620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فكر</a:t>
            </a:r>
            <a:endPar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500034" y="1875241"/>
            <a:ext cx="8215370" cy="255389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ما أهمية وقف الماء في حياة الناس ؟</a:t>
            </a:r>
          </a:p>
          <a:p>
            <a:r>
              <a:rPr lang="ar-SA" sz="4800" b="1" dirty="0" smtClean="0">
                <a:ln w="1905"/>
                <a:solidFill>
                  <a:schemeClr val="tx1"/>
                </a:solidFill>
                <a:effectLst>
                  <a:innerShdw blurRad="69850" dist="43180" dir="5400000">
                    <a:srgbClr val="000000">
                      <a:alpha val="65000"/>
                    </a:srgbClr>
                  </a:innerShdw>
                </a:effectLst>
              </a:rPr>
              <a:t>.............................................................</a:t>
            </a:r>
            <a:r>
              <a:rPr lang="ar-EG" sz="4800" b="1" dirty="0" smtClean="0">
                <a:ln w="1905"/>
                <a:solidFill>
                  <a:schemeClr val="tx1"/>
                </a:solidFill>
                <a:effectLst>
                  <a:innerShdw blurRad="69850" dist="43180" dir="5400000">
                    <a:srgbClr val="000000">
                      <a:alpha val="65000"/>
                    </a:srgbClr>
                  </a:innerShdw>
                </a:effectLst>
              </a:rPr>
              <a:t>...</a:t>
            </a:r>
            <a:r>
              <a:rPr lang="ar-SA" sz="4800" b="1" dirty="0" smtClean="0">
                <a:ln w="1905"/>
                <a:solidFill>
                  <a:schemeClr val="tx1"/>
                </a:solidFill>
                <a:effectLst>
                  <a:innerShdw blurRad="69850" dist="43180" dir="5400000">
                    <a:srgbClr val="000000">
                      <a:alpha val="65000"/>
                    </a:srgbClr>
                  </a:innerShdw>
                </a:effectLst>
              </a:rPr>
              <a:t>..........................</a:t>
            </a:r>
          </a:p>
        </p:txBody>
      </p:sp>
      <p:sp>
        <p:nvSpPr>
          <p:cNvPr id="4" name="مربع نص 3"/>
          <p:cNvSpPr txBox="1">
            <a:spLocks noChangeArrowheads="1"/>
          </p:cNvSpPr>
          <p:nvPr/>
        </p:nvSpPr>
        <p:spPr bwMode="auto">
          <a:xfrm>
            <a:off x="1214414" y="2851848"/>
            <a:ext cx="7286663" cy="1077218"/>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الماء لا غنى عنه في حياة الناس فهو أهم ضروريات الحياة لذلك فّإن وقفه يعين الناس وييسر عليهم </a:t>
            </a:r>
            <a:endParaRPr lang="ar-SA" sz="3200" b="1" dirty="0">
              <a:solidFill>
                <a:srgbClr val="FF0000"/>
              </a:solidFill>
            </a:endParaRPr>
          </a:p>
        </p:txBody>
      </p:sp>
      <p:sp>
        <p:nvSpPr>
          <p:cNvPr id="5" name="مستطيل 4"/>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50290" y="1772816"/>
            <a:ext cx="4443420" cy="3312368"/>
          </a:xfrm>
          <a:prstGeom prst="roundRect">
            <a:avLst>
              <a:gd name="adj" fmla="val 16667"/>
            </a:avLst>
          </a:prstGeom>
          <a:ln>
            <a:noFill/>
          </a:ln>
          <a:effectLst>
            <a:outerShdw blurRad="152400" dist="317500" dir="5400000" sx="90000" sy="-19000" rotWithShape="0">
              <a:prstClr val="black">
                <a:alpha val="15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على شكل سحابة 3"/>
          <p:cNvSpPr/>
          <p:nvPr/>
        </p:nvSpPr>
        <p:spPr>
          <a:xfrm>
            <a:off x="1142976" y="500042"/>
            <a:ext cx="7000924" cy="4786346"/>
          </a:xfrm>
          <a:prstGeom prst="cloudCallou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5400" b="1" dirty="0" smtClean="0">
                <a:solidFill>
                  <a:srgbClr val="FFFF00"/>
                </a:solidFill>
              </a:rPr>
              <a:t>سقيا الماء عند الحاجة عبادة لها ثواب عظيم</a:t>
            </a:r>
          </a:p>
        </p:txBody>
      </p:sp>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على شكل سحابة 3"/>
          <p:cNvSpPr/>
          <p:nvPr/>
        </p:nvSpPr>
        <p:spPr>
          <a:xfrm>
            <a:off x="1142976" y="500042"/>
            <a:ext cx="7000924" cy="4786346"/>
          </a:xfrm>
          <a:prstGeom prst="cloudCallou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7200" b="1" dirty="0" smtClean="0">
                <a:solidFill>
                  <a:srgbClr val="FFFF00"/>
                </a:solidFill>
              </a:rPr>
              <a:t>فضل عثمان رضي الله عنه</a:t>
            </a:r>
          </a:p>
        </p:txBody>
      </p:sp>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47900" y="2133600"/>
            <a:ext cx="4648200"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357158" y="1500174"/>
            <a:ext cx="8415355" cy="3500462"/>
          </a:xfrm>
          <a:prstGeom prst="rect">
            <a:avLst/>
          </a:prstGeom>
          <a:ln w="88900" cap="sq" cmpd="thickThin">
            <a:solidFill>
              <a:srgbClr val="FF0000"/>
            </a:solidFill>
            <a:prstDash val="solid"/>
            <a:miter lim="800000"/>
          </a:ln>
          <a:effectLst>
            <a:innerShdw blurRad="76200">
              <a:srgbClr val="000000"/>
            </a:innerShdw>
          </a:effectLst>
        </p:spPr>
      </p:pic>
      <p:sp>
        <p:nvSpPr>
          <p:cNvPr id="3" name="مربع نص 2"/>
          <p:cNvSpPr txBox="1">
            <a:spLocks noChangeArrowheads="1"/>
          </p:cNvSpPr>
          <p:nvPr/>
        </p:nvSpPr>
        <p:spPr bwMode="auto">
          <a:xfrm>
            <a:off x="1000100" y="3000372"/>
            <a:ext cx="7358101" cy="1569660"/>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المساهمة في الأوقاف من الأمور الهامة التي تساهم في العمل الاجتماعي في المجتمع لتلبية حاجات الفقراء والمحتاجين </a:t>
            </a:r>
            <a:endParaRPr lang="ar-SA" sz="3200" b="1" dirty="0">
              <a:solidFill>
                <a:srgbClr val="FF0000"/>
              </a:solidFill>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500034" y="1714488"/>
            <a:ext cx="8272479" cy="3000396"/>
          </a:xfrm>
          <a:prstGeom prst="rect">
            <a:avLst/>
          </a:prstGeom>
          <a:ln w="88900" cap="sq" cmpd="thickThin">
            <a:solidFill>
              <a:srgbClr val="FF0000"/>
            </a:solidFill>
            <a:prstDash val="solid"/>
            <a:miter lim="800000"/>
          </a:ln>
          <a:effectLst>
            <a:innerShdw blurRad="76200">
              <a:srgbClr val="000000"/>
            </a:innerShdw>
          </a:effectLst>
        </p:spPr>
      </p:pic>
      <p:sp>
        <p:nvSpPr>
          <p:cNvPr id="3" name="مربع نص 2"/>
          <p:cNvSpPr txBox="1">
            <a:spLocks noChangeArrowheads="1"/>
          </p:cNvSpPr>
          <p:nvPr/>
        </p:nvSpPr>
        <p:spPr bwMode="auto">
          <a:xfrm>
            <a:off x="785786" y="2714620"/>
            <a:ext cx="7500977"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أبار الشرب </a:t>
            </a:r>
            <a:endParaRPr lang="ar-SA" sz="3200" b="1" dirty="0">
              <a:solidFill>
                <a:srgbClr val="FF0000"/>
              </a:solidFill>
            </a:endParaRPr>
          </a:p>
        </p:txBody>
      </p:sp>
      <p:sp>
        <p:nvSpPr>
          <p:cNvPr id="4" name="مربع نص 3"/>
          <p:cNvSpPr txBox="1">
            <a:spLocks noChangeArrowheads="1"/>
          </p:cNvSpPr>
          <p:nvPr/>
        </p:nvSpPr>
        <p:spPr bwMode="auto">
          <a:xfrm>
            <a:off x="785786" y="3273428"/>
            <a:ext cx="7500977"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سيارات نقل الموتى </a:t>
            </a:r>
            <a:endParaRPr lang="ar-SA" sz="3200" b="1" dirty="0">
              <a:solidFill>
                <a:srgbClr val="FF0000"/>
              </a:solidFill>
            </a:endParaRPr>
          </a:p>
        </p:txBody>
      </p:sp>
      <p:sp>
        <p:nvSpPr>
          <p:cNvPr id="5" name="مربع نص 4"/>
          <p:cNvSpPr txBox="1">
            <a:spLocks noChangeArrowheads="1"/>
          </p:cNvSpPr>
          <p:nvPr/>
        </p:nvSpPr>
        <p:spPr bwMode="auto">
          <a:xfrm>
            <a:off x="1000100" y="3929066"/>
            <a:ext cx="7500977"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المستشفيات والمدارس الخيرية </a:t>
            </a:r>
            <a:endParaRPr lang="ar-SA" sz="3200" b="1" dirty="0">
              <a:solidFill>
                <a:srgbClr val="FF0000"/>
              </a:solidFill>
            </a:endParaRPr>
          </a:p>
        </p:txBody>
      </p:sp>
      <p:sp>
        <p:nvSpPr>
          <p:cNvPr id="6" name="مستطيل 5"/>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5"/>
                                        </p:tgtEl>
                                        <p:attrNameLst>
                                          <p:attrName>ppt_y</p:attrName>
                                        </p:attrNameLst>
                                      </p:cBhvr>
                                      <p:tavLst>
                                        <p:tav tm="0">
                                          <p:val>
                                            <p:strVal val="#ppt_y"/>
                                          </p:val>
                                        </p:tav>
                                        <p:tav tm="100000">
                                          <p:val>
                                            <p:strVal val="#ppt_y"/>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5720" y="451191"/>
            <a:ext cx="8459018"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sz="4400" b="1" dirty="0" smtClean="0"/>
              <a:t>الماء من نعم الله العظيمة وله أهمية كبرى في حياة الإنسان والحيوان والنبات ولذا كان من أعظم الأوقات نفعا حفر الآبار وسقاية الناس فما فضل هذا العمل اقرأ حديث عثمان رضي الله عنه لتتعرف على ذلك :</a:t>
            </a:r>
          </a:p>
        </p:txBody>
      </p:sp>
      <p:pic>
        <p:nvPicPr>
          <p:cNvPr id="1026" name="Picture 2"/>
          <p:cNvPicPr>
            <a:picLocks noChangeAspect="1" noChangeArrowheads="1"/>
          </p:cNvPicPr>
          <p:nvPr/>
        </p:nvPicPr>
        <p:blipFill>
          <a:blip r:embed="rId3"/>
          <a:srcRect/>
          <a:stretch>
            <a:fillRect/>
          </a:stretch>
        </p:blipFill>
        <p:spPr bwMode="auto">
          <a:xfrm>
            <a:off x="2643174" y="3990992"/>
            <a:ext cx="3643338" cy="2438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to="" calcmode="lin" valueType="num">
                                      <p:cBhvr>
                                        <p:cTn id="14"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357158" y="714356"/>
            <a:ext cx="8401068" cy="5214974"/>
          </a:xfrm>
          <a:prstGeom prst="rect">
            <a:avLst/>
          </a:prstGeom>
          <a:ln w="88900" cap="sq" cmpd="thickThin">
            <a:solidFill>
              <a:srgbClr val="FF0000"/>
            </a:solidFill>
            <a:prstDash val="solid"/>
            <a:miter lim="800000"/>
          </a:ln>
          <a:effectLst>
            <a:innerShdw blurRad="76200">
              <a:srgbClr val="000000"/>
            </a:innerShdw>
          </a:effectLst>
        </p:spPr>
      </p:pic>
      <p:sp>
        <p:nvSpPr>
          <p:cNvPr id="3" name="مربع نص 2"/>
          <p:cNvSpPr txBox="1">
            <a:spLocks noChangeArrowheads="1"/>
          </p:cNvSpPr>
          <p:nvPr/>
        </p:nvSpPr>
        <p:spPr bwMode="auto">
          <a:xfrm>
            <a:off x="1142976" y="2000240"/>
            <a:ext cx="7286663"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يعد عذبا صالحا للشرب </a:t>
            </a:r>
            <a:endParaRPr lang="ar-SA" sz="3200" b="1" dirty="0">
              <a:solidFill>
                <a:srgbClr val="FF0000"/>
              </a:solidFill>
            </a:endParaRPr>
          </a:p>
        </p:txBody>
      </p:sp>
      <p:sp>
        <p:nvSpPr>
          <p:cNvPr id="4" name="مربع نص 3"/>
          <p:cNvSpPr txBox="1">
            <a:spLocks noChangeArrowheads="1"/>
          </p:cNvSpPr>
          <p:nvPr/>
        </p:nvSpPr>
        <p:spPr bwMode="auto">
          <a:xfrm>
            <a:off x="928662" y="3571876"/>
            <a:ext cx="7286663" cy="584775"/>
          </a:xfrm>
          <a:prstGeom prst="rect">
            <a:avLst/>
          </a:prstGeom>
          <a:noFill/>
          <a:ln w="9525">
            <a:noFill/>
            <a:miter lim="800000"/>
            <a:headEnd/>
            <a:tailEnd/>
          </a:ln>
        </p:spPr>
        <p:txBody>
          <a:bodyPr wrap="square">
            <a:spAutoFit/>
          </a:bodyPr>
          <a:lstStyle/>
          <a:p>
            <a:r>
              <a:rPr lang="ar-SA" sz="3200" b="1" dirty="0" smtClean="0">
                <a:solidFill>
                  <a:srgbClr val="FF0000"/>
                </a:solidFill>
              </a:rPr>
              <a:t>بئر عذبة الماء تقع بالمدينة شمالي مسجد القبلتين</a:t>
            </a:r>
            <a:endParaRPr lang="ar-SA" sz="3200" b="1" dirty="0">
              <a:solidFill>
                <a:srgbClr val="FF0000"/>
              </a:solidFill>
            </a:endParaRPr>
          </a:p>
        </p:txBody>
      </p:sp>
      <p:sp>
        <p:nvSpPr>
          <p:cNvPr id="5" name="مربع نص 4"/>
          <p:cNvSpPr txBox="1">
            <a:spLocks noChangeArrowheads="1"/>
          </p:cNvSpPr>
          <p:nvPr/>
        </p:nvSpPr>
        <p:spPr bwMode="auto">
          <a:xfrm>
            <a:off x="285720" y="5000636"/>
            <a:ext cx="8072494" cy="584775"/>
          </a:xfrm>
          <a:prstGeom prst="rect">
            <a:avLst/>
          </a:prstGeom>
          <a:noFill/>
          <a:ln w="9525">
            <a:noFill/>
            <a:miter lim="800000"/>
            <a:headEnd/>
            <a:tailEnd/>
          </a:ln>
        </p:spPr>
        <p:txBody>
          <a:bodyPr wrap="square">
            <a:spAutoFit/>
          </a:bodyPr>
          <a:lstStyle/>
          <a:p>
            <a:r>
              <a:rPr lang="ar-SA" sz="3200" b="1" dirty="0" smtClean="0">
                <a:solidFill>
                  <a:srgbClr val="FF0000"/>
                </a:solidFill>
              </a:rPr>
              <a:t>أي يجعل السقاية منه عامة للمسلمين، ولا يقدم نفسه عليهم.</a:t>
            </a:r>
            <a:endParaRPr lang="ar-SA" sz="3200" b="1" dirty="0">
              <a:solidFill>
                <a:srgbClr val="FF0000"/>
              </a:solidFill>
            </a:endParaRPr>
          </a:p>
        </p:txBody>
      </p:sp>
      <p:sp>
        <p:nvSpPr>
          <p:cNvPr id="6" name="مستطيل 5"/>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5"/>
                                        </p:tgtEl>
                                        <p:attrNameLst>
                                          <p:attrName>ppt_y</p:attrName>
                                        </p:attrNameLst>
                                      </p:cBhvr>
                                      <p:tavLst>
                                        <p:tav tm="0">
                                          <p:val>
                                            <p:strVal val="#ppt_y"/>
                                          </p:val>
                                        </p:tav>
                                        <p:tav tm="100000">
                                          <p:val>
                                            <p:strVal val="#ppt_y"/>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2000232" y="2143116"/>
            <a:ext cx="5633397" cy="2143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0" fill="hold"/>
                                        <p:tgtEl>
                                          <p:spTgt spid="5122"/>
                                        </p:tgtEl>
                                        <p:attrNameLst>
                                          <p:attrName>ppt_w</p:attrName>
                                        </p:attrNameLst>
                                      </p:cBhvr>
                                      <p:tavLst>
                                        <p:tav tm="0" fmla="#ppt_w*sin(2.5*pi*$)">
                                          <p:val>
                                            <p:fltVal val="0"/>
                                          </p:val>
                                        </p:tav>
                                        <p:tav tm="100000">
                                          <p:val>
                                            <p:fltVal val="1"/>
                                          </p:val>
                                        </p:tav>
                                      </p:tavLst>
                                    </p:anim>
                                    <p:anim calcmode="lin" valueType="num">
                                      <p:cBhvr>
                                        <p:cTn id="8" dur="5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642910" y="1714488"/>
            <a:ext cx="7872428" cy="3357586"/>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428596" y="2857496"/>
            <a:ext cx="7786742" cy="646331"/>
          </a:xfrm>
          <a:prstGeom prst="rect">
            <a:avLst/>
          </a:prstGeom>
        </p:spPr>
        <p:txBody>
          <a:bodyPr wrap="square">
            <a:spAutoFit/>
          </a:bodyPr>
          <a:lstStyle/>
          <a:p>
            <a:r>
              <a:rPr lang="ar-SA" sz="3600" b="1" dirty="0" smtClean="0">
                <a:solidFill>
                  <a:srgbClr val="FF0000"/>
                </a:solidFill>
              </a:rPr>
              <a:t>1- نبع الماء من بين أصابعه صلى الله عليه وسلم .</a:t>
            </a:r>
            <a:endParaRPr lang="ar-SA" sz="3600" b="1" dirty="0">
              <a:solidFill>
                <a:srgbClr val="FF0000"/>
              </a:solidFill>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
        <p:nvSpPr>
          <p:cNvPr id="5" name="مستطيل 4"/>
          <p:cNvSpPr/>
          <p:nvPr/>
        </p:nvSpPr>
        <p:spPr>
          <a:xfrm>
            <a:off x="580996" y="3430741"/>
            <a:ext cx="7786742" cy="646331"/>
          </a:xfrm>
          <a:prstGeom prst="rect">
            <a:avLst/>
          </a:prstGeom>
        </p:spPr>
        <p:txBody>
          <a:bodyPr wrap="square">
            <a:spAutoFit/>
          </a:bodyPr>
          <a:lstStyle/>
          <a:p>
            <a:r>
              <a:rPr lang="ar-SA" sz="3600" b="1" dirty="0" smtClean="0">
                <a:solidFill>
                  <a:srgbClr val="FF0000"/>
                </a:solidFill>
              </a:rPr>
              <a:t>2- تكثير الماء بين يدي النبي صلى </a:t>
            </a:r>
            <a:r>
              <a:rPr lang="ar-SA" sz="3600" b="1" dirty="0" smtClean="0">
                <a:solidFill>
                  <a:srgbClr val="FF0000"/>
                </a:solidFill>
              </a:rPr>
              <a:t>الله عليه وسلم .</a:t>
            </a:r>
            <a:endParaRPr lang="ar-SA"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500034" y="1428736"/>
            <a:ext cx="8215329" cy="3357586"/>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1000100" y="3105835"/>
            <a:ext cx="7143800" cy="584775"/>
          </a:xfrm>
          <a:prstGeom prst="rect">
            <a:avLst/>
          </a:prstGeom>
        </p:spPr>
        <p:txBody>
          <a:bodyPr wrap="square">
            <a:spAutoFit/>
          </a:bodyPr>
          <a:lstStyle/>
          <a:p>
            <a:r>
              <a:rPr lang="ar-SA" sz="3200" b="1" dirty="0" smtClean="0">
                <a:solidFill>
                  <a:srgbClr val="FF0000"/>
                </a:solidFill>
              </a:rPr>
              <a:t>يدل ذلك على صدق رسالة النبي صلى الله عليه وسلم </a:t>
            </a:r>
            <a:endParaRPr lang="ar-SA" sz="3200" b="1" dirty="0">
              <a:solidFill>
                <a:srgbClr val="FF0000"/>
              </a:solidFill>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476262" y="1571612"/>
            <a:ext cx="8239142" cy="3286148"/>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1000100" y="3105835"/>
            <a:ext cx="7143800" cy="1077218"/>
          </a:xfrm>
          <a:prstGeom prst="rect">
            <a:avLst/>
          </a:prstGeom>
        </p:spPr>
        <p:txBody>
          <a:bodyPr wrap="square">
            <a:spAutoFit/>
          </a:bodyPr>
          <a:lstStyle/>
          <a:p>
            <a:r>
              <a:rPr lang="ar-SA" sz="3200" b="1" dirty="0" smtClean="0">
                <a:solidFill>
                  <a:srgbClr val="FF0000"/>
                </a:solidFill>
              </a:rPr>
              <a:t>كل منهما معجزة حسية ولكن خروج الماء من بين الأصابع فيه إعجاز أكبر من خروجه من الحجر </a:t>
            </a:r>
            <a:endParaRPr lang="ar-SA" sz="3200" b="1" dirty="0">
              <a:solidFill>
                <a:srgbClr val="FF0000"/>
              </a:solidFill>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571472" y="1643050"/>
            <a:ext cx="8043878" cy="3571900"/>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714348" y="3500438"/>
            <a:ext cx="7358114" cy="1077218"/>
          </a:xfrm>
          <a:prstGeom prst="rect">
            <a:avLst/>
          </a:prstGeom>
        </p:spPr>
        <p:txBody>
          <a:bodyPr wrap="square">
            <a:spAutoFit/>
          </a:bodyPr>
          <a:lstStyle/>
          <a:p>
            <a:r>
              <a:rPr lang="ar-SA" sz="3200" b="1" dirty="0" smtClean="0">
                <a:solidFill>
                  <a:srgbClr val="FF0000"/>
                </a:solidFill>
              </a:rPr>
              <a:t>أي يجعل السقاية منه عامة للمسلمين، ولا</a:t>
            </a:r>
          </a:p>
          <a:p>
            <a:r>
              <a:rPr lang="ar-SA" sz="3200" b="1" dirty="0" smtClean="0">
                <a:solidFill>
                  <a:srgbClr val="FF0000"/>
                </a:solidFill>
              </a:rPr>
              <a:t>يقدم نفسه عليهم وينتظر الثواب من الله عز وجل .</a:t>
            </a:r>
            <a:endParaRPr lang="ar-SA" sz="3200" b="1" dirty="0">
              <a:solidFill>
                <a:srgbClr val="FF0000"/>
              </a:solidFill>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504836" y="1142984"/>
            <a:ext cx="8067692" cy="4286280"/>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357158" y="2143116"/>
            <a:ext cx="7715272" cy="1077218"/>
          </a:xfrm>
          <a:prstGeom prst="rect">
            <a:avLst/>
          </a:prstGeom>
        </p:spPr>
        <p:txBody>
          <a:bodyPr wrap="square">
            <a:spAutoFit/>
          </a:bodyPr>
          <a:lstStyle/>
          <a:p>
            <a:r>
              <a:rPr lang="ar-SA" sz="3200" b="1" dirty="0" smtClean="0">
                <a:solidFill>
                  <a:srgbClr val="FF0000"/>
                </a:solidFill>
              </a:rPr>
              <a:t>1-أنه لقب بذي النورين لأنه تزوج بابنتي النبي صلى الله عليه وسلم</a:t>
            </a:r>
            <a:endParaRPr lang="ar-SA" b="1" dirty="0">
              <a:solidFill>
                <a:srgbClr val="FF0000"/>
              </a:solidFill>
            </a:endParaRPr>
          </a:p>
        </p:txBody>
      </p:sp>
      <p:sp>
        <p:nvSpPr>
          <p:cNvPr id="4" name="مستطيل 3"/>
          <p:cNvSpPr/>
          <p:nvPr/>
        </p:nvSpPr>
        <p:spPr>
          <a:xfrm>
            <a:off x="357158" y="3286124"/>
            <a:ext cx="7715272" cy="1077218"/>
          </a:xfrm>
          <a:prstGeom prst="rect">
            <a:avLst/>
          </a:prstGeom>
        </p:spPr>
        <p:txBody>
          <a:bodyPr wrap="square">
            <a:spAutoFit/>
          </a:bodyPr>
          <a:lstStyle/>
          <a:p>
            <a:r>
              <a:rPr lang="ar-SA" sz="3200" b="1" dirty="0" smtClean="0">
                <a:solidFill>
                  <a:srgbClr val="FF0000"/>
                </a:solidFill>
              </a:rPr>
              <a:t>2- بشره النبي صلى الله عليه وسلم بالجنة وشهد له </a:t>
            </a:r>
            <a:r>
              <a:rPr lang="ar-SA" sz="3200" b="1" smtClean="0">
                <a:solidFill>
                  <a:srgbClr val="FF0000"/>
                </a:solidFill>
              </a:rPr>
              <a:t>أنه سيموت شهيدا</a:t>
            </a:r>
            <a:endParaRPr lang="ar-SA" b="1" dirty="0">
              <a:solidFill>
                <a:srgbClr val="FF0000"/>
              </a:solidFill>
            </a:endParaRPr>
          </a:p>
        </p:txBody>
      </p:sp>
      <p:sp>
        <p:nvSpPr>
          <p:cNvPr id="5" name="مستطيل 4"/>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6\1\التربية الاسلامية الصف السادس ف2  توزيع و تحضير و عروض بوربوينت و كتاب و اوراق عمل و خرائط مفاهيم\فقه\بور بوينت فقه سادس ابتدائي ف2 كتاب الطالب\بور بوينت فقه سادس ف2 كتاب نشاط\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20688"/>
            <a:ext cx="8208911"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57158" y="428604"/>
            <a:ext cx="8358246" cy="378565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ar-SA" sz="4000" b="1" dirty="0" smtClean="0"/>
              <a:t>عن عثمان بن عفان رضي الله عنه قال : ( أن رسول الله صلى الله عليه وسلم قدم المدينة وليس </a:t>
            </a:r>
            <a:r>
              <a:rPr lang="ar-SA" sz="4000" b="1" dirty="0" err="1" smtClean="0"/>
              <a:t>بها</a:t>
            </a:r>
            <a:r>
              <a:rPr lang="ar-SA" sz="4000" b="1" dirty="0" smtClean="0"/>
              <a:t> ماء يستعذب غير بئر </a:t>
            </a:r>
            <a:r>
              <a:rPr lang="ar-SA" sz="4000" b="1" dirty="0" err="1" smtClean="0"/>
              <a:t>رومة</a:t>
            </a:r>
            <a:r>
              <a:rPr lang="ar-SA" sz="4000" b="1" dirty="0" smtClean="0"/>
              <a:t> فقال : من يشتري بئر </a:t>
            </a:r>
            <a:r>
              <a:rPr lang="ar-SA" sz="4000" b="1" dirty="0" err="1" smtClean="0"/>
              <a:t>رومة</a:t>
            </a:r>
            <a:r>
              <a:rPr lang="ar-SA" sz="4000" b="1" dirty="0" smtClean="0"/>
              <a:t> فيجعل دلوه مع دلاء المسلمين بخير له منها في الجنة ؟ ) فاشتريتها من صلب مالي فجعلت دلوي فيها مع دلاء المسلمين )</a:t>
            </a:r>
          </a:p>
        </p:txBody>
      </p:sp>
      <p:sp>
        <p:nvSpPr>
          <p:cNvPr id="4" name="موجة 3"/>
          <p:cNvSpPr/>
          <p:nvPr/>
        </p:nvSpPr>
        <p:spPr>
          <a:xfrm>
            <a:off x="1285852" y="4429132"/>
            <a:ext cx="6500858" cy="2357454"/>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b="1" dirty="0" smtClean="0">
                <a:solidFill>
                  <a:srgbClr val="FFFF00"/>
                </a:solidFill>
              </a:rPr>
              <a:t>بالتعاون مع زملائك اقترح عنوانا للدرس واكتبه في أعلى الصفحة .</a:t>
            </a:r>
          </a:p>
        </p:txBody>
      </p:sp>
      <p:sp>
        <p:nvSpPr>
          <p:cNvPr id="5" name="مستطيل 4"/>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85720" y="1928802"/>
            <a:ext cx="8143900" cy="1981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698560" y="571480"/>
            <a:ext cx="2961067" cy="83099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ar-SA" sz="4800" b="1" dirty="0" smtClean="0">
                <a:solidFill>
                  <a:srgbClr val="FFFF00"/>
                </a:solidFill>
              </a:rPr>
              <a:t>ماء يستعذب :</a:t>
            </a:r>
            <a:endParaRPr lang="ar-SA" sz="4800" b="1" dirty="0">
              <a:solidFill>
                <a:srgbClr val="FFFF00"/>
              </a:solidFill>
            </a:endParaRPr>
          </a:p>
        </p:txBody>
      </p:sp>
      <p:sp>
        <p:nvSpPr>
          <p:cNvPr id="3" name="مستطيل 2"/>
          <p:cNvSpPr/>
          <p:nvPr/>
        </p:nvSpPr>
        <p:spPr>
          <a:xfrm>
            <a:off x="6472692" y="3850328"/>
            <a:ext cx="2385588" cy="83099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ar-SA" sz="4800" b="1" dirty="0" smtClean="0">
                <a:solidFill>
                  <a:srgbClr val="FFFF00"/>
                </a:solidFill>
              </a:rPr>
              <a:t>بئر </a:t>
            </a:r>
            <a:r>
              <a:rPr lang="ar-SA" sz="4800" b="1" dirty="0" err="1" smtClean="0">
                <a:solidFill>
                  <a:srgbClr val="FFFF00"/>
                </a:solidFill>
              </a:rPr>
              <a:t>رومة</a:t>
            </a:r>
            <a:r>
              <a:rPr lang="ar-SA" sz="4800" b="1" dirty="0" smtClean="0">
                <a:solidFill>
                  <a:srgbClr val="FFFF00"/>
                </a:solidFill>
              </a:rPr>
              <a:t> :</a:t>
            </a:r>
          </a:p>
        </p:txBody>
      </p:sp>
      <p:sp>
        <p:nvSpPr>
          <p:cNvPr id="5" name="مستطيل 4"/>
          <p:cNvSpPr/>
          <p:nvPr/>
        </p:nvSpPr>
        <p:spPr>
          <a:xfrm>
            <a:off x="928662" y="577974"/>
            <a:ext cx="4362816" cy="70788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ar-SA" sz="4000" b="1" dirty="0" smtClean="0"/>
              <a:t>يعد عذبا صالحا للشرب</a:t>
            </a:r>
            <a:endParaRPr lang="en-US" sz="4000" b="1" dirty="0"/>
          </a:p>
        </p:txBody>
      </p:sp>
      <p:sp>
        <p:nvSpPr>
          <p:cNvPr id="6" name="مستطيل 5"/>
          <p:cNvSpPr/>
          <p:nvPr/>
        </p:nvSpPr>
        <p:spPr>
          <a:xfrm>
            <a:off x="357158" y="2928934"/>
            <a:ext cx="6000792"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ar-SA" sz="3600" b="1" dirty="0" smtClean="0">
                <a:solidFill>
                  <a:schemeClr val="tx1"/>
                </a:solidFill>
              </a:rPr>
              <a:t>بئر عذبة الماء تقع بالمدينة شمالي مسجد القبلتين بوادي العقيق كانت ملكا لرجل يهودي يبيع ماءه على أهل المدينة فاشتراها عثمان رضي الله عنه بعشرين ألف درهم وجعلها وقفا لله</a:t>
            </a:r>
            <a:endParaRPr lang="en-US" sz="3600" b="1" dirty="0">
              <a:solidFill>
                <a:schemeClr val="tx1"/>
              </a:solidFill>
            </a:endParaRPr>
          </a:p>
        </p:txBody>
      </p:sp>
      <p:sp>
        <p:nvSpPr>
          <p:cNvPr id="7" name="مستطيل 6"/>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142976" y="240549"/>
            <a:ext cx="6417141" cy="83099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ar-SA" sz="4800" b="1" dirty="0" smtClean="0">
                <a:solidFill>
                  <a:srgbClr val="FFFF00"/>
                </a:solidFill>
              </a:rPr>
              <a:t>فيجعل دلوه مع دلاء المسلمين :</a:t>
            </a:r>
            <a:endParaRPr lang="ar-SA" sz="4800" dirty="0">
              <a:solidFill>
                <a:srgbClr val="FFFF00"/>
              </a:solidFill>
            </a:endParaRPr>
          </a:p>
        </p:txBody>
      </p:sp>
      <p:sp>
        <p:nvSpPr>
          <p:cNvPr id="6" name="مستطيل 5"/>
          <p:cNvSpPr/>
          <p:nvPr/>
        </p:nvSpPr>
        <p:spPr>
          <a:xfrm>
            <a:off x="285720" y="1319743"/>
            <a:ext cx="8358246" cy="132343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ar-SA" sz="4000" b="1" dirty="0" smtClean="0"/>
              <a:t>أي يجعل السقاية منع عامة للمسلمين ولا يقدم نفسه عليهم</a:t>
            </a:r>
            <a:endParaRPr lang="en-US" sz="4000" b="1" dirty="0">
              <a:solidFill>
                <a:srgbClr val="FFFF00"/>
              </a:solidFill>
            </a:endParaRPr>
          </a:p>
        </p:txBody>
      </p:sp>
      <p:sp>
        <p:nvSpPr>
          <p:cNvPr id="7" name="مستطيل 6"/>
          <p:cNvSpPr/>
          <p:nvPr/>
        </p:nvSpPr>
        <p:spPr>
          <a:xfrm>
            <a:off x="2143108" y="3598135"/>
            <a:ext cx="4976042" cy="83099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ar-SA" sz="4800" b="1" dirty="0" smtClean="0">
                <a:solidFill>
                  <a:srgbClr val="FFFF00"/>
                </a:solidFill>
              </a:rPr>
              <a:t>يخير له منها في الجنة :</a:t>
            </a:r>
            <a:endParaRPr lang="ar-SA" sz="4800" dirty="0">
              <a:solidFill>
                <a:srgbClr val="FFFF00"/>
              </a:solidFill>
            </a:endParaRPr>
          </a:p>
        </p:txBody>
      </p:sp>
      <p:sp>
        <p:nvSpPr>
          <p:cNvPr id="9" name="مستطيل 8"/>
          <p:cNvSpPr/>
          <p:nvPr/>
        </p:nvSpPr>
        <p:spPr>
          <a:xfrm>
            <a:off x="571472" y="4697094"/>
            <a:ext cx="7976085"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ar-SA" sz="4400" b="1" dirty="0" smtClean="0">
                <a:solidFill>
                  <a:schemeClr val="tx1"/>
                </a:solidFill>
              </a:rPr>
              <a:t>أي يبدله الله عوضا عما أنفق بالخير العظيم والحسنات المضاعفة</a:t>
            </a:r>
            <a:endParaRPr lang="en-US" sz="4400" b="1" dirty="0">
              <a:solidFill>
                <a:schemeClr val="tx1"/>
              </a:solidFill>
            </a:endParaRPr>
          </a:p>
        </p:txBody>
      </p:sp>
      <p:sp>
        <p:nvSpPr>
          <p:cNvPr id="8" name="مستطيل 7"/>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dohaup_1695958688.jpg"/>
          <p:cNvPicPr>
            <a:picLocks noChangeAspect="1"/>
          </p:cNvPicPr>
          <p:nvPr/>
        </p:nvPicPr>
        <p:blipFill>
          <a:blip r:embed="rId3" cstate="print"/>
          <a:stretch>
            <a:fillRect/>
          </a:stretch>
        </p:blipFill>
        <p:spPr>
          <a:xfrm>
            <a:off x="2071670" y="1428736"/>
            <a:ext cx="5072098" cy="3143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مربع نص 4"/>
          <p:cNvSpPr txBox="1"/>
          <p:nvPr/>
        </p:nvSpPr>
        <p:spPr>
          <a:xfrm>
            <a:off x="2571736" y="2143116"/>
            <a:ext cx="4429156" cy="1938992"/>
          </a:xfrm>
          <a:prstGeom prst="rect">
            <a:avLst/>
          </a:prstGeom>
          <a:noFill/>
        </p:spPr>
        <p:txBody>
          <a:bodyPr wrap="square" rtlCol="1">
            <a:spAutoFit/>
          </a:bodyPr>
          <a:lstStyle/>
          <a:p>
            <a:pPr algn="ctr"/>
            <a:r>
              <a:rPr lang="ar-EG"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مما يستفاد من الحديث</a:t>
            </a:r>
            <a:endParaRPr lang="ar-EG"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57158" y="439895"/>
            <a:ext cx="8358246" cy="563231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ar-EG" sz="4000" b="1" dirty="0" smtClean="0"/>
              <a:t>- فضل الوقف في سبيل الله</a:t>
            </a:r>
            <a:endParaRPr lang="en-US" sz="4000" dirty="0" smtClean="0"/>
          </a:p>
          <a:p>
            <a:r>
              <a:rPr lang="ar-EG" sz="4000" b="1" dirty="0" smtClean="0"/>
              <a:t>- فضل سقيا الماء عند الحاجة وعظم الأجر المترتب على ذلك</a:t>
            </a:r>
            <a:endParaRPr lang="en-US" sz="4000" dirty="0" smtClean="0"/>
          </a:p>
          <a:p>
            <a:r>
              <a:rPr lang="ar-EG" sz="4000" b="1" dirty="0" smtClean="0"/>
              <a:t>- فضل عثمان رضي الله عنه</a:t>
            </a:r>
            <a:endParaRPr lang="en-US" sz="4000" dirty="0" smtClean="0"/>
          </a:p>
          <a:p>
            <a:r>
              <a:rPr lang="ar-EG" sz="4000" b="1" dirty="0" smtClean="0"/>
              <a:t>- الاستثمار الأمثل للمال فيما يعود بالنقع على صاحبه في الدنيا والآخرة ويعود على مجتمعه بالنفع .</a:t>
            </a:r>
            <a:endParaRPr lang="en-US" sz="4000" dirty="0" smtClean="0"/>
          </a:p>
          <a:p>
            <a:r>
              <a:rPr lang="ar-EG" sz="4000" b="1" dirty="0" smtClean="0"/>
              <a:t>- ......................................................</a:t>
            </a:r>
            <a:endParaRPr lang="en-US" sz="4000" dirty="0" smtClean="0"/>
          </a:p>
          <a:p>
            <a:r>
              <a:rPr lang="ar-EG" sz="4000" b="1" dirty="0" smtClean="0"/>
              <a:t>- ......................................................</a:t>
            </a:r>
            <a:endParaRPr lang="en-US" sz="4000" dirty="0" smtClean="0"/>
          </a:p>
        </p:txBody>
      </p:sp>
      <p:sp>
        <p:nvSpPr>
          <p:cNvPr id="4" name="مربع نص 3"/>
          <p:cNvSpPr txBox="1">
            <a:spLocks noChangeArrowheads="1"/>
          </p:cNvSpPr>
          <p:nvPr/>
        </p:nvSpPr>
        <p:spPr bwMode="auto">
          <a:xfrm>
            <a:off x="1357290" y="4857760"/>
            <a:ext cx="6929473" cy="1077218"/>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الحرص على الصدقة الجارية بحفر الآبار وتوفير مياه الشرب في المساجد </a:t>
            </a:r>
            <a:endParaRPr lang="ar-SA" sz="3200" b="1" dirty="0">
              <a:solidFill>
                <a:srgbClr val="FF0000"/>
              </a:solidFill>
            </a:endParaRPr>
          </a:p>
        </p:txBody>
      </p:sp>
      <p:sp>
        <p:nvSpPr>
          <p:cNvPr id="5" name="مستطيل 4"/>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042" y="1714488"/>
            <a:ext cx="6429420" cy="3394531"/>
          </a:xfrm>
          <a:prstGeom prst="doubleWav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أتعرف على عثمان بن عفان </a:t>
            </a:r>
            <a:r>
              <a:rPr lang="ar-SA"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AGA Arabesque"/>
              </a:rPr>
              <a:t></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1106</Words>
  <Application>Microsoft Office PowerPoint</Application>
  <PresentationFormat>عرض على الشاشة (3:4)‏</PresentationFormat>
  <Paragraphs>127</Paragraphs>
  <Slides>27</Slides>
  <Notes>27</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الأستاذ أبو يوسف منتدى التربية والتعليم بالمدينة </cp:lastModifiedBy>
  <cp:revision>48</cp:revision>
  <dcterms:modified xsi:type="dcterms:W3CDTF">2013-02-01T21:41:29Z</dcterms:modified>
</cp:coreProperties>
</file>