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7" r:id="rId2"/>
    <p:sldId id="268" r:id="rId3"/>
    <p:sldId id="269" r:id="rId4"/>
    <p:sldId id="270" r:id="rId5"/>
    <p:sldId id="271" r:id="rId6"/>
    <p:sldId id="273" r:id="rId7"/>
    <p:sldId id="256" r:id="rId8"/>
    <p:sldId id="274" r:id="rId9"/>
    <p:sldId id="257" r:id="rId10"/>
    <p:sldId id="265" r:id="rId11"/>
    <p:sldId id="275" r:id="rId12"/>
    <p:sldId id="266" r:id="rId13"/>
    <p:sldId id="264" r:id="rId14"/>
    <p:sldId id="276" r:id="rId15"/>
    <p:sldId id="277" r:id="rId16"/>
    <p:sldId id="278" r:id="rId17"/>
    <p:sldId id="280" r:id="rId18"/>
    <p:sldId id="279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FF0000"/>
    <a:srgbClr val="009999"/>
    <a:srgbClr val="00CC99"/>
    <a:srgbClr val="66FFFF"/>
    <a:srgbClr val="FFFF66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7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CF010E-E724-4E88-BF46-2531581000D2}" type="datetimeFigureOut">
              <a:rPr lang="ar-SA"/>
              <a:pPr>
                <a:defRPr/>
              </a:pPr>
              <a:t>07/07/1440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F597D782-E4E6-4B60-8BF6-982FB7DD4017}" type="slidenum">
              <a:rPr lang="ar-SA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410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5D83FF-0F29-4B6F-9B1D-EEC539951BC7}" type="slidenum">
              <a:rPr lang="ar-SA">
                <a:latin typeface="Arial" charset="0"/>
              </a:rPr>
              <a:pPr/>
              <a:t>1</a:t>
            </a:fld>
            <a:endParaRPr lang="ar-SA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1024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09E729-A027-4B1F-BC51-F5BDA6904A08}" type="slidenum">
              <a:rPr lang="ar-SA">
                <a:latin typeface="Arial" charset="0"/>
              </a:rPr>
              <a:pPr/>
              <a:t>6</a:t>
            </a:fld>
            <a:endParaRPr lang="ar-SA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2355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2A099C-F3CA-4399-A675-A8D36D2E04DD}" type="slidenum">
              <a:rPr lang="ar-SA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C5DE6-A00D-43F1-9BEA-37D5F9CDB865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78A4C-ABD0-454B-B8F0-2E39F9706C7C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2DD86-2C28-4113-8038-2D86D03B749D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1B36E-80CF-4A02-962A-BFB906C555EA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91379-3894-4B58-B181-4D8DCBE9D337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61BB0-1812-401D-A382-B130FB9C6ADF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F0704-403C-4123-BDA9-B96671D87CEC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E2758-7F1A-4AFD-8135-7A7C12B45151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3DA23-CAD8-4EB7-84D6-0781AB4430AF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E825F-0D9B-4867-9197-4A67C1B27CA9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94B4B-5B0D-453D-9A85-370E1EBCD2C0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900" smtClean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900" smtClean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9936805B-0835-494F-B53F-3B8C6504561B}" type="slidenum">
              <a:rPr lang="ar-EG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Arial" charset="0"/>
        </a:defRPr>
      </a:lvl1pPr>
      <a:lvl2pPr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Arial" charset="0"/>
        </a:defRPr>
      </a:lvl2pPr>
      <a:lvl3pPr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Arial" charset="0"/>
        </a:defRPr>
      </a:lvl3pPr>
      <a:lvl4pPr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Arial" charset="0"/>
        </a:defRPr>
      </a:lvl4pPr>
      <a:lvl5pPr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Arial" charset="0"/>
        </a:defRPr>
      </a:lvl5pPr>
      <a:lvl6pPr marL="4572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Arial" charset="0"/>
        </a:defRPr>
      </a:lvl6pPr>
      <a:lvl7pPr marL="9144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Arial" charset="0"/>
        </a:defRPr>
      </a:lvl7pPr>
      <a:lvl8pPr marL="13716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Arial" charset="0"/>
        </a:defRPr>
      </a:lvl8pPr>
      <a:lvl9pPr marL="18288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Arial" charset="0"/>
        </a:defRPr>
      </a:lvl9pPr>
    </p:titleStyle>
    <p:bodyStyle>
      <a:lvl1pPr marL="171450" indent="-171450" algn="r" defTabSz="685800" rtl="1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514350" indent="-171450" algn="r" defTabSz="685800" rtl="1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0.wav"/><Relationship Id="rId4" Type="http://schemas.openxmlformats.org/officeDocument/2006/relationships/audio" Target="../media/audio8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8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-32" y="428604"/>
            <a:ext cx="9144000" cy="2646878"/>
          </a:xfrm>
          <a:prstGeom prst="rect">
            <a:avLst/>
          </a:prstGeom>
          <a:noFill/>
          <a:ln w="28575" algn="ctr">
            <a:noFill/>
            <a:prstDash val="dash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rtl="1" eaLnBrk="1" hangingPunct="1">
              <a:defRPr/>
            </a:pPr>
            <a:r>
              <a:rPr lang="ar-DZ" sz="16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DecoType Naskh Extensions" pitchFamily="2" charset="-78"/>
              </a:rPr>
              <a:t>سورة</a:t>
            </a:r>
            <a:r>
              <a:rPr lang="ar-SA" sz="16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DecoType Naskh Extensions" pitchFamily="2" charset="-78"/>
              </a:rPr>
              <a:t>  </a:t>
            </a:r>
            <a:r>
              <a:rPr lang="ar-SA" sz="16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DecoType Naskh Extensions" pitchFamily="2" charset="-78"/>
              </a:rPr>
              <a:t>التين</a:t>
            </a:r>
            <a:endParaRPr lang="fr-FR" sz="16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cs typeface="DecoType Naskh Extensions" pitchFamily="2" charset="-78"/>
            </a:endParaRPr>
          </a:p>
        </p:txBody>
      </p:sp>
      <p:pic>
        <p:nvPicPr>
          <p:cNvPr id="3075" name="صورة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1113" y="-28575"/>
            <a:ext cx="1512887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صورة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750" y="3933825"/>
            <a:ext cx="76660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83 - أصوات طيور الدغ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677988" y="0"/>
            <a:ext cx="5832475" cy="1368425"/>
          </a:xfrm>
          <a:prstGeom prst="flowChartOffpageConnector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/>
            <a:r>
              <a:rPr lang="ar-EG" sz="5400" b="1">
                <a:solidFill>
                  <a:srgbClr val="FFFF66"/>
                </a:solidFill>
              </a:rPr>
              <a:t>سورة التين</a:t>
            </a:r>
            <a:endParaRPr lang="en-US" sz="5400" b="1">
              <a:solidFill>
                <a:srgbClr val="FFFF66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6223000"/>
            <a:ext cx="9144000" cy="64928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/>
            <a:endParaRPr lang="ar-SA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4572000" y="6237288"/>
            <a:ext cx="0" cy="620712"/>
          </a:xfrm>
          <a:prstGeom prst="line">
            <a:avLst/>
          </a:prstGeom>
          <a:noFill/>
          <a:ln w="9525">
            <a:solidFill>
              <a:srgbClr val="00CC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7" name="Oval 5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900" y="5949950"/>
            <a:ext cx="1008063" cy="908050"/>
          </a:xfrm>
          <a:prstGeom prst="ellipse">
            <a:avLst/>
          </a:prstGeom>
          <a:solidFill>
            <a:srgbClr val="009999"/>
          </a:solidFill>
          <a:ln w="9525">
            <a:solidFill>
              <a:srgbClr val="00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/>
            <a:r>
              <a:rPr lang="ar-EG" b="1">
                <a:solidFill>
                  <a:srgbClr val="FFFF66"/>
                </a:solidFill>
              </a:rPr>
              <a:t>التالي</a:t>
            </a:r>
            <a:endParaRPr lang="en-US" b="1">
              <a:solidFill>
                <a:srgbClr val="FFFF66"/>
              </a:solidFill>
            </a:endParaRPr>
          </a:p>
        </p:txBody>
      </p:sp>
      <p:sp>
        <p:nvSpPr>
          <p:cNvPr id="13318" name="Oval 6">
            <a:hlinkClick r:id="" action="ppaction://hlinkshowjump?jump=previous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8038" y="5949950"/>
            <a:ext cx="1008062" cy="908050"/>
          </a:xfrm>
          <a:prstGeom prst="ellipse">
            <a:avLst/>
          </a:prstGeom>
          <a:solidFill>
            <a:srgbClr val="009999"/>
          </a:solidFill>
          <a:ln w="9525">
            <a:solidFill>
              <a:srgbClr val="00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/>
            <a:r>
              <a:rPr lang="ar-EG" b="1">
                <a:solidFill>
                  <a:srgbClr val="FFFF66"/>
                </a:solidFill>
              </a:rPr>
              <a:t>السابق</a:t>
            </a:r>
            <a:endParaRPr lang="en-US" b="1">
              <a:solidFill>
                <a:srgbClr val="FFFF66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824038" y="989013"/>
            <a:ext cx="7162800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 eaLnBrk="1" hangingPunct="1"/>
            <a:r>
              <a:rPr lang="ar-EG" sz="3200" b="1">
                <a:solidFill>
                  <a:srgbClr val="FF0000"/>
                </a:solidFill>
              </a:rPr>
              <a:t>معاني الكلمات</a:t>
            </a:r>
          </a:p>
          <a:p>
            <a:pPr algn="r" rtl="1" eaLnBrk="1" hangingPunct="1"/>
            <a:r>
              <a:rPr lang="ar-SA">
                <a:solidFill>
                  <a:srgbClr val="0066FF"/>
                </a:solidFill>
              </a:rPr>
              <a:t>التين والزيتون : قسم من الأرض المباركة.</a:t>
            </a:r>
          </a:p>
          <a:p>
            <a:pPr algn="r" rtl="1" eaLnBrk="1" hangingPunct="1"/>
            <a:r>
              <a:rPr lang="ar-SA">
                <a:solidFill>
                  <a:srgbClr val="0066FF"/>
                </a:solidFill>
              </a:rPr>
              <a:t>طور سنين</a:t>
            </a:r>
            <a:r>
              <a:rPr lang="ar-EG">
                <a:solidFill>
                  <a:srgbClr val="0066FF"/>
                </a:solidFill>
              </a:rPr>
              <a:t>     </a:t>
            </a:r>
            <a:r>
              <a:rPr lang="ar-SA">
                <a:solidFill>
                  <a:srgbClr val="0066FF"/>
                </a:solidFill>
              </a:rPr>
              <a:t>: الجبل الذي صعد عليه الكليم عليه السلام.</a:t>
            </a:r>
          </a:p>
          <a:p>
            <a:pPr algn="r" rtl="1" eaLnBrk="1" hangingPunct="1"/>
            <a:r>
              <a:rPr lang="ar-SA">
                <a:solidFill>
                  <a:srgbClr val="0066FF"/>
                </a:solidFill>
              </a:rPr>
              <a:t>البلد الأمين</a:t>
            </a:r>
            <a:r>
              <a:rPr lang="ar-EG">
                <a:solidFill>
                  <a:srgbClr val="0066FF"/>
                </a:solidFill>
              </a:rPr>
              <a:t>     </a:t>
            </a:r>
            <a:r>
              <a:rPr lang="ar-SA">
                <a:solidFill>
                  <a:srgbClr val="0066FF"/>
                </a:solidFill>
              </a:rPr>
              <a:t>: مكة المكرمة</a:t>
            </a:r>
          </a:p>
          <a:p>
            <a:pPr algn="r" rtl="1" eaLnBrk="1" hangingPunct="1"/>
            <a:r>
              <a:rPr lang="ar-SA">
                <a:solidFill>
                  <a:srgbClr val="0066FF"/>
                </a:solidFill>
              </a:rPr>
              <a:t>لقد خلقنا</a:t>
            </a:r>
            <a:r>
              <a:rPr lang="ar-EG">
                <a:solidFill>
                  <a:srgbClr val="0066FF"/>
                </a:solidFill>
              </a:rPr>
              <a:t>        </a:t>
            </a:r>
            <a:r>
              <a:rPr lang="ar-SA">
                <a:solidFill>
                  <a:srgbClr val="0066FF"/>
                </a:solidFill>
              </a:rPr>
              <a:t>: جواب القسم</a:t>
            </a:r>
            <a:endParaRPr lang="ar-EG">
              <a:solidFill>
                <a:srgbClr val="0066FF"/>
              </a:solidFill>
            </a:endParaRPr>
          </a:p>
          <a:p>
            <a:pPr algn="r" rtl="1" eaLnBrk="1" hangingPunct="1"/>
            <a:endParaRPr lang="ar-SA">
              <a:solidFill>
                <a:srgbClr val="0066FF"/>
              </a:solidFill>
            </a:endParaRPr>
          </a:p>
          <a:p>
            <a:pPr algn="r" rtl="1" eaLnBrk="1" hangingPunct="1"/>
            <a:r>
              <a:rPr lang="ar-SA">
                <a:solidFill>
                  <a:srgbClr val="006666"/>
                </a:solidFill>
              </a:rPr>
              <a:t>يقسم اللّه تعالى في الآيات ب:</a:t>
            </a:r>
          </a:p>
          <a:p>
            <a:pPr algn="r" rtl="1" eaLnBrk="1" hangingPunct="1"/>
            <a:r>
              <a:rPr lang="ar-SA">
                <a:solidFill>
                  <a:srgbClr val="006666"/>
                </a:solidFill>
              </a:rPr>
              <a:t>-</a:t>
            </a:r>
            <a:r>
              <a:rPr lang="ar-EG">
                <a:solidFill>
                  <a:srgbClr val="006666"/>
                </a:solidFill>
              </a:rPr>
              <a:t> </a:t>
            </a:r>
            <a:r>
              <a:rPr lang="ar-SA">
                <a:solidFill>
                  <a:srgbClr val="006666"/>
                </a:solidFill>
              </a:rPr>
              <a:t>التين والزيتون وهما من</a:t>
            </a:r>
            <a:endParaRPr lang="ar-EG">
              <a:solidFill>
                <a:srgbClr val="006666"/>
              </a:solidFill>
            </a:endParaRPr>
          </a:p>
          <a:p>
            <a:pPr algn="r" rtl="1" eaLnBrk="1" hangingPunct="1"/>
            <a:r>
              <a:rPr lang="ar-SA">
                <a:solidFill>
                  <a:srgbClr val="006666"/>
                </a:solidFill>
              </a:rPr>
              <a:t> الأرض المباركة التي فرضت فيهما المسيحية.</a:t>
            </a:r>
            <a:r>
              <a:rPr lang="en-US">
                <a:solidFill>
                  <a:srgbClr val="006666"/>
                </a:solidFill>
              </a:rPr>
              <a:t> </a:t>
            </a:r>
            <a:endParaRPr lang="ar-EG">
              <a:solidFill>
                <a:srgbClr val="006666"/>
              </a:solidFill>
            </a:endParaRPr>
          </a:p>
          <a:p>
            <a:pPr algn="r" rtl="1" eaLnBrk="1" hangingPunct="1"/>
            <a:r>
              <a:rPr lang="ar-EG">
                <a:solidFill>
                  <a:srgbClr val="006666"/>
                </a:solidFill>
              </a:rPr>
              <a:t>- </a:t>
            </a:r>
            <a:r>
              <a:rPr lang="ar-SA">
                <a:solidFill>
                  <a:srgbClr val="006666"/>
                </a:solidFill>
              </a:rPr>
              <a:t>بطور سيناء وهو الجبل الذي كلم اللّه عنده نبيه موسى عليه السلام.</a:t>
            </a:r>
          </a:p>
          <a:p>
            <a:pPr algn="r" rtl="1" eaLnBrk="1" hangingPunct="1"/>
            <a:r>
              <a:rPr lang="ar-SA">
                <a:solidFill>
                  <a:srgbClr val="006666"/>
                </a:solidFill>
              </a:rPr>
              <a:t>-</a:t>
            </a:r>
            <a:r>
              <a:rPr lang="ar-EG">
                <a:solidFill>
                  <a:srgbClr val="006666"/>
                </a:solidFill>
              </a:rPr>
              <a:t> </a:t>
            </a:r>
            <a:r>
              <a:rPr lang="ar-SA">
                <a:solidFill>
                  <a:srgbClr val="006666"/>
                </a:solidFill>
              </a:rPr>
              <a:t>يقسم اللّه بمكة المكرمة مهد الإسلام وموطن النبي صلى اللّه عليه وسلم.</a:t>
            </a:r>
          </a:p>
          <a:p>
            <a:pPr algn="r" rtl="1" eaLnBrk="1" hangingPunct="1"/>
            <a:r>
              <a:rPr lang="ar-SA">
                <a:solidFill>
                  <a:srgbClr val="006666"/>
                </a:solidFill>
              </a:rPr>
              <a:t>- خلق اللّه الإنسان في أحسن صورة.</a:t>
            </a:r>
          </a:p>
          <a:p>
            <a:pPr algn="r" rtl="1" eaLnBrk="1" hangingPunct="1"/>
            <a:r>
              <a:rPr lang="ar-SA">
                <a:solidFill>
                  <a:srgbClr val="006666"/>
                </a:solidFill>
              </a:rPr>
              <a:t>- جاءت )لقد خلقنا( جواب القسم بالأربعة من قبله.</a:t>
            </a:r>
          </a:p>
        </p:txBody>
      </p:sp>
    </p:spTree>
  </p:cSld>
  <p:clrMapOvr>
    <a:masterClrMapping/>
  </p:clrMapOvr>
  <p:transition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6" grpId="0" animBg="1"/>
      <p:bldP spid="13317" grpId="0" animBg="1"/>
      <p:bldP spid="13318" grpId="0" animBg="1"/>
      <p:bldP spid="133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>
              <a:cs typeface="Times New Roman" pitchFamily="18" charset="0"/>
            </a:endParaRPr>
          </a:p>
        </p:txBody>
      </p:sp>
      <p:pic>
        <p:nvPicPr>
          <p:cNvPr id="15363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521"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  <p:sp>
        <p:nvSpPr>
          <p:cNvPr id="4" name="مستطيل 3"/>
          <p:cNvSpPr/>
          <p:nvPr/>
        </p:nvSpPr>
        <p:spPr>
          <a:xfrm>
            <a:off x="1258888" y="2924175"/>
            <a:ext cx="6192837" cy="3744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نستعد الآن لنحفظ الآيات المحددة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677988" y="0"/>
            <a:ext cx="5832475" cy="1368425"/>
          </a:xfrm>
          <a:prstGeom prst="flowChartOffpageConnector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/>
            <a:r>
              <a:rPr lang="ar-EG" sz="5400" b="1">
                <a:solidFill>
                  <a:srgbClr val="FFFF66"/>
                </a:solidFill>
              </a:rPr>
              <a:t>سورة التين</a:t>
            </a:r>
            <a:endParaRPr lang="en-US" sz="5400" b="1">
              <a:solidFill>
                <a:srgbClr val="FFFF66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6223000"/>
            <a:ext cx="9144000" cy="64928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/>
            <a:endParaRPr lang="ar-SA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4572000" y="6237288"/>
            <a:ext cx="0" cy="620712"/>
          </a:xfrm>
          <a:prstGeom prst="line">
            <a:avLst/>
          </a:prstGeom>
          <a:noFill/>
          <a:ln w="9525">
            <a:solidFill>
              <a:srgbClr val="00CC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1" name="Oval 5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900" y="5949950"/>
            <a:ext cx="1008063" cy="908050"/>
          </a:xfrm>
          <a:prstGeom prst="ellipse">
            <a:avLst/>
          </a:prstGeom>
          <a:solidFill>
            <a:srgbClr val="009999"/>
          </a:solidFill>
          <a:ln w="9525">
            <a:solidFill>
              <a:srgbClr val="00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/>
            <a:r>
              <a:rPr lang="ar-EG" b="1">
                <a:solidFill>
                  <a:srgbClr val="FFFF66"/>
                </a:solidFill>
              </a:rPr>
              <a:t>التالي</a:t>
            </a:r>
            <a:endParaRPr lang="en-US" b="1">
              <a:solidFill>
                <a:srgbClr val="FFFF66"/>
              </a:solidFill>
            </a:endParaRPr>
          </a:p>
        </p:txBody>
      </p:sp>
      <p:sp>
        <p:nvSpPr>
          <p:cNvPr id="14342" name="Oval 6">
            <a:hlinkClick r:id="" action="ppaction://hlinkshowjump?jump=previous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8038" y="5949950"/>
            <a:ext cx="1008062" cy="908050"/>
          </a:xfrm>
          <a:prstGeom prst="ellipse">
            <a:avLst/>
          </a:prstGeom>
          <a:solidFill>
            <a:srgbClr val="009999"/>
          </a:solidFill>
          <a:ln w="9525">
            <a:solidFill>
              <a:srgbClr val="00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/>
            <a:r>
              <a:rPr lang="ar-EG" b="1">
                <a:solidFill>
                  <a:srgbClr val="FFFF66"/>
                </a:solidFill>
              </a:rPr>
              <a:t>السابق</a:t>
            </a:r>
            <a:endParaRPr lang="en-US" b="1">
              <a:solidFill>
                <a:srgbClr val="FFFF66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58750" y="1562100"/>
            <a:ext cx="87852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ar-SA" sz="4800">
                <a:solidFill>
                  <a:srgbClr val="006666"/>
                </a:solidFill>
              </a:rPr>
              <a:t>ثُمَّ رَدَدْنَاهُ أَسْفَلَ سَافِلِينَ </a:t>
            </a:r>
            <a:r>
              <a:rPr lang="ar-SA" sz="3200">
                <a:solidFill>
                  <a:srgbClr val="FF0000"/>
                </a:solidFill>
              </a:rPr>
              <a:t>۝</a:t>
            </a:r>
            <a:r>
              <a:rPr lang="ar-SA" sz="4800">
                <a:solidFill>
                  <a:srgbClr val="006666"/>
                </a:solidFill>
              </a:rPr>
              <a:t> إِلَّا الَّذِينَ آمَنُوا وَعَمِلُوا الصَّالِحَاتِ فَلَهُمْ أَجْرٌ غَيْرُ مَمْنُونٍ </a:t>
            </a:r>
            <a:r>
              <a:rPr lang="ar-SA" sz="3200">
                <a:solidFill>
                  <a:srgbClr val="FF0000"/>
                </a:solidFill>
              </a:rPr>
              <a:t>۝</a:t>
            </a:r>
            <a:r>
              <a:rPr lang="ar-SA" sz="4800">
                <a:solidFill>
                  <a:srgbClr val="006666"/>
                </a:solidFill>
              </a:rPr>
              <a:t> فَمَا يُكَذِّبُكَ بَعْدُ بِالدِّينِ </a:t>
            </a:r>
            <a:r>
              <a:rPr lang="ar-SA" sz="3200">
                <a:solidFill>
                  <a:srgbClr val="FF0000"/>
                </a:solidFill>
              </a:rPr>
              <a:t>۝</a:t>
            </a:r>
            <a:r>
              <a:rPr lang="ar-SA" sz="4800">
                <a:solidFill>
                  <a:srgbClr val="006666"/>
                </a:solidFill>
              </a:rPr>
              <a:t> أَلَيْسَ اللَّهُ بِأَحْكَمِ الْحَاكِمِينَ </a:t>
            </a:r>
            <a:r>
              <a:rPr lang="ar-SA" sz="3200">
                <a:solidFill>
                  <a:srgbClr val="FF0000"/>
                </a:solidFill>
              </a:rPr>
              <a:t>۝</a:t>
            </a:r>
          </a:p>
        </p:txBody>
      </p:sp>
      <p:sp>
        <p:nvSpPr>
          <p:cNvPr id="14344" name="Cloud">
            <a:hlinkClick r:id="" action="ppaction://noaction">
              <a:snd r:embed="rId5" name="التين5-8.wav"/>
            </a:hlinkClick>
          </p:cNvPr>
          <p:cNvSpPr>
            <a:spLocks noChangeAspect="1" noEditPoints="1" noChangeArrowheads="1"/>
          </p:cNvSpPr>
          <p:nvPr/>
        </p:nvSpPr>
        <p:spPr bwMode="auto">
          <a:xfrm>
            <a:off x="179388" y="4678363"/>
            <a:ext cx="2447925" cy="1495425"/>
          </a:xfrm>
          <a:custGeom>
            <a:avLst/>
            <a:gdLst>
              <a:gd name="T0" fmla="*/ 7593 w 21600"/>
              <a:gd name="T1" fmla="*/ 747713 h 21600"/>
              <a:gd name="T2" fmla="*/ 1223963 w 21600"/>
              <a:gd name="T3" fmla="*/ 1493833 h 21600"/>
              <a:gd name="T4" fmla="*/ 2445885 w 21600"/>
              <a:gd name="T5" fmla="*/ 747713 h 21600"/>
              <a:gd name="T6" fmla="*/ 1223963 w 21600"/>
              <a:gd name="T7" fmla="*/ 85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rtl="1" eaLnBrk="1" hangingPunct="1"/>
            <a:r>
              <a:rPr lang="ar-EG" sz="1800">
                <a:solidFill>
                  <a:srgbClr val="006666"/>
                </a:solidFill>
              </a:rPr>
              <a:t/>
            </a:r>
            <a:br>
              <a:rPr lang="ar-EG" sz="1800">
                <a:solidFill>
                  <a:srgbClr val="006666"/>
                </a:solidFill>
              </a:rPr>
            </a:br>
            <a:r>
              <a:rPr lang="ar-EG" sz="2800">
                <a:solidFill>
                  <a:srgbClr val="006666"/>
                </a:solidFill>
              </a:rPr>
              <a:t>تلاوة الآيات</a:t>
            </a:r>
            <a:endParaRPr lang="en-US" sz="280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41" grpId="0" animBg="1"/>
      <p:bldP spid="14342" grpId="0" animBg="1"/>
      <p:bldP spid="14343" grpId="0"/>
      <p:bldP spid="143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677988" y="0"/>
            <a:ext cx="5832475" cy="1368425"/>
          </a:xfrm>
          <a:prstGeom prst="flowChartOffpageConnector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/>
            <a:r>
              <a:rPr lang="ar-EG" sz="5400" b="1">
                <a:solidFill>
                  <a:srgbClr val="FFFF66"/>
                </a:solidFill>
              </a:rPr>
              <a:t>سورة التين</a:t>
            </a:r>
            <a:endParaRPr lang="en-US" sz="5400" b="1">
              <a:solidFill>
                <a:srgbClr val="FFFF66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223000"/>
            <a:ext cx="9144000" cy="64928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/>
            <a:endParaRPr lang="ar-SA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4572000" y="6237288"/>
            <a:ext cx="0" cy="620712"/>
          </a:xfrm>
          <a:prstGeom prst="line">
            <a:avLst/>
          </a:prstGeom>
          <a:noFill/>
          <a:ln w="9525">
            <a:solidFill>
              <a:srgbClr val="00CC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3" name="Oval 5">
            <a:hlinkClick r:id="" action="ppaction://hlinkshowjump?jump=endshow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900" y="5949950"/>
            <a:ext cx="1008063" cy="908050"/>
          </a:xfrm>
          <a:prstGeom prst="ellipse">
            <a:avLst/>
          </a:prstGeom>
          <a:solidFill>
            <a:srgbClr val="009999"/>
          </a:solidFill>
          <a:ln w="9525">
            <a:solidFill>
              <a:srgbClr val="00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/>
            <a:r>
              <a:rPr lang="ar-EG" b="1">
                <a:solidFill>
                  <a:srgbClr val="FFFF66"/>
                </a:solidFill>
              </a:rPr>
              <a:t>خروج</a:t>
            </a:r>
            <a:endParaRPr lang="en-US" b="1">
              <a:solidFill>
                <a:srgbClr val="FFFF66"/>
              </a:solidFill>
            </a:endParaRPr>
          </a:p>
        </p:txBody>
      </p:sp>
      <p:sp>
        <p:nvSpPr>
          <p:cNvPr id="12294" name="Oval 6">
            <a:hlinkClick r:id="" action="ppaction://hlinkshowjump?jump=previous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8038" y="5949950"/>
            <a:ext cx="1008062" cy="908050"/>
          </a:xfrm>
          <a:prstGeom prst="ellipse">
            <a:avLst/>
          </a:prstGeom>
          <a:solidFill>
            <a:srgbClr val="009999"/>
          </a:solidFill>
          <a:ln w="9525">
            <a:solidFill>
              <a:srgbClr val="00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/>
            <a:r>
              <a:rPr lang="ar-EG" b="1">
                <a:solidFill>
                  <a:srgbClr val="FFFF66"/>
                </a:solidFill>
              </a:rPr>
              <a:t>السابق</a:t>
            </a:r>
            <a:endParaRPr lang="en-US" b="1">
              <a:solidFill>
                <a:srgbClr val="FFFF66"/>
              </a:solidFill>
            </a:endParaRP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005263" y="1430338"/>
            <a:ext cx="4879975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 eaLnBrk="1" hangingPunct="1"/>
            <a:r>
              <a:rPr lang="ar-EG" sz="3200" b="1">
                <a:solidFill>
                  <a:srgbClr val="FF0000"/>
                </a:solidFill>
              </a:rPr>
              <a:t>معاني الكلمات</a:t>
            </a:r>
          </a:p>
          <a:p>
            <a:pPr algn="r" rtl="1" eaLnBrk="1" hangingPunct="1"/>
            <a:endParaRPr lang="ar-EG" b="1"/>
          </a:p>
          <a:p>
            <a:pPr algn="r" rtl="1" eaLnBrk="1" hangingPunct="1"/>
            <a:r>
              <a:rPr lang="ar-SA">
                <a:solidFill>
                  <a:srgbClr val="0066FF"/>
                </a:solidFill>
              </a:rPr>
              <a:t>رددناه</a:t>
            </a:r>
            <a:r>
              <a:rPr lang="ar-EG">
                <a:solidFill>
                  <a:srgbClr val="0066FF"/>
                </a:solidFill>
              </a:rPr>
              <a:t>        </a:t>
            </a:r>
            <a:r>
              <a:rPr lang="ar-SA">
                <a:solidFill>
                  <a:srgbClr val="0066FF"/>
                </a:solidFill>
              </a:rPr>
              <a:t>: رددنا الكافر .</a:t>
            </a:r>
          </a:p>
          <a:p>
            <a:pPr algn="r" rtl="1" eaLnBrk="1" hangingPunct="1"/>
            <a:r>
              <a:rPr lang="ar-SA">
                <a:solidFill>
                  <a:srgbClr val="0066FF"/>
                </a:solidFill>
              </a:rPr>
              <a:t>أسفل سافلين : إلى النار .</a:t>
            </a:r>
          </a:p>
          <a:p>
            <a:pPr algn="r" rtl="1" eaLnBrk="1" hangingPunct="1"/>
            <a:r>
              <a:rPr lang="ar-SA">
                <a:solidFill>
                  <a:srgbClr val="0066FF"/>
                </a:solidFill>
              </a:rPr>
              <a:t>غير ممنون</a:t>
            </a:r>
            <a:r>
              <a:rPr lang="ar-EG">
                <a:solidFill>
                  <a:srgbClr val="0066FF"/>
                </a:solidFill>
              </a:rPr>
              <a:t>  </a:t>
            </a:r>
            <a:r>
              <a:rPr lang="ar-SA">
                <a:solidFill>
                  <a:srgbClr val="0066FF"/>
                </a:solidFill>
              </a:rPr>
              <a:t>: غير مقطوع .</a:t>
            </a:r>
            <a:endParaRPr lang="ar-EG">
              <a:solidFill>
                <a:srgbClr val="0066FF"/>
              </a:solidFill>
            </a:endParaRPr>
          </a:p>
          <a:p>
            <a:pPr algn="r" rtl="1" eaLnBrk="1" hangingPunct="1"/>
            <a:endParaRPr lang="ar-SA">
              <a:solidFill>
                <a:srgbClr val="0066FF"/>
              </a:solidFill>
            </a:endParaRPr>
          </a:p>
          <a:p>
            <a:pPr algn="r" rtl="1" eaLnBrk="1" hangingPunct="1"/>
            <a:r>
              <a:rPr lang="ar-SA">
                <a:solidFill>
                  <a:srgbClr val="006666"/>
                </a:solidFill>
              </a:rPr>
              <a:t>-</a:t>
            </a:r>
            <a:r>
              <a:rPr lang="ar-EG">
                <a:solidFill>
                  <a:srgbClr val="006666"/>
                </a:solidFill>
              </a:rPr>
              <a:t> </a:t>
            </a:r>
            <a:r>
              <a:rPr lang="ar-SA">
                <a:solidFill>
                  <a:srgbClr val="006666"/>
                </a:solidFill>
              </a:rPr>
              <a:t>جزاءالمشركين توعد اللّه المشركين</a:t>
            </a:r>
            <a:endParaRPr lang="ar-EG">
              <a:solidFill>
                <a:srgbClr val="006666"/>
              </a:solidFill>
            </a:endParaRPr>
          </a:p>
          <a:p>
            <a:pPr algn="r" rtl="1" eaLnBrk="1" hangingPunct="1"/>
            <a:r>
              <a:rPr lang="ar-SA">
                <a:solidFill>
                  <a:srgbClr val="006666"/>
                </a:solidFill>
              </a:rPr>
              <a:t> الذين يجحدون نعمة اللّه خالقهم في أحسن تقويم.</a:t>
            </a:r>
          </a:p>
          <a:p>
            <a:pPr algn="r" rtl="1" eaLnBrk="1" hangingPunct="1">
              <a:buFontTx/>
              <a:buChar char="-"/>
            </a:pPr>
            <a:r>
              <a:rPr lang="ar-SA">
                <a:solidFill>
                  <a:srgbClr val="006666"/>
                </a:solidFill>
              </a:rPr>
              <a:t>ونتيجة لعملهم هذا يزجهم اللّه في النار.</a:t>
            </a:r>
            <a:endParaRPr lang="ar-EG">
              <a:solidFill>
                <a:srgbClr val="006666"/>
              </a:solidFill>
            </a:endParaRPr>
          </a:p>
          <a:p>
            <a:pPr algn="r" rtl="1" eaLnBrk="1" hangingPunct="1"/>
            <a:r>
              <a:rPr lang="ar-EG">
                <a:solidFill>
                  <a:srgbClr val="006666"/>
                </a:solidFill>
              </a:rPr>
              <a:t>- </a:t>
            </a:r>
            <a:r>
              <a:rPr lang="ar-SA">
                <a:solidFill>
                  <a:srgbClr val="006666"/>
                </a:solidFill>
              </a:rPr>
              <a:t>أما المؤمنين الذين يعملون الصالحات فمصيرهم</a:t>
            </a:r>
            <a:endParaRPr lang="ar-EG">
              <a:solidFill>
                <a:srgbClr val="006666"/>
              </a:solidFill>
            </a:endParaRPr>
          </a:p>
          <a:p>
            <a:pPr algn="r" rtl="1" eaLnBrk="1" hangingPunct="1"/>
            <a:r>
              <a:rPr lang="ar-SA">
                <a:solidFill>
                  <a:srgbClr val="006666"/>
                </a:solidFill>
              </a:rPr>
              <a:t> الجنة والأجر الغير منقطع.</a:t>
            </a:r>
          </a:p>
        </p:txBody>
      </p:sp>
    </p:spTree>
  </p:cSld>
  <p:clrMapOvr>
    <a:masterClrMapping/>
  </p:clrMapOvr>
  <p:transition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2" grpId="0" animBg="1"/>
      <p:bldP spid="12293" grpId="0" animBg="1"/>
      <p:bldP spid="12294" grpId="0" animBg="1"/>
      <p:bldP spid="123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323850" y="2276475"/>
            <a:ext cx="8280400" cy="3744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تعالج السورة الكريمة موضوعين بارزين هما :</a:t>
            </a:r>
          </a:p>
          <a:p>
            <a:pPr algn="ctr" rtl="1" eaLnBrk="1" hangingPunct="1">
              <a:defRPr/>
            </a:pPr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الأول : تكريم لله عز وجل وعلا للإنسان .</a:t>
            </a:r>
          </a:p>
          <a:p>
            <a:pPr algn="ctr" rtl="1" eaLnBrk="1" hangingPunct="1">
              <a:defRPr/>
            </a:pPr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الثاني : موضوع الإيمان بالحساب والجزاء .</a:t>
            </a:r>
          </a:p>
          <a:p>
            <a:pPr algn="ctr" rtl="1" eaLnBrk="1" hangingPunct="1">
              <a:defRPr/>
            </a:pPr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ثم ختمت السورة الكريمة بيان عدل الله جل وعلا في قوله :</a:t>
            </a:r>
          </a:p>
          <a:p>
            <a:pPr algn="ctr" rtl="1" eaLnBrk="1" hangingPunct="1">
              <a:defRPr/>
            </a:pPr>
            <a:r>
              <a:rPr lang="ar-SA" dirty="0">
                <a:solidFill>
                  <a:srgbClr val="006666"/>
                </a:solidFill>
              </a:rPr>
              <a:t>أَلَيْسَ اللَّهُ بِأَحْكَمِ الْحَاكِمِينَ </a:t>
            </a:r>
            <a:r>
              <a:rPr lang="ar-SA" sz="1400" dirty="0">
                <a:solidFill>
                  <a:srgbClr val="FF0000"/>
                </a:solidFill>
              </a:rPr>
              <a:t>۝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 eaLnBrk="1" hangingPunct="1"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18435" name="صورة 2"/>
          <p:cNvPicPr>
            <a:picLocks noChangeAspect="1"/>
          </p:cNvPicPr>
          <p:nvPr/>
        </p:nvPicPr>
        <p:blipFill>
          <a:blip r:embed="rId2" cstate="print"/>
          <a:srcRect r="7304"/>
          <a:stretch>
            <a:fillRect/>
          </a:stretch>
        </p:blipFill>
        <p:spPr bwMode="auto">
          <a:xfrm>
            <a:off x="4427538" y="0"/>
            <a:ext cx="36004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5508625" y="647700"/>
            <a:ext cx="201612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معلومات </a:t>
            </a:r>
            <a:r>
              <a:rPr lang="ar-SA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إثرائية</a:t>
            </a:r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صورة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58738"/>
            <a:ext cx="446405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مستدير الزوايا 3"/>
          <p:cNvSpPr/>
          <p:nvPr/>
        </p:nvSpPr>
        <p:spPr>
          <a:xfrm>
            <a:off x="4752975" y="1431925"/>
            <a:ext cx="3527425" cy="7921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4000" dirty="0">
                <a:solidFill>
                  <a:srgbClr val="000000"/>
                </a:solidFill>
              </a:rPr>
              <a:t>وقفة تربوية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46113" y="2625725"/>
            <a:ext cx="7848600" cy="80327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dirty="0">
                <a:solidFill>
                  <a:srgbClr val="000000"/>
                </a:solidFill>
              </a:rPr>
              <a:t>عرض فلم يبين عظمة الخالق في خلقة </a:t>
            </a:r>
            <a:endParaRPr lang="ar-SA" dirty="0">
              <a:solidFill>
                <a:srgbClr val="000000"/>
              </a:solidFill>
            </a:endParaRPr>
          </a:p>
        </p:txBody>
      </p:sp>
      <p:pic>
        <p:nvPicPr>
          <p:cNvPr id="19461" name="صورة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562350"/>
            <a:ext cx="33131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صورة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860800"/>
            <a:ext cx="30670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/>
            </a:extLst>
          </p:cNvPr>
          <p:cNvSpPr/>
          <p:nvPr/>
        </p:nvSpPr>
        <p:spPr>
          <a:xfrm>
            <a:off x="179388" y="260350"/>
            <a:ext cx="8785225" cy="6408738"/>
          </a:xfrm>
          <a:prstGeom prst="rect">
            <a:avLst/>
          </a:prstGeom>
          <a:noFill/>
          <a:ln w="168275" cmpd="thinThick">
            <a:solidFill>
              <a:srgbClr val="9A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3" name="AutoShape 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88988" y="457200"/>
            <a:ext cx="7561262" cy="16081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58057" tIns="29029" rIns="58057" bIns="29029"/>
          <a:lstStyle/>
          <a:p>
            <a:pPr algn="r" rtl="1" eaLnBrk="1" hangingPunct="1">
              <a:spcAft>
                <a:spcPts val="635"/>
              </a:spcAft>
              <a:defRPr/>
            </a:pPr>
            <a:r>
              <a:rPr lang="ar-SA" sz="1016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SA" sz="1400" b="1" dirty="0">
                <a:solidFill>
                  <a:srgbClr val="FF0000"/>
                </a:solidFill>
                <a:cs typeface="Arial" panose="020B0604020202020204" pitchFamily="34" charset="0"/>
              </a:rPr>
              <a:t>اليوم :                                                                                                           المادة:  </a:t>
            </a:r>
            <a:r>
              <a:rPr lang="ar-SA" sz="1400" b="1" dirty="0">
                <a:cs typeface="Arial" panose="020B0604020202020204" pitchFamily="34" charset="0"/>
              </a:rPr>
              <a:t>قرآن </a:t>
            </a:r>
            <a:endParaRPr lang="ar-SA" sz="1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r" rtl="1" eaLnBrk="1" hangingPunct="1">
              <a:spcAft>
                <a:spcPts val="635"/>
              </a:spcAft>
              <a:defRPr/>
            </a:pPr>
            <a:r>
              <a:rPr lang="ar-SA" sz="1400" b="1" dirty="0">
                <a:solidFill>
                  <a:srgbClr val="FF0000"/>
                </a:solidFill>
                <a:cs typeface="Arial" panose="020B0604020202020204" pitchFamily="34" charset="0"/>
              </a:rPr>
              <a:t> التاريخ </a:t>
            </a:r>
            <a:r>
              <a:rPr lang="ar-SA" sz="1400" b="1" dirty="0">
                <a:cs typeface="Arial" panose="020B0604020202020204" pitchFamily="34" charset="0"/>
              </a:rPr>
              <a:t>:     /      /   14 هـ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SA" sz="1400" b="1" dirty="0">
                <a:solidFill>
                  <a:srgbClr val="FF0000"/>
                </a:solidFill>
                <a:ea typeface="Calibri" panose="020F0502020204030204" pitchFamily="34" charset="0"/>
                <a:cs typeface="Akhbar MT" pitchFamily="2" charset="-78"/>
              </a:rPr>
              <a:t>الموضوع</a:t>
            </a:r>
            <a:r>
              <a:rPr lang="ar-SA" sz="1400" b="1" dirty="0">
                <a:solidFill>
                  <a:prstClr val="black"/>
                </a:solidFill>
                <a:ea typeface="Calibri" panose="020F0502020204030204" pitchFamily="34" charset="0"/>
                <a:cs typeface="Akhbar MT" pitchFamily="2" charset="-78"/>
              </a:rPr>
              <a:t> : سورة </a:t>
            </a:r>
            <a:r>
              <a:rPr lang="ar-SA" sz="1400" b="1" dirty="0">
                <a:solidFill>
                  <a:prstClr val="black"/>
                </a:solidFill>
                <a:ea typeface="Calibri" panose="020F0502020204030204" pitchFamily="34" charset="0"/>
                <a:cs typeface="Akhbar MT" pitchFamily="2" charset="-78"/>
              </a:rPr>
              <a:t>التين               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ea typeface="Calibri" panose="020F0502020204030204" pitchFamily="34" charset="0"/>
                <a:cs typeface="Akhbar MT" pitchFamily="2" charset="-78"/>
              </a:rPr>
              <a:t> </a:t>
            </a:r>
            <a:endParaRPr lang="ar-SA" sz="1400" b="1" dirty="0">
              <a:solidFill>
                <a:srgbClr val="FF0000"/>
              </a:solidFill>
              <a:ea typeface="Calibri" panose="020F0502020204030204" pitchFamily="34" charset="0"/>
              <a:cs typeface="Akhbar MT" pitchFamily="2" charset="-78"/>
            </a:endParaRPr>
          </a:p>
          <a:p>
            <a:pPr algn="r" rtl="1" eaLnBrk="1" hangingPunct="1">
              <a:spcAft>
                <a:spcPts val="635"/>
              </a:spcAft>
              <a:defRPr/>
            </a:pPr>
            <a:r>
              <a:rPr lang="ar-SA" sz="1400" b="1" dirty="0">
                <a:solidFill>
                  <a:srgbClr val="FF0000"/>
                </a:solidFill>
                <a:cs typeface="Akhbar MT" pitchFamily="2" charset="-78"/>
              </a:rPr>
              <a:t>                                 </a:t>
            </a:r>
            <a:r>
              <a:rPr lang="ar-SA" sz="1400" b="1" dirty="0">
                <a:cs typeface="Akhbar MT" pitchFamily="2" charset="-78"/>
              </a:rPr>
              <a:t>                                                   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cs typeface="Akhbar MT" pitchFamily="2" charset="-78"/>
              </a:rPr>
              <a:t>الزمن : </a:t>
            </a:r>
            <a:r>
              <a:rPr lang="ar-SA" sz="1400" b="1" dirty="0">
                <a:cs typeface="Akhbar MT" pitchFamily="2" charset="-78"/>
              </a:rPr>
              <a:t>دقيقتين</a:t>
            </a:r>
          </a:p>
          <a:p>
            <a:pPr algn="r" rtl="1" eaLnBrk="1" hangingPunct="1">
              <a:spcAft>
                <a:spcPts val="635"/>
              </a:spcAft>
              <a:defRPr/>
            </a:pPr>
            <a:r>
              <a:rPr lang="ar-SA" sz="1400" b="1" dirty="0">
                <a:cs typeface="Arial" panose="020B0604020202020204" pitchFamily="34" charset="0"/>
              </a:rPr>
              <a:t> </a:t>
            </a:r>
            <a:r>
              <a:rPr lang="ar-SA" sz="1400" b="1" dirty="0">
                <a:solidFill>
                  <a:srgbClr val="FF0000"/>
                </a:solidFill>
                <a:cs typeface="Arial" panose="020B0604020202020204" pitchFamily="34" charset="0"/>
              </a:rPr>
              <a:t>                                 </a:t>
            </a:r>
            <a:r>
              <a:rPr lang="ar-SA" sz="1400" b="1" dirty="0">
                <a:cs typeface="Arial" panose="020B0604020202020204" pitchFamily="34" charset="0"/>
              </a:rPr>
              <a:t>                                                                            </a:t>
            </a:r>
            <a:r>
              <a:rPr lang="ar-SA" sz="1400" b="1" dirty="0">
                <a:solidFill>
                  <a:srgbClr val="FF0000"/>
                </a:solidFill>
                <a:cs typeface="Arial" panose="020B0604020202020204" pitchFamily="34" charset="0"/>
              </a:rPr>
              <a:t>أسلوب التنفيذ</a:t>
            </a:r>
            <a:r>
              <a:rPr lang="ar-SA" sz="1400" b="1" dirty="0">
                <a:cs typeface="Arial" panose="020B0604020202020204" pitchFamily="34" charset="0"/>
              </a:rPr>
              <a:t>:  جماعي </a:t>
            </a:r>
            <a:endParaRPr lang="ar-SA" sz="1050" b="1" dirty="0">
              <a:cs typeface="Arial" panose="020B0604020202020204" pitchFamily="34" charset="0"/>
            </a:endParaRPr>
          </a:p>
        </p:txBody>
      </p:sp>
      <p:sp>
        <p:nvSpPr>
          <p:cNvPr id="15" name="مستطيل 14">
            <a:extLst>
              <a:ext uri="{FF2B5EF4-FFF2-40B4-BE49-F238E27FC236}"/>
            </a:extLst>
          </p:cNvPr>
          <p:cNvSpPr/>
          <p:nvPr/>
        </p:nvSpPr>
        <p:spPr>
          <a:xfrm>
            <a:off x="3059113" y="896938"/>
            <a:ext cx="2881312" cy="5857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eaLnBrk="1" hangingPunct="1">
              <a:defRPr/>
            </a:pPr>
            <a:r>
              <a:rPr lang="ar-SA" dirty="0"/>
              <a:t>اسم المجموعة  :</a:t>
            </a:r>
            <a:r>
              <a:rPr lang="ar-SA" sz="800" dirty="0"/>
              <a:t>.................................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419475" y="5949950"/>
            <a:ext cx="4248150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أ: حمدة الغامدي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115616" y="2204864"/>
            <a:ext cx="723463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b="1" dirty="0">
                <a:ln w="12700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صنفي الكلمات في جدول :</a:t>
            </a:r>
          </a:p>
          <a:p>
            <a:pPr algn="ctr" rtl="1" eaLnBrk="1" hangingPunct="1">
              <a:defRPr/>
            </a:pPr>
            <a:r>
              <a:rPr lang="ar-SA" b="1" dirty="0">
                <a:ln w="12700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التين ـ الزيتون ـ البلد ـ الانسان </a:t>
            </a:r>
            <a:endParaRPr lang="ar-SA" b="1" dirty="0">
              <a:ln w="12700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571625" y="3213100"/>
          <a:ext cx="6096000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الام القمرية</a:t>
                      </a:r>
                      <a:r>
                        <a:rPr lang="ar-SA" sz="2400" baseline="0" dirty="0" smtClean="0"/>
                        <a:t> </a:t>
                      </a:r>
                      <a:endParaRPr lang="ar-SA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الام الشمسية </a:t>
                      </a:r>
                      <a:endParaRPr lang="ar-SA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4" name="صورة 5"/>
          <p:cNvPicPr>
            <a:picLocks noChangeAspect="1"/>
          </p:cNvPicPr>
          <p:nvPr/>
        </p:nvPicPr>
        <p:blipFill>
          <a:blip r:embed="rId2" cstate="print"/>
          <a:srcRect l="53149" r="20863" b="60471"/>
          <a:stretch>
            <a:fillRect/>
          </a:stretch>
        </p:blipFill>
        <p:spPr bwMode="auto">
          <a:xfrm>
            <a:off x="7812088" y="2266950"/>
            <a:ext cx="94615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صورة 6"/>
          <p:cNvPicPr>
            <a:picLocks noChangeAspect="1"/>
          </p:cNvPicPr>
          <p:nvPr/>
        </p:nvPicPr>
        <p:blipFill>
          <a:blip r:embed="rId2" cstate="print"/>
          <a:srcRect l="6689" r="64175" b="59308"/>
          <a:stretch>
            <a:fillRect/>
          </a:stretch>
        </p:blipFill>
        <p:spPr bwMode="auto">
          <a:xfrm>
            <a:off x="501650" y="2505075"/>
            <a:ext cx="93503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مستطيل 1"/>
          <p:cNvSpPr>
            <a:spLocks noChangeArrowheads="1"/>
          </p:cNvSpPr>
          <p:nvPr/>
        </p:nvSpPr>
        <p:spPr bwMode="auto">
          <a:xfrm>
            <a:off x="2124075" y="115888"/>
            <a:ext cx="6389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lnSpc>
                <a:spcPct val="115000"/>
              </a:lnSpc>
              <a:spcAft>
                <a:spcPts val="1000"/>
              </a:spcAft>
              <a:tabLst>
                <a:tab pos="1285875" algn="l"/>
              </a:tabLst>
            </a:pPr>
            <a:r>
              <a:rPr lang="en-US" b="1" i="1" u="sng">
                <a:solidFill>
                  <a:srgbClr val="C00000"/>
                </a:solidFill>
                <a:latin typeface="Microsoft Sans Serif" pitchFamily="34" charset="0"/>
                <a:ea typeface="Calibri" pitchFamily="34" charset="0"/>
                <a:cs typeface="Microsoft Sans Serif" pitchFamily="34" charset="0"/>
                <a:sym typeface="Wingdings 2" pitchFamily="18" charset="2"/>
              </a:rPr>
              <a:t></a:t>
            </a:r>
            <a:r>
              <a:rPr lang="ar-EG" b="1" i="1" u="sng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Microsoft Sans Serif" pitchFamily="34" charset="0"/>
              </a:rPr>
              <a:t>صلي من العمود الأول بالمقصود به من العمود الثاني:</a:t>
            </a:r>
            <a:endParaRPr lang="en-US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7019925" y="1125538"/>
            <a:ext cx="1255713" cy="584200"/>
          </a:xfrm>
          <a:prstGeom prst="flowChartTerminator">
            <a:avLst/>
          </a:prstGeom>
          <a:gradFill rotWithShape="1">
            <a:gsLst>
              <a:gs pos="0">
                <a:srgbClr val="92D050"/>
              </a:gs>
              <a:gs pos="50000">
                <a:srgbClr val="EEECE1"/>
              </a:gs>
              <a:gs pos="100000">
                <a:srgbClr val="92D050"/>
              </a:gs>
            </a:gsLst>
            <a:lin ang="5400000" scaled="1"/>
          </a:gradFill>
          <a:ln w="9525" algn="ctr">
            <a:solidFill>
              <a:srgbClr val="31849B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1" eaLnBrk="1" hangingPunct="1">
              <a:spcAft>
                <a:spcPts val="800"/>
              </a:spcAft>
            </a:pPr>
            <a:r>
              <a:rPr lang="ar-EG" sz="1800" b="1">
                <a:solidFill>
                  <a:srgbClr val="6600CC"/>
                </a:solidFill>
                <a:latin typeface="Microsoft Sans Serif" pitchFamily="34" charset="0"/>
                <a:ea typeface="Arial" charset="0"/>
                <a:cs typeface="Microsoft Sans Serif" pitchFamily="34" charset="0"/>
              </a:rPr>
              <a:t>طُورِ:</a:t>
            </a:r>
            <a:endParaRPr lang="ar-SA">
              <a:ea typeface="Arial" charset="0"/>
              <a:cs typeface="Microsoft Sans Serif" pitchFamily="34" charset="0"/>
            </a:endParaRPr>
          </a:p>
        </p:txBody>
      </p:sp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7019925" y="2060575"/>
            <a:ext cx="1312863" cy="584200"/>
          </a:xfrm>
          <a:prstGeom prst="flowChartTerminator">
            <a:avLst/>
          </a:prstGeom>
          <a:gradFill rotWithShape="1">
            <a:gsLst>
              <a:gs pos="0">
                <a:srgbClr val="92D050"/>
              </a:gs>
              <a:gs pos="50000">
                <a:srgbClr val="EEECE1"/>
              </a:gs>
              <a:gs pos="100000">
                <a:srgbClr val="92D050"/>
              </a:gs>
            </a:gsLst>
            <a:lin ang="5400000" scaled="1"/>
          </a:gradFill>
          <a:ln w="9525" algn="ctr">
            <a:solidFill>
              <a:srgbClr val="31849B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1" eaLnBrk="1" hangingPunct="1">
              <a:spcAft>
                <a:spcPts val="800"/>
              </a:spcAft>
            </a:pPr>
            <a:r>
              <a:rPr lang="ar-EG" sz="1600" b="1">
                <a:solidFill>
                  <a:srgbClr val="6600CC"/>
                </a:solidFill>
                <a:latin typeface="Microsoft Sans Serif" pitchFamily="34" charset="0"/>
                <a:ea typeface="Arial" charset="0"/>
                <a:cs typeface="Microsoft Sans Serif" pitchFamily="34" charset="0"/>
              </a:rPr>
              <a:t>التِّينِ وَالزَّيْتُونِ:</a:t>
            </a:r>
            <a:endParaRPr lang="ar-SA">
              <a:ea typeface="Arial" charset="0"/>
              <a:cs typeface="Microsoft Sans Serif" pitchFamily="34" charset="0"/>
            </a:endParaRPr>
          </a:p>
        </p:txBody>
      </p:sp>
      <p:sp>
        <p:nvSpPr>
          <p:cNvPr id="21509" name="AutoShape 4"/>
          <p:cNvSpPr>
            <a:spLocks noChangeArrowheads="1"/>
          </p:cNvSpPr>
          <p:nvPr/>
        </p:nvSpPr>
        <p:spPr bwMode="auto">
          <a:xfrm>
            <a:off x="7083425" y="2997200"/>
            <a:ext cx="1192213" cy="584200"/>
          </a:xfrm>
          <a:prstGeom prst="flowChartTerminator">
            <a:avLst/>
          </a:prstGeom>
          <a:gradFill rotWithShape="1">
            <a:gsLst>
              <a:gs pos="0">
                <a:srgbClr val="92D050"/>
              </a:gs>
              <a:gs pos="50000">
                <a:srgbClr val="EEECE1"/>
              </a:gs>
              <a:gs pos="100000">
                <a:srgbClr val="92D050"/>
              </a:gs>
            </a:gsLst>
            <a:lin ang="5400000" scaled="1"/>
          </a:gradFill>
          <a:ln w="9525" algn="ctr">
            <a:solidFill>
              <a:srgbClr val="31849B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1" eaLnBrk="1" hangingPunct="1">
              <a:spcAft>
                <a:spcPts val="800"/>
              </a:spcAft>
            </a:pPr>
            <a:r>
              <a:rPr lang="ar-EG" sz="1800" b="1">
                <a:solidFill>
                  <a:srgbClr val="6600CC"/>
                </a:solidFill>
                <a:latin typeface="Microsoft Sans Serif" pitchFamily="34" charset="0"/>
                <a:ea typeface="Arial" charset="0"/>
                <a:cs typeface="Microsoft Sans Serif" pitchFamily="34" charset="0"/>
              </a:rPr>
              <a:t>الْبَلَدِ</a:t>
            </a:r>
            <a:r>
              <a:rPr lang="en-US" sz="1800" b="1">
                <a:solidFill>
                  <a:srgbClr val="6600CC"/>
                </a:solidFill>
                <a:latin typeface="Microsoft Sans Serif" pitchFamily="34" charset="0"/>
                <a:ea typeface="Arial" charset="0"/>
                <a:cs typeface="Microsoft Sans Serif" pitchFamily="34" charset="0"/>
              </a:rPr>
              <a:t>:</a:t>
            </a:r>
            <a:endParaRPr lang="ar-SA">
              <a:ea typeface="Arial" charset="0"/>
              <a:cs typeface="Microsoft Sans Serif" pitchFamily="34" charset="0"/>
            </a:endParaRPr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2124075" y="1125538"/>
            <a:ext cx="2265363" cy="584200"/>
          </a:xfrm>
          <a:prstGeom prst="flowChartTerminator">
            <a:avLst/>
          </a:prstGeom>
          <a:gradFill rotWithShape="1">
            <a:gsLst>
              <a:gs pos="0">
                <a:srgbClr val="FFC000"/>
              </a:gs>
              <a:gs pos="50000">
                <a:srgbClr val="EEECE1"/>
              </a:gs>
              <a:gs pos="100000">
                <a:srgbClr val="FFC000"/>
              </a:gs>
            </a:gsLst>
            <a:lin ang="5400000" scaled="1"/>
          </a:gradFill>
          <a:ln w="38100" algn="ctr">
            <a:solidFill>
              <a:srgbClr val="365F9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1" eaLnBrk="1" hangingPunct="1">
              <a:spcAft>
                <a:spcPts val="800"/>
              </a:spcAft>
            </a:pPr>
            <a:r>
              <a:rPr lang="ar-EG" sz="1800" b="1">
                <a:latin typeface="Microsoft Sans Serif" pitchFamily="34" charset="0"/>
                <a:ea typeface="Arial" charset="0"/>
                <a:cs typeface="Microsoft Sans Serif" pitchFamily="34" charset="0"/>
              </a:rPr>
              <a:t>مكة المكرمة</a:t>
            </a:r>
            <a:endParaRPr lang="ar-SA">
              <a:ea typeface="Arial" charset="0"/>
              <a:cs typeface="Microsoft Sans Serif" pitchFamily="34" charset="0"/>
            </a:endParaRPr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2124075" y="2044700"/>
            <a:ext cx="2265363" cy="600075"/>
          </a:xfrm>
          <a:prstGeom prst="flowChartTerminator">
            <a:avLst/>
          </a:prstGeom>
          <a:gradFill rotWithShape="1">
            <a:gsLst>
              <a:gs pos="0">
                <a:srgbClr val="FFC000"/>
              </a:gs>
              <a:gs pos="50000">
                <a:srgbClr val="EEECE1"/>
              </a:gs>
              <a:gs pos="100000">
                <a:srgbClr val="FFC000"/>
              </a:gs>
            </a:gsLst>
            <a:lin ang="5400000" scaled="1"/>
          </a:gradFill>
          <a:ln w="38100" algn="ctr">
            <a:solidFill>
              <a:srgbClr val="365F9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1" eaLnBrk="1" hangingPunct="1">
              <a:spcAft>
                <a:spcPts val="800"/>
              </a:spcAft>
            </a:pPr>
            <a:r>
              <a:rPr lang="ar-EG" sz="1800" b="1">
                <a:latin typeface="Microsoft Sans Serif" pitchFamily="34" charset="0"/>
                <a:ea typeface="Arial" charset="0"/>
                <a:cs typeface="Microsoft Sans Serif" pitchFamily="34" charset="0"/>
              </a:rPr>
              <a:t>جبل في سيناء</a:t>
            </a:r>
            <a:endParaRPr lang="ar-SA">
              <a:ea typeface="Arial" charset="0"/>
              <a:cs typeface="Microsoft Sans Serif" pitchFamily="34" charset="0"/>
            </a:endParaRPr>
          </a:p>
        </p:txBody>
      </p:sp>
      <p:sp>
        <p:nvSpPr>
          <p:cNvPr id="21512" name="AutoShape 7"/>
          <p:cNvSpPr>
            <a:spLocks noChangeArrowheads="1"/>
          </p:cNvSpPr>
          <p:nvPr/>
        </p:nvSpPr>
        <p:spPr bwMode="auto">
          <a:xfrm>
            <a:off x="2162175" y="2852738"/>
            <a:ext cx="2236788" cy="584200"/>
          </a:xfrm>
          <a:prstGeom prst="flowChartTerminator">
            <a:avLst/>
          </a:prstGeom>
          <a:gradFill rotWithShape="1">
            <a:gsLst>
              <a:gs pos="0">
                <a:srgbClr val="FFC000"/>
              </a:gs>
              <a:gs pos="50000">
                <a:srgbClr val="EEECE1"/>
              </a:gs>
              <a:gs pos="100000">
                <a:srgbClr val="FFC000"/>
              </a:gs>
            </a:gsLst>
            <a:lin ang="5400000" scaled="1"/>
          </a:gradFill>
          <a:ln w="38100" algn="ctr">
            <a:solidFill>
              <a:srgbClr val="365F9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1" eaLnBrk="1" hangingPunct="1">
              <a:spcAft>
                <a:spcPts val="800"/>
              </a:spcAft>
            </a:pPr>
            <a:r>
              <a:rPr lang="ar-EG" sz="1800" b="1">
                <a:latin typeface="Microsoft Sans Serif" pitchFamily="34" charset="0"/>
                <a:ea typeface="Arial" charset="0"/>
                <a:cs typeface="Microsoft Sans Serif" pitchFamily="34" charset="0"/>
              </a:rPr>
              <a:t>أي المأكولين أو الجبلين</a:t>
            </a:r>
            <a:endParaRPr lang="en-US" sz="1800" b="1">
              <a:latin typeface="Microsoft Sans Serif" pitchFamily="34" charset="0"/>
              <a:ea typeface="Arial" charset="0"/>
              <a:cs typeface="Microsoft Sans Serif" pitchFamily="34" charset="0"/>
            </a:endParaRPr>
          </a:p>
          <a:p>
            <a:pPr algn="r" rtl="1" eaLnBrk="1" hangingPunct="1"/>
            <a:endParaRPr lang="ar-SA">
              <a:ea typeface="Arial" charset="0"/>
              <a:cs typeface="Microsoft Sans Serif" pitchFamily="34" charset="0"/>
            </a:endParaRPr>
          </a:p>
        </p:txBody>
      </p:sp>
      <p:pic>
        <p:nvPicPr>
          <p:cNvPr id="21513" name="ipfn68CUPTX0uW6zM:" descr="11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860800"/>
            <a:ext cx="3457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2988" y="885825"/>
            <a:ext cx="5905500" cy="765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التقويم </a:t>
            </a:r>
          </a:p>
          <a:p>
            <a:pPr algn="ctr" rtl="1" eaLnBrk="1" hangingPunct="1">
              <a:defRPr/>
            </a:pPr>
            <a:endParaRPr lang="ar-S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دبوس زينة 2"/>
          <p:cNvSpPr/>
          <p:nvPr/>
        </p:nvSpPr>
        <p:spPr>
          <a:xfrm>
            <a:off x="1547813" y="1471613"/>
            <a:ext cx="5184775" cy="936625"/>
          </a:xfrm>
          <a:prstGeom prst="plaqu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2800" dirty="0"/>
              <a:t>اقرأ السورة ثم ابحث عن اسم من أسماء مكة المكرمة .</a:t>
            </a:r>
            <a:endParaRPr lang="ar-SA" sz="2800" dirty="0"/>
          </a:p>
        </p:txBody>
      </p:sp>
      <p:sp>
        <p:nvSpPr>
          <p:cNvPr id="5" name="دبوس زينة 4"/>
          <p:cNvSpPr/>
          <p:nvPr/>
        </p:nvSpPr>
        <p:spPr>
          <a:xfrm>
            <a:off x="1547813" y="2960688"/>
            <a:ext cx="5184775" cy="936625"/>
          </a:xfrm>
          <a:prstGeom prst="plaqu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dirty="0"/>
              <a:t>ذكرت السورة نوعين من أنواع الفواكه فما هما ؟</a:t>
            </a:r>
            <a:endParaRPr lang="ar-SA" dirty="0"/>
          </a:p>
        </p:txBody>
      </p:sp>
      <p:pic>
        <p:nvPicPr>
          <p:cNvPr id="22533" name="صورة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435475"/>
            <a:ext cx="43561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468313" y="2636838"/>
            <a:ext cx="7199312" cy="2520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ـ ما اسم السورة التي حفظتها ؟</a:t>
            </a:r>
          </a:p>
          <a:p>
            <a:pPr algn="ctr" rtl="1" eaLnBrk="1" hangingPunct="1">
              <a:defRPr/>
            </a:pPr>
            <a:r>
              <a:rPr lang="ar-SA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التكاثر ـ الشرح ـ الزلزلة ـ </a:t>
            </a:r>
            <a:r>
              <a:rPr lang="ar-SA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البينة ـ العلق </a:t>
            </a:r>
            <a:endParaRPr lang="ar-SA" sz="4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rtl="1" eaLnBrk="1" hangingPunct="1">
              <a:defRPr/>
            </a:pPr>
            <a:r>
              <a:rPr lang="ar-SA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ـ ما اول اية نزلت على النبي صل الله علية وسلم ؟</a:t>
            </a:r>
            <a:endParaRPr lang="ar-SA" sz="4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835150" y="1125538"/>
            <a:ext cx="3960813" cy="115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المراجعة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دبوس زينة 3"/>
          <p:cNvSpPr/>
          <p:nvPr/>
        </p:nvSpPr>
        <p:spPr>
          <a:xfrm>
            <a:off x="539552" y="188640"/>
            <a:ext cx="7920880" cy="648072"/>
          </a:xfrm>
          <a:prstGeom prst="plaqu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4000" b="1" cap="all" dirty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آداب تلاوة القرآن الكريم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28763"/>
            <a:ext cx="2376488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2590419" y="5025017"/>
            <a:ext cx="5720343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السجود عند قراءة آية سجدة أو سماعها </a:t>
            </a: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9063" y="5024438"/>
            <a:ext cx="10080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4714104" y="1623806"/>
            <a:ext cx="3615319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اختيار المكان النظيف </a:t>
            </a:r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2863" y="1592263"/>
            <a:ext cx="71755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4732764" y="4357056"/>
            <a:ext cx="3577998" cy="3926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التمهل في قراءة القرآن الكريم </a:t>
            </a:r>
          </a:p>
        </p:txBody>
      </p:sp>
      <p:pic>
        <p:nvPicPr>
          <p:cNvPr id="6153" name="Picture 5"/>
          <p:cNvPicPr>
            <a:picLocks noChangeAspect="1" noChangeArrowheads="1"/>
          </p:cNvPicPr>
          <p:nvPr/>
        </p:nvPicPr>
        <p:blipFill>
          <a:blip r:embed="rId5" cstate="print"/>
          <a:srcRect r="48306"/>
          <a:stretch>
            <a:fillRect/>
          </a:stretch>
        </p:blipFill>
        <p:spPr bwMode="auto">
          <a:xfrm>
            <a:off x="3375025" y="2339975"/>
            <a:ext cx="7207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مستطيل 13"/>
          <p:cNvSpPr/>
          <p:nvPr/>
        </p:nvSpPr>
        <p:spPr>
          <a:xfrm>
            <a:off x="3878244" y="3668386"/>
            <a:ext cx="4419534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الاستماع لقراءة القرآن الكريم </a:t>
            </a:r>
          </a:p>
        </p:txBody>
      </p:sp>
      <p:pic>
        <p:nvPicPr>
          <p:cNvPr id="61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2450" y="366871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مستطيل 15"/>
          <p:cNvSpPr/>
          <p:nvPr/>
        </p:nvSpPr>
        <p:spPr>
          <a:xfrm>
            <a:off x="4211960" y="2311759"/>
            <a:ext cx="4117463" cy="4320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يستعيذ بالله من الشيطان الرجيم عند بدأ القراءة </a:t>
            </a:r>
          </a:p>
        </p:txBody>
      </p:sp>
      <p:pic>
        <p:nvPicPr>
          <p:cNvPr id="6157" name="Picture 4" descr="ØµÙØ±Ø© Ø°Ø§Øª ØµÙØ©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67138" y="4300538"/>
            <a:ext cx="784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مستطيل 17"/>
          <p:cNvSpPr/>
          <p:nvPr/>
        </p:nvSpPr>
        <p:spPr>
          <a:xfrm>
            <a:off x="5104691" y="1013935"/>
            <a:ext cx="3192445" cy="423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الوضوء</a:t>
            </a:r>
          </a:p>
        </p:txBody>
      </p:sp>
      <p:pic>
        <p:nvPicPr>
          <p:cNvPr id="615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87825" y="1017588"/>
            <a:ext cx="719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مستطيل 19"/>
          <p:cNvSpPr/>
          <p:nvPr/>
        </p:nvSpPr>
        <p:spPr>
          <a:xfrm>
            <a:off x="4262401" y="2988966"/>
            <a:ext cx="4067022" cy="393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البسملة في بداية كل سورة ما عدا سورة التوبة </a:t>
            </a:r>
          </a:p>
        </p:txBody>
      </p:sp>
      <p:pic>
        <p:nvPicPr>
          <p:cNvPr id="616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2825" y="2989263"/>
            <a:ext cx="5286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صورة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1066800"/>
            <a:ext cx="66516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259632" y="0"/>
            <a:ext cx="6265862" cy="115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6600" dirty="0">
                <a:ln>
                  <a:solidFill>
                    <a:srgbClr val="FF0000"/>
                  </a:solidFill>
                </a:ln>
              </a:rPr>
              <a:t>أهداف </a:t>
            </a:r>
            <a:r>
              <a:rPr lang="ar-SA" sz="7200" dirty="0">
                <a:ln>
                  <a:solidFill>
                    <a:srgbClr val="FF0000"/>
                  </a:solidFill>
                </a:ln>
              </a:rPr>
              <a:t>الدرس</a:t>
            </a:r>
            <a:r>
              <a:rPr lang="ar-SA" sz="6600" dirty="0">
                <a:ln>
                  <a:solidFill>
                    <a:srgbClr val="FF0000"/>
                  </a:solidFill>
                </a:ln>
              </a:rPr>
              <a:t>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708400" y="1209675"/>
            <a:ext cx="3384550" cy="1512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3200" dirty="0">
                <a:solidFill>
                  <a:srgbClr val="F8F8F8"/>
                </a:solidFill>
              </a:rPr>
              <a:t>1ـ أن تتلو الطالبة سورة القدر تلاوة مجودة 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635375" y="2738438"/>
            <a:ext cx="3313113" cy="115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2800" dirty="0">
                <a:solidFill>
                  <a:srgbClr val="F8F8F8"/>
                </a:solidFill>
              </a:rPr>
              <a:t>2ـ أن تحفظ الطالبة سورة القدر حفظاً متقناً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صر نائب للمحتوى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r>
              <a:rPr lang="ar-SA" sz="4800" smtClean="0"/>
              <a:t>س1: ما فضل الله سبحانه وتعالى على الانسان؟</a:t>
            </a:r>
          </a:p>
          <a:p>
            <a:endParaRPr lang="ar-SA" sz="4800" smtClean="0"/>
          </a:p>
          <a:p>
            <a:r>
              <a:rPr lang="ar-SA" sz="4800" smtClean="0"/>
              <a:t>س2: ما الفرق بين الانسان والحيوان ؟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971550" y="333375"/>
            <a:ext cx="7272338" cy="1079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6000" dirty="0">
                <a:solidFill>
                  <a:srgbClr val="1C1C1C"/>
                </a:solidFill>
              </a:rPr>
              <a:t>التهيئة الحافزة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619672" y="5373216"/>
            <a:ext cx="5400650" cy="908720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امتنان الله على عبادة بان خلقهم في احسن صورة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71438" y="642938"/>
            <a:ext cx="6500812" cy="573087"/>
          </a:xfrm>
          <a:prstGeom prst="round2SameRect">
            <a:avLst>
              <a:gd name="adj1" fmla="val 40032"/>
              <a:gd name="adj2" fmla="val 0"/>
            </a:avLst>
          </a:prstGeom>
          <a:solidFill>
            <a:srgbClr val="92D050">
              <a:alpha val="54118"/>
            </a:srgb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rtl="1" eaLnBrk="1" hangingPunct="1">
              <a:lnSpc>
                <a:spcPct val="125000"/>
              </a:lnSpc>
              <a:defRPr/>
            </a:pPr>
            <a:r>
              <a:rPr lang="ar-SA" b="1" dirty="0">
                <a:solidFill>
                  <a:schemeClr val="tx1"/>
                </a:solidFill>
              </a:rPr>
              <a:t>يُقَالُ ‏لهَا ‏‏ ‏سُورَةُ ‏التينِ ‏‏ ‏بِدُونِ ‏الوَاوِ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4" name="Text Box 5">
            <a:hlinkClick r:id="rId6" action="ppaction://hlinksldjump" highlightClick="1">
              <a:snd r:embed="rId7" name="whoosh.wav"/>
            </a:hlinkClick>
          </p:cNvPr>
          <p:cNvSpPr txBox="1">
            <a:spLocks noChangeArrowheads="1"/>
          </p:cNvSpPr>
          <p:nvPr/>
        </p:nvSpPr>
        <p:spPr bwMode="auto">
          <a:xfrm>
            <a:off x="6991350" y="5457825"/>
            <a:ext cx="2081213" cy="460375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DZ" b="1" dirty="0">
                <a:solidFill>
                  <a:schemeClr val="tx1"/>
                </a:solidFill>
              </a:rPr>
              <a:t>من الآية 1 إلى </a:t>
            </a:r>
            <a:r>
              <a:rPr lang="ar-SA" b="1" dirty="0">
                <a:solidFill>
                  <a:schemeClr val="tx1"/>
                </a:solidFill>
              </a:rPr>
              <a:t>8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9" name="مستطيل 28"/>
          <p:cNvSpPr>
            <a:spLocks noChangeArrowheads="1"/>
          </p:cNvSpPr>
          <p:nvPr/>
        </p:nvSpPr>
        <p:spPr bwMode="auto">
          <a:xfrm>
            <a:off x="2000250" y="79375"/>
            <a:ext cx="3009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ar-SA" sz="3200" b="1">
                <a:latin typeface="Arial" charset="0"/>
              </a:rPr>
              <a:t>سبب التسمية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1438" y="2227263"/>
            <a:ext cx="6786562" cy="2000250"/>
          </a:xfrm>
          <a:prstGeom prst="round2SameRect">
            <a:avLst/>
          </a:prstGeom>
          <a:solidFill>
            <a:srgbClr val="92D050">
              <a:alpha val="54118"/>
            </a:srgb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lnSpc>
                <a:spcPct val="125000"/>
              </a:lnSpc>
              <a:defRPr/>
            </a:pPr>
            <a:endParaRPr lang="ar-SA" sz="2000" b="1" dirty="0">
              <a:solidFill>
                <a:schemeClr val="tx1"/>
              </a:solidFill>
            </a:endParaRPr>
          </a:p>
          <a:p>
            <a:pPr algn="ctr" rtl="1" eaLnBrk="1" hangingPunct="1">
              <a:lnSpc>
                <a:spcPct val="125000"/>
              </a:lnSpc>
              <a:defRPr/>
            </a:pPr>
            <a:endParaRPr lang="ar-SA" sz="2000" b="1" dirty="0">
              <a:solidFill>
                <a:schemeClr val="tx1"/>
              </a:solidFill>
            </a:endParaRPr>
          </a:p>
          <a:p>
            <a:pPr algn="ctr" rtl="1" eaLnBrk="1" hangingPunct="1">
              <a:lnSpc>
                <a:spcPct val="125000"/>
              </a:lnSpc>
              <a:defRPr/>
            </a:pPr>
            <a:endParaRPr lang="ar-SA" sz="2000" b="1" dirty="0">
              <a:solidFill>
                <a:schemeClr val="tx1"/>
              </a:solidFill>
            </a:endParaRPr>
          </a:p>
          <a:p>
            <a:pPr algn="ctr" rtl="1" eaLnBrk="1" hangingPunct="1">
              <a:lnSpc>
                <a:spcPct val="125000"/>
              </a:lnSpc>
              <a:defRPr/>
            </a:pPr>
            <a:endParaRPr lang="ar-SA" sz="2000" b="1" dirty="0">
              <a:solidFill>
                <a:schemeClr val="tx1"/>
              </a:solidFill>
            </a:endParaRPr>
          </a:p>
          <a:p>
            <a:pPr algn="ctr" rtl="1" eaLnBrk="1" hangingPunct="1">
              <a:lnSpc>
                <a:spcPct val="125000"/>
              </a:lnSpc>
              <a:defRPr/>
            </a:pPr>
            <a:endParaRPr lang="ar-SA" sz="2000" b="1" dirty="0">
              <a:solidFill>
                <a:schemeClr val="tx1"/>
              </a:solidFill>
            </a:endParaRPr>
          </a:p>
          <a:p>
            <a:pPr algn="ctr" rtl="1" eaLnBrk="1" hangingPunct="1">
              <a:lnSpc>
                <a:spcPct val="125000"/>
              </a:lnSpc>
              <a:defRPr/>
            </a:pPr>
            <a:endParaRPr lang="ar-SA" sz="2000" b="1" dirty="0">
              <a:solidFill>
                <a:schemeClr val="tx1"/>
              </a:solidFill>
            </a:endParaRPr>
          </a:p>
          <a:p>
            <a:pPr algn="ctr" rtl="1" eaLnBrk="1" hangingPunct="1">
              <a:lnSpc>
                <a:spcPct val="125000"/>
              </a:lnSpc>
              <a:defRPr/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1" name="مستطيل 30"/>
          <p:cNvSpPr>
            <a:spLocks noChangeArrowheads="1"/>
          </p:cNvSpPr>
          <p:nvPr/>
        </p:nvSpPr>
        <p:spPr bwMode="auto">
          <a:xfrm>
            <a:off x="2214563" y="1519238"/>
            <a:ext cx="2519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ar-SA" sz="3200" b="1">
                <a:latin typeface="Arial" charset="0"/>
              </a:rPr>
              <a:t>التعريف بالسورة</a:t>
            </a:r>
            <a:r>
              <a:rPr lang="fr-FR" sz="3200" b="1">
                <a:latin typeface="Arial" charset="0"/>
              </a:rPr>
              <a:t> </a:t>
            </a:r>
            <a:endParaRPr lang="ar-DZ" sz="3200" b="1">
              <a:latin typeface="Arial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571750" y="2276475"/>
            <a:ext cx="1590675" cy="485775"/>
          </a:xfrm>
          <a:prstGeom prst="round2Diag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rtl="1" eaLnBrk="1" hangingPunct="1">
              <a:lnSpc>
                <a:spcPct val="125000"/>
              </a:lnSpc>
              <a:defRPr/>
            </a:pPr>
            <a:r>
              <a:rPr lang="ar-SA" sz="2000" b="1" dirty="0">
                <a:solidFill>
                  <a:schemeClr val="tx1"/>
                </a:solidFill>
              </a:rPr>
              <a:t>2) من المفصل.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1000125" y="2276475"/>
            <a:ext cx="1590675" cy="485775"/>
          </a:xfrm>
          <a:prstGeom prst="round2Diag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rtl="1" eaLnBrk="1" hangingPunct="1">
              <a:lnSpc>
                <a:spcPct val="125000"/>
              </a:lnSpc>
              <a:defRPr/>
            </a:pPr>
            <a:r>
              <a:rPr lang="ar-SA" sz="2000" b="1" dirty="0">
                <a:solidFill>
                  <a:schemeClr val="tx1"/>
                </a:solidFill>
              </a:rPr>
              <a:t>3) آياتها 8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214313" y="2714625"/>
            <a:ext cx="2786062" cy="485775"/>
          </a:xfrm>
          <a:prstGeom prst="round2Diag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rtl="1" eaLnBrk="1" hangingPunct="1">
              <a:lnSpc>
                <a:spcPct val="125000"/>
              </a:lnSpc>
              <a:defRPr/>
            </a:pPr>
            <a:r>
              <a:rPr lang="ar-SA" sz="2000" b="1" dirty="0">
                <a:solidFill>
                  <a:schemeClr val="tx1"/>
                </a:solidFill>
              </a:rPr>
              <a:t>5) نزلت بعد سورة ”البروج“. 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71438" y="5094288"/>
            <a:ext cx="6786562" cy="1549400"/>
          </a:xfrm>
          <a:prstGeom prst="round2SameRect">
            <a:avLst/>
          </a:prstGeom>
          <a:solidFill>
            <a:srgbClr val="92D050">
              <a:alpha val="54118"/>
            </a:srgb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rtl="1" eaLnBrk="1" hangingPunct="1">
              <a:lnSpc>
                <a:spcPct val="125000"/>
              </a:lnSpc>
              <a:defRPr/>
            </a:pPr>
            <a:r>
              <a:rPr lang="ar-SA" b="1" dirty="0">
                <a:solidFill>
                  <a:schemeClr val="tx1"/>
                </a:solidFill>
              </a:rPr>
              <a:t>يَدُورُ مِحْوَرُ السُّورَةِ حَوْلَ مَوْضُوعَيـْنِ بَارِزَيْنِ هُمَا : </a:t>
            </a:r>
            <a:br>
              <a:rPr lang="ar-SA" b="1" dirty="0">
                <a:solidFill>
                  <a:schemeClr val="tx1"/>
                </a:solidFill>
              </a:rPr>
            </a:br>
            <a:r>
              <a:rPr lang="ar-SA" b="1" dirty="0">
                <a:solidFill>
                  <a:schemeClr val="tx1"/>
                </a:solidFill>
              </a:rPr>
              <a:t>الأَوَّلُ </a:t>
            </a:r>
            <a:r>
              <a:rPr lang="ar-SA" b="1" dirty="0" err="1">
                <a:solidFill>
                  <a:schemeClr val="tx1"/>
                </a:solidFill>
              </a:rPr>
              <a:t>ـ</a:t>
            </a:r>
            <a:r>
              <a:rPr lang="ar-SA" b="1" dirty="0">
                <a:solidFill>
                  <a:schemeClr val="tx1"/>
                </a:solidFill>
              </a:rPr>
              <a:t> تَكْرِيمُ الَّلهِ جَل وَعَلاَ لِلنَّوْعِ البَشَرِي.</a:t>
            </a:r>
            <a:br>
              <a:rPr lang="ar-SA" b="1" dirty="0">
                <a:solidFill>
                  <a:schemeClr val="tx1"/>
                </a:solidFill>
              </a:rPr>
            </a:br>
            <a:r>
              <a:rPr lang="ar-SA" b="1" dirty="0">
                <a:solidFill>
                  <a:schemeClr val="tx1"/>
                </a:solidFill>
              </a:rPr>
              <a:t>ِ الثَّانِيـ مَوْضُوعُ الإِيمَانِ بالحِسَابِ وَالجَزَاءِ</a:t>
            </a:r>
          </a:p>
        </p:txBody>
      </p:sp>
      <p:sp>
        <p:nvSpPr>
          <p:cNvPr id="39" name="مستطيل 38"/>
          <p:cNvSpPr>
            <a:spLocks noChangeArrowheads="1"/>
          </p:cNvSpPr>
          <p:nvPr/>
        </p:nvSpPr>
        <p:spPr bwMode="auto">
          <a:xfrm>
            <a:off x="1643063" y="4376738"/>
            <a:ext cx="3738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ar-SA" sz="3200" b="1">
                <a:latin typeface="Arial" charset="0"/>
              </a:rPr>
              <a:t>محور مواضيع السورة</a:t>
            </a:r>
            <a:endParaRPr lang="ar-DZ" sz="3200" b="1">
              <a:latin typeface="Arial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143375" y="2259013"/>
            <a:ext cx="1590675" cy="485775"/>
          </a:xfrm>
          <a:prstGeom prst="round2Diag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rtl="1" eaLnBrk="1" hangingPunct="1">
              <a:lnSpc>
                <a:spcPct val="125000"/>
              </a:lnSpc>
              <a:defRPr/>
            </a:pPr>
            <a:r>
              <a:rPr lang="ar-SA" sz="2000" b="1" dirty="0">
                <a:solidFill>
                  <a:schemeClr val="tx1"/>
                </a:solidFill>
              </a:rPr>
              <a:t>1) مكية.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3000375" y="2714625"/>
            <a:ext cx="3786188" cy="485775"/>
          </a:xfrm>
          <a:prstGeom prst="round2Diag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rtl="1" eaLnBrk="1" hangingPunct="1">
              <a:lnSpc>
                <a:spcPct val="125000"/>
              </a:lnSpc>
              <a:defRPr/>
            </a:pPr>
            <a:r>
              <a:rPr lang="ar-SA" sz="2000" b="1" dirty="0">
                <a:solidFill>
                  <a:schemeClr val="tx1"/>
                </a:solidFill>
              </a:rPr>
              <a:t>4) ترتيبها بالمصحف الخامسة والتسعون .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357188" y="3162300"/>
            <a:ext cx="6215062" cy="485775"/>
          </a:xfrm>
          <a:prstGeom prst="round2Diag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rtl="1" eaLnBrk="1" hangingPunct="1">
              <a:lnSpc>
                <a:spcPct val="125000"/>
              </a:lnSpc>
              <a:defRPr/>
            </a:pPr>
            <a:r>
              <a:rPr lang="ar-SA" sz="2000" b="1" dirty="0">
                <a:solidFill>
                  <a:schemeClr val="tx1"/>
                </a:solidFill>
              </a:rPr>
              <a:t>6) بدأت </a:t>
            </a:r>
            <a:r>
              <a:rPr lang="ar-SA" sz="2000" b="1" dirty="0" err="1">
                <a:solidFill>
                  <a:schemeClr val="tx1"/>
                </a:solidFill>
              </a:rPr>
              <a:t>باسلوب</a:t>
            </a:r>
            <a:r>
              <a:rPr lang="ar-SA" sz="2000" b="1" dirty="0">
                <a:solidFill>
                  <a:schemeClr val="tx1"/>
                </a:solidFill>
              </a:rPr>
              <a:t> قسم " والتين والزيتون وطور سنين ".</a:t>
            </a: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357188" y="3603625"/>
            <a:ext cx="6215062" cy="487363"/>
          </a:xfrm>
          <a:prstGeom prst="round2Diag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rtl="1" eaLnBrk="1" hangingPunct="1">
              <a:lnSpc>
                <a:spcPct val="125000"/>
              </a:lnSpc>
              <a:defRPr/>
            </a:pPr>
            <a:r>
              <a:rPr lang="ar-SA" sz="2000" b="1" dirty="0">
                <a:solidFill>
                  <a:schemeClr val="tx1"/>
                </a:solidFill>
              </a:rPr>
              <a:t>7) </a:t>
            </a:r>
            <a:r>
              <a:rPr lang="ar-SA" sz="2000" b="1" dirty="0" err="1">
                <a:solidFill>
                  <a:schemeClr val="tx1"/>
                </a:solidFill>
              </a:rPr>
              <a:t>ـ</a:t>
            </a:r>
            <a:r>
              <a:rPr lang="ar-SA" sz="2000" b="1" dirty="0">
                <a:solidFill>
                  <a:schemeClr val="tx1"/>
                </a:solidFill>
              </a:rPr>
              <a:t> الجزء (30) </a:t>
            </a:r>
            <a:r>
              <a:rPr lang="ar-SA" sz="2000" b="1" dirty="0" err="1">
                <a:solidFill>
                  <a:schemeClr val="tx1"/>
                </a:solidFill>
              </a:rPr>
              <a:t>ـ</a:t>
            </a:r>
            <a:r>
              <a:rPr lang="ar-SA" sz="2000" b="1" dirty="0">
                <a:solidFill>
                  <a:schemeClr val="tx1"/>
                </a:solidFill>
              </a:rPr>
              <a:t> الحزب ( 60) </a:t>
            </a:r>
            <a:r>
              <a:rPr lang="ar-SA" sz="2000" b="1" dirty="0" err="1">
                <a:solidFill>
                  <a:schemeClr val="tx1"/>
                </a:solidFill>
              </a:rPr>
              <a:t>ـ</a:t>
            </a:r>
            <a:r>
              <a:rPr lang="ar-SA" sz="2000" b="1" dirty="0">
                <a:solidFill>
                  <a:schemeClr val="tx1"/>
                </a:solidFill>
              </a:rPr>
              <a:t> الربع (7) 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1677988" y="0"/>
            <a:ext cx="5832475" cy="1368425"/>
          </a:xfrm>
          <a:prstGeom prst="flowChartOffpageConnector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/>
            <a:r>
              <a:rPr lang="ar-EG" sz="5400" b="1">
                <a:solidFill>
                  <a:srgbClr val="FFFF66"/>
                </a:solidFill>
              </a:rPr>
              <a:t>سورة التين</a:t>
            </a:r>
            <a:endParaRPr lang="en-US" sz="5400" b="1">
              <a:solidFill>
                <a:srgbClr val="FFFF66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223000"/>
            <a:ext cx="9144000" cy="64928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/>
            <a:endParaRPr lang="ar-SA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572000" y="6237288"/>
            <a:ext cx="0" cy="620712"/>
          </a:xfrm>
          <a:prstGeom prst="line">
            <a:avLst/>
          </a:prstGeom>
          <a:noFill/>
          <a:ln w="9525">
            <a:solidFill>
              <a:srgbClr val="00CC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Oval 7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900" y="5949950"/>
            <a:ext cx="1008063" cy="908050"/>
          </a:xfrm>
          <a:prstGeom prst="ellipse">
            <a:avLst/>
          </a:prstGeom>
          <a:solidFill>
            <a:srgbClr val="009999"/>
          </a:solidFill>
          <a:ln w="9525">
            <a:solidFill>
              <a:srgbClr val="00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/>
            <a:r>
              <a:rPr lang="ar-EG" b="1">
                <a:solidFill>
                  <a:srgbClr val="FFFF66"/>
                </a:solidFill>
              </a:rPr>
              <a:t>دخول</a:t>
            </a:r>
            <a:endParaRPr lang="en-US" b="1">
              <a:solidFill>
                <a:srgbClr val="FFFF66"/>
              </a:solidFill>
            </a:endParaRPr>
          </a:p>
        </p:txBody>
      </p:sp>
      <p:sp>
        <p:nvSpPr>
          <p:cNvPr id="4105" name="Oval 9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8038" y="5949950"/>
            <a:ext cx="1008062" cy="908050"/>
          </a:xfrm>
          <a:prstGeom prst="ellipse">
            <a:avLst/>
          </a:prstGeom>
          <a:solidFill>
            <a:srgbClr val="009999"/>
          </a:solidFill>
          <a:ln w="9525">
            <a:solidFill>
              <a:srgbClr val="00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/>
            <a:r>
              <a:rPr lang="ar-EG" b="1">
                <a:solidFill>
                  <a:srgbClr val="FFFF66"/>
                </a:solidFill>
              </a:rPr>
              <a:t>دخول</a:t>
            </a:r>
            <a:endParaRPr lang="en-US" b="1">
              <a:solidFill>
                <a:srgbClr val="FFFF66"/>
              </a:solidFill>
            </a:endParaRP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927100" y="2636838"/>
            <a:ext cx="7416800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EG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بِسْــــمِ الله الرحَمنِ الرحَيمِ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  <p:bldP spid="4103" grpId="0" animBg="1"/>
      <p:bldP spid="4105" grpId="0" animBg="1"/>
      <p:bldP spid="41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>
              <a:cs typeface="Times New Roman" pitchFamily="18" charset="0"/>
            </a:endParaRPr>
          </a:p>
        </p:txBody>
      </p:sp>
      <p:pic>
        <p:nvPicPr>
          <p:cNvPr id="12291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521"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  <p:sp>
        <p:nvSpPr>
          <p:cNvPr id="4" name="مستطيل 3"/>
          <p:cNvSpPr/>
          <p:nvPr/>
        </p:nvSpPr>
        <p:spPr>
          <a:xfrm>
            <a:off x="1258888" y="2924175"/>
            <a:ext cx="6192837" cy="3744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نستعد الآن لنحفظ الآيات المحددة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677988" y="0"/>
            <a:ext cx="5832475" cy="1368425"/>
          </a:xfrm>
          <a:prstGeom prst="flowChartOffpageConnector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/>
            <a:r>
              <a:rPr lang="ar-EG" sz="5400" b="1">
                <a:solidFill>
                  <a:srgbClr val="FFFF66"/>
                </a:solidFill>
              </a:rPr>
              <a:t>سورة التين</a:t>
            </a:r>
            <a:endParaRPr lang="en-US" sz="5400" b="1">
              <a:solidFill>
                <a:srgbClr val="FFFF66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6223000"/>
            <a:ext cx="9144000" cy="64928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/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4572000" y="6237288"/>
            <a:ext cx="0" cy="620712"/>
          </a:xfrm>
          <a:prstGeom prst="line">
            <a:avLst/>
          </a:prstGeom>
          <a:noFill/>
          <a:ln w="9525">
            <a:solidFill>
              <a:srgbClr val="00CC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5" name="Oval 5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900" y="5949950"/>
            <a:ext cx="1008063" cy="908050"/>
          </a:xfrm>
          <a:prstGeom prst="ellipse">
            <a:avLst/>
          </a:prstGeom>
          <a:solidFill>
            <a:srgbClr val="009999"/>
          </a:solidFill>
          <a:ln w="9525">
            <a:solidFill>
              <a:srgbClr val="00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/>
            <a:r>
              <a:rPr lang="ar-EG" b="1">
                <a:solidFill>
                  <a:srgbClr val="FFFF66"/>
                </a:solidFill>
              </a:rPr>
              <a:t>التالي</a:t>
            </a:r>
            <a:endParaRPr lang="en-US" b="1">
              <a:solidFill>
                <a:srgbClr val="FFFF66"/>
              </a:solidFill>
            </a:endParaRPr>
          </a:p>
        </p:txBody>
      </p:sp>
      <p:sp>
        <p:nvSpPr>
          <p:cNvPr id="5126" name="Oval 6">
            <a:hlinkClick r:id="" action="ppaction://hlinkshowjump?jump=previous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8038" y="5949950"/>
            <a:ext cx="1008062" cy="908050"/>
          </a:xfrm>
          <a:prstGeom prst="ellipse">
            <a:avLst/>
          </a:prstGeom>
          <a:solidFill>
            <a:srgbClr val="009999"/>
          </a:solidFill>
          <a:ln w="9525">
            <a:solidFill>
              <a:srgbClr val="00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/>
            <a:r>
              <a:rPr lang="ar-EG" b="1">
                <a:solidFill>
                  <a:srgbClr val="FFFF66"/>
                </a:solidFill>
              </a:rPr>
              <a:t>السابق</a:t>
            </a:r>
            <a:endParaRPr lang="en-US" b="1">
              <a:solidFill>
                <a:srgbClr val="FFFF66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79388" y="1844675"/>
            <a:ext cx="8785225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</a:pPr>
            <a:r>
              <a:rPr lang="ar-SA" sz="4800">
                <a:solidFill>
                  <a:srgbClr val="006666"/>
                </a:solidFill>
              </a:rPr>
              <a:t>وَالتِّينِ وَالزَّيْتُونِ </a:t>
            </a:r>
            <a:r>
              <a:rPr lang="ar-SA" sz="3200">
                <a:solidFill>
                  <a:srgbClr val="FF0000"/>
                </a:solidFill>
              </a:rPr>
              <a:t>۝</a:t>
            </a:r>
            <a:r>
              <a:rPr lang="ar-SA" sz="4800">
                <a:solidFill>
                  <a:srgbClr val="006666"/>
                </a:solidFill>
              </a:rPr>
              <a:t> وَطُورِ سِينِينَ </a:t>
            </a:r>
            <a:r>
              <a:rPr lang="ar-SA" sz="3200">
                <a:solidFill>
                  <a:srgbClr val="FF0000"/>
                </a:solidFill>
              </a:rPr>
              <a:t>۝</a:t>
            </a:r>
            <a:r>
              <a:rPr lang="ar-SA" sz="4800">
                <a:solidFill>
                  <a:srgbClr val="006666"/>
                </a:solidFill>
              </a:rPr>
              <a:t> وَهَذَا الْبَلَدِ الْأَمِينِ </a:t>
            </a:r>
            <a:r>
              <a:rPr lang="ar-SA" sz="3200">
                <a:solidFill>
                  <a:srgbClr val="FF0000"/>
                </a:solidFill>
              </a:rPr>
              <a:t>۝</a:t>
            </a:r>
            <a:r>
              <a:rPr lang="ar-SA" sz="4800">
                <a:solidFill>
                  <a:srgbClr val="006666"/>
                </a:solidFill>
              </a:rPr>
              <a:t> لَقَدْ خَلَقْنَا الْإِنسَانَ فِي أَحْسَنِ تَقْوِيمٍ </a:t>
            </a:r>
            <a:r>
              <a:rPr lang="ar-SA" sz="3200">
                <a:solidFill>
                  <a:srgbClr val="FF0000"/>
                </a:solidFill>
              </a:rPr>
              <a:t>۝</a:t>
            </a:r>
          </a:p>
        </p:txBody>
      </p:sp>
      <p:sp>
        <p:nvSpPr>
          <p:cNvPr id="5131" name="Cloud">
            <a:hlinkClick r:id="" action="ppaction://noaction">
              <a:snd r:embed="rId5" name="التين1-4.wav"/>
            </a:hlinkClick>
          </p:cNvPr>
          <p:cNvSpPr>
            <a:spLocks noChangeAspect="1" noEditPoints="1" noChangeArrowheads="1"/>
          </p:cNvSpPr>
          <p:nvPr/>
        </p:nvSpPr>
        <p:spPr bwMode="auto">
          <a:xfrm>
            <a:off x="323850" y="4365625"/>
            <a:ext cx="2376488" cy="1592263"/>
          </a:xfrm>
          <a:custGeom>
            <a:avLst/>
            <a:gdLst>
              <a:gd name="T0" fmla="*/ 7372 w 21600"/>
              <a:gd name="T1" fmla="*/ 796132 h 21600"/>
              <a:gd name="T2" fmla="*/ 1188244 w 21600"/>
              <a:gd name="T3" fmla="*/ 1590568 h 21600"/>
              <a:gd name="T4" fmla="*/ 2374508 w 21600"/>
              <a:gd name="T5" fmla="*/ 796132 h 21600"/>
              <a:gd name="T6" fmla="*/ 1188244 w 21600"/>
              <a:gd name="T7" fmla="*/ 9103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rtl="1" eaLnBrk="1" hangingPunct="1"/>
            <a:r>
              <a:rPr lang="ar-EG" sz="1800">
                <a:solidFill>
                  <a:srgbClr val="006666"/>
                </a:solidFill>
              </a:rPr>
              <a:t/>
            </a:r>
            <a:br>
              <a:rPr lang="ar-EG" sz="1800">
                <a:solidFill>
                  <a:srgbClr val="006666"/>
                </a:solidFill>
              </a:rPr>
            </a:br>
            <a:r>
              <a:rPr lang="ar-EG" sz="2800">
                <a:solidFill>
                  <a:srgbClr val="006666"/>
                </a:solidFill>
              </a:rPr>
              <a:t>تلاوة الآيات</a:t>
            </a:r>
            <a:endParaRPr lang="en-US" sz="280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4" grpId="0" animBg="1"/>
      <p:bldP spid="5125" grpId="0" animBg="1"/>
      <p:bldP spid="5126" grpId="0" animBg="1"/>
      <p:bldP spid="5130" grpId="0"/>
      <p:bldP spid="5131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595</Words>
  <Application>Microsoft Office PowerPoint</Application>
  <PresentationFormat>On-screen Show (4:3)</PresentationFormat>
  <Paragraphs>116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Times New Roman</vt:lpstr>
      <vt:lpstr>Arial</vt:lpstr>
      <vt:lpstr>Calibri Light</vt:lpstr>
      <vt:lpstr>Calibri</vt:lpstr>
      <vt:lpstr>Akhbar MT</vt:lpstr>
      <vt:lpstr>Microsoft Sans Serif</vt:lpstr>
      <vt:lpstr>Wingdings 2</vt:lpstr>
      <vt:lpstr>نسق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zoom4</dc:creator>
  <cp:lastModifiedBy>zoom4</cp:lastModifiedBy>
  <cp:revision>49</cp:revision>
  <dcterms:created xsi:type="dcterms:W3CDTF">1601-01-01T00:00:00Z</dcterms:created>
  <dcterms:modified xsi:type="dcterms:W3CDTF">2019-03-13T13:53:41Z</dcterms:modified>
</cp:coreProperties>
</file>