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97" r:id="rId21"/>
    <p:sldId id="277" r:id="rId22"/>
    <p:sldId id="278" r:id="rId23"/>
    <p:sldId id="279" r:id="rId24"/>
    <p:sldId id="280" r:id="rId25"/>
    <p:sldId id="281" r:id="rId26"/>
    <p:sldId id="282" r:id="rId27"/>
    <p:sldId id="283" r:id="rId28"/>
    <p:sldId id="284" r:id="rId29"/>
    <p:sldId id="285" r:id="rId30"/>
    <p:sldId id="298" r:id="rId31"/>
    <p:sldId id="28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6" autoAdjust="0"/>
    <p:restoredTop sz="90053" autoAdjust="0"/>
  </p:normalViewPr>
  <p:slideViewPr>
    <p:cSldViewPr>
      <p:cViewPr varScale="1">
        <p:scale>
          <a:sx n="97" d="100"/>
          <a:sy n="97" d="100"/>
        </p:scale>
        <p:origin x="-3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3EF4D16-AE0D-4B18-B07F-0F32B381D4EE}" type="datetimeFigureOut">
              <a:rPr lang="ar-SA" smtClean="0"/>
              <a:pPr/>
              <a:t>12/22/1440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79FF1F-4B30-44F3-8226-23E0DB8BCF2E}" type="slidenum">
              <a:rPr lang="ar-SA" smtClean="0"/>
              <a:pPr/>
              <a:t>‹#›</a:t>
            </a:fld>
            <a:endParaRPr lang="ar-SA"/>
          </a:p>
        </p:txBody>
      </p:sp>
    </p:spTree>
    <p:extLst>
      <p:ext uri="{BB962C8B-B14F-4D97-AF65-F5344CB8AC3E}">
        <p14:creationId xmlns:p14="http://schemas.microsoft.com/office/powerpoint/2010/main" xmlns="" val="23305230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a:t>
            </a:fld>
            <a:endParaRPr lang="ar-SA" dirty="0"/>
          </a:p>
        </p:txBody>
      </p:sp>
    </p:spTree>
    <p:extLst>
      <p:ext uri="{BB962C8B-B14F-4D97-AF65-F5344CB8AC3E}">
        <p14:creationId xmlns:p14="http://schemas.microsoft.com/office/powerpoint/2010/main" xmlns="" val="397707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10</a:t>
            </a:fld>
            <a:endParaRPr lang="ar-SA"/>
          </a:p>
        </p:txBody>
      </p:sp>
    </p:spTree>
    <p:extLst>
      <p:ext uri="{BB962C8B-B14F-4D97-AF65-F5344CB8AC3E}">
        <p14:creationId xmlns:p14="http://schemas.microsoft.com/office/powerpoint/2010/main" xmlns="" val="52404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11</a:t>
            </a:fld>
            <a:endParaRPr lang="ar-SA"/>
          </a:p>
        </p:txBody>
      </p:sp>
    </p:spTree>
    <p:extLst>
      <p:ext uri="{BB962C8B-B14F-4D97-AF65-F5344CB8AC3E}">
        <p14:creationId xmlns:p14="http://schemas.microsoft.com/office/powerpoint/2010/main" xmlns="" val="203917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12</a:t>
            </a:fld>
            <a:endParaRPr lang="ar-SA"/>
          </a:p>
        </p:txBody>
      </p:sp>
    </p:spTree>
    <p:extLst>
      <p:ext uri="{BB962C8B-B14F-4D97-AF65-F5344CB8AC3E}">
        <p14:creationId xmlns:p14="http://schemas.microsoft.com/office/powerpoint/2010/main" xmlns="" val="106838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13</a:t>
            </a:fld>
            <a:endParaRPr lang="ar-SA"/>
          </a:p>
        </p:txBody>
      </p:sp>
    </p:spTree>
    <p:extLst>
      <p:ext uri="{BB962C8B-B14F-4D97-AF65-F5344CB8AC3E}">
        <p14:creationId xmlns:p14="http://schemas.microsoft.com/office/powerpoint/2010/main" xmlns="" val="368477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14</a:t>
            </a:fld>
            <a:endParaRPr lang="ar-SA"/>
          </a:p>
        </p:txBody>
      </p:sp>
    </p:spTree>
    <p:extLst>
      <p:ext uri="{BB962C8B-B14F-4D97-AF65-F5344CB8AC3E}">
        <p14:creationId xmlns:p14="http://schemas.microsoft.com/office/powerpoint/2010/main" xmlns="" val="277901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15</a:t>
            </a:fld>
            <a:endParaRPr lang="ar-SA"/>
          </a:p>
        </p:txBody>
      </p:sp>
    </p:spTree>
    <p:extLst>
      <p:ext uri="{BB962C8B-B14F-4D97-AF65-F5344CB8AC3E}">
        <p14:creationId xmlns:p14="http://schemas.microsoft.com/office/powerpoint/2010/main" xmlns="" val="3667892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16</a:t>
            </a:fld>
            <a:endParaRPr lang="ar-SA"/>
          </a:p>
        </p:txBody>
      </p:sp>
    </p:spTree>
    <p:extLst>
      <p:ext uri="{BB962C8B-B14F-4D97-AF65-F5344CB8AC3E}">
        <p14:creationId xmlns:p14="http://schemas.microsoft.com/office/powerpoint/2010/main" xmlns="" val="6022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17</a:t>
            </a:fld>
            <a:endParaRPr lang="ar-SA"/>
          </a:p>
        </p:txBody>
      </p:sp>
    </p:spTree>
    <p:extLst>
      <p:ext uri="{BB962C8B-B14F-4D97-AF65-F5344CB8AC3E}">
        <p14:creationId xmlns:p14="http://schemas.microsoft.com/office/powerpoint/2010/main" xmlns="" val="105091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18</a:t>
            </a:fld>
            <a:endParaRPr lang="ar-SA"/>
          </a:p>
        </p:txBody>
      </p:sp>
    </p:spTree>
    <p:extLst>
      <p:ext uri="{BB962C8B-B14F-4D97-AF65-F5344CB8AC3E}">
        <p14:creationId xmlns:p14="http://schemas.microsoft.com/office/powerpoint/2010/main" xmlns="" val="361751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19</a:t>
            </a:fld>
            <a:endParaRPr lang="ar-SA"/>
          </a:p>
        </p:txBody>
      </p:sp>
    </p:spTree>
    <p:extLst>
      <p:ext uri="{BB962C8B-B14F-4D97-AF65-F5344CB8AC3E}">
        <p14:creationId xmlns:p14="http://schemas.microsoft.com/office/powerpoint/2010/main" xmlns="" val="376837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a:t>
            </a:fld>
            <a:endParaRPr lang="ar-SA" dirty="0"/>
          </a:p>
        </p:txBody>
      </p:sp>
    </p:spTree>
    <p:extLst>
      <p:ext uri="{BB962C8B-B14F-4D97-AF65-F5344CB8AC3E}">
        <p14:creationId xmlns:p14="http://schemas.microsoft.com/office/powerpoint/2010/main" xmlns="" val="388255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20</a:t>
            </a:fld>
            <a:endParaRPr lang="ar-SA"/>
          </a:p>
        </p:txBody>
      </p:sp>
    </p:spTree>
    <p:extLst>
      <p:ext uri="{BB962C8B-B14F-4D97-AF65-F5344CB8AC3E}">
        <p14:creationId xmlns:p14="http://schemas.microsoft.com/office/powerpoint/2010/main" xmlns="" val="2813651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21</a:t>
            </a:fld>
            <a:endParaRPr lang="ar-SA"/>
          </a:p>
        </p:txBody>
      </p:sp>
    </p:spTree>
    <p:extLst>
      <p:ext uri="{BB962C8B-B14F-4D97-AF65-F5344CB8AC3E}">
        <p14:creationId xmlns:p14="http://schemas.microsoft.com/office/powerpoint/2010/main" xmlns="" val="3040515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22</a:t>
            </a:fld>
            <a:endParaRPr lang="ar-SA"/>
          </a:p>
        </p:txBody>
      </p:sp>
    </p:spTree>
    <p:extLst>
      <p:ext uri="{BB962C8B-B14F-4D97-AF65-F5344CB8AC3E}">
        <p14:creationId xmlns:p14="http://schemas.microsoft.com/office/powerpoint/2010/main" xmlns="" val="1096322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23</a:t>
            </a:fld>
            <a:endParaRPr lang="ar-SA"/>
          </a:p>
        </p:txBody>
      </p:sp>
    </p:spTree>
    <p:extLst>
      <p:ext uri="{BB962C8B-B14F-4D97-AF65-F5344CB8AC3E}">
        <p14:creationId xmlns:p14="http://schemas.microsoft.com/office/powerpoint/2010/main" xmlns="" val="263066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24</a:t>
            </a:fld>
            <a:endParaRPr lang="ar-SA"/>
          </a:p>
        </p:txBody>
      </p:sp>
    </p:spTree>
    <p:extLst>
      <p:ext uri="{BB962C8B-B14F-4D97-AF65-F5344CB8AC3E}">
        <p14:creationId xmlns:p14="http://schemas.microsoft.com/office/powerpoint/2010/main" xmlns="" val="654351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25</a:t>
            </a:fld>
            <a:endParaRPr lang="ar-SA"/>
          </a:p>
        </p:txBody>
      </p:sp>
    </p:spTree>
    <p:extLst>
      <p:ext uri="{BB962C8B-B14F-4D97-AF65-F5344CB8AC3E}">
        <p14:creationId xmlns:p14="http://schemas.microsoft.com/office/powerpoint/2010/main" xmlns="" val="101454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26</a:t>
            </a:fld>
            <a:endParaRPr lang="ar-SA"/>
          </a:p>
        </p:txBody>
      </p:sp>
    </p:spTree>
    <p:extLst>
      <p:ext uri="{BB962C8B-B14F-4D97-AF65-F5344CB8AC3E}">
        <p14:creationId xmlns:p14="http://schemas.microsoft.com/office/powerpoint/2010/main" xmlns="" val="215970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27</a:t>
            </a:fld>
            <a:endParaRPr lang="ar-SA"/>
          </a:p>
        </p:txBody>
      </p:sp>
    </p:spTree>
    <p:extLst>
      <p:ext uri="{BB962C8B-B14F-4D97-AF65-F5344CB8AC3E}">
        <p14:creationId xmlns:p14="http://schemas.microsoft.com/office/powerpoint/2010/main" xmlns="" val="400337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28</a:t>
            </a:fld>
            <a:endParaRPr lang="ar-SA"/>
          </a:p>
        </p:txBody>
      </p:sp>
    </p:spTree>
    <p:extLst>
      <p:ext uri="{BB962C8B-B14F-4D97-AF65-F5344CB8AC3E}">
        <p14:creationId xmlns:p14="http://schemas.microsoft.com/office/powerpoint/2010/main" xmlns="" val="2000512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29</a:t>
            </a:fld>
            <a:endParaRPr lang="ar-SA"/>
          </a:p>
        </p:txBody>
      </p:sp>
    </p:spTree>
    <p:extLst>
      <p:ext uri="{BB962C8B-B14F-4D97-AF65-F5344CB8AC3E}">
        <p14:creationId xmlns:p14="http://schemas.microsoft.com/office/powerpoint/2010/main" xmlns="" val="63825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3</a:t>
            </a:fld>
            <a:endParaRPr lang="ar-SA" dirty="0"/>
          </a:p>
        </p:txBody>
      </p:sp>
    </p:spTree>
    <p:extLst>
      <p:ext uri="{BB962C8B-B14F-4D97-AF65-F5344CB8AC3E}">
        <p14:creationId xmlns:p14="http://schemas.microsoft.com/office/powerpoint/2010/main" xmlns="" val="1101722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30</a:t>
            </a:fld>
            <a:endParaRPr lang="ar-SA"/>
          </a:p>
        </p:txBody>
      </p:sp>
    </p:spTree>
    <p:extLst>
      <p:ext uri="{BB962C8B-B14F-4D97-AF65-F5344CB8AC3E}">
        <p14:creationId xmlns:p14="http://schemas.microsoft.com/office/powerpoint/2010/main" xmlns="" val="2960630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 الأستاذ أبو يوسف منتدى التربية والتعليم بالمدينة المنورة لا تنسونا من صالح دعائكم </a:t>
            </a:r>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31</a:t>
            </a:fld>
            <a:endParaRPr lang="ar-SA"/>
          </a:p>
        </p:txBody>
      </p:sp>
    </p:spTree>
    <p:extLst>
      <p:ext uri="{BB962C8B-B14F-4D97-AF65-F5344CB8AC3E}">
        <p14:creationId xmlns:p14="http://schemas.microsoft.com/office/powerpoint/2010/main" xmlns="" val="142161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4</a:t>
            </a:fld>
            <a:endParaRPr lang="ar-SA" dirty="0"/>
          </a:p>
        </p:txBody>
      </p:sp>
    </p:spTree>
    <p:extLst>
      <p:ext uri="{BB962C8B-B14F-4D97-AF65-F5344CB8AC3E}">
        <p14:creationId xmlns:p14="http://schemas.microsoft.com/office/powerpoint/2010/main" xmlns="" val="175524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5</a:t>
            </a:fld>
            <a:endParaRPr lang="ar-SA"/>
          </a:p>
        </p:txBody>
      </p:sp>
    </p:spTree>
    <p:extLst>
      <p:ext uri="{BB962C8B-B14F-4D97-AF65-F5344CB8AC3E}">
        <p14:creationId xmlns:p14="http://schemas.microsoft.com/office/powerpoint/2010/main" xmlns="" val="371645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6</a:t>
            </a:fld>
            <a:endParaRPr lang="ar-SA"/>
          </a:p>
        </p:txBody>
      </p:sp>
    </p:spTree>
    <p:extLst>
      <p:ext uri="{BB962C8B-B14F-4D97-AF65-F5344CB8AC3E}">
        <p14:creationId xmlns:p14="http://schemas.microsoft.com/office/powerpoint/2010/main" xmlns="" val="178262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7</a:t>
            </a:fld>
            <a:endParaRPr lang="ar-SA"/>
          </a:p>
        </p:txBody>
      </p:sp>
    </p:spTree>
    <p:extLst>
      <p:ext uri="{BB962C8B-B14F-4D97-AF65-F5344CB8AC3E}">
        <p14:creationId xmlns:p14="http://schemas.microsoft.com/office/powerpoint/2010/main" xmlns="" val="269915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8</a:t>
            </a:fld>
            <a:endParaRPr lang="ar-SA"/>
          </a:p>
        </p:txBody>
      </p:sp>
    </p:spTree>
    <p:extLst>
      <p:ext uri="{BB962C8B-B14F-4D97-AF65-F5344CB8AC3E}">
        <p14:creationId xmlns:p14="http://schemas.microsoft.com/office/powerpoint/2010/main" xmlns="" val="263953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 الأستاذ أبو يوسف 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1179FF1F-4B30-44F3-8226-23E0DB8BCF2E}" type="slidenum">
              <a:rPr lang="ar-SA" smtClean="0"/>
              <a:pPr/>
              <a:t>9</a:t>
            </a:fld>
            <a:endParaRPr lang="ar-SA"/>
          </a:p>
        </p:txBody>
      </p:sp>
    </p:spTree>
    <p:extLst>
      <p:ext uri="{BB962C8B-B14F-4D97-AF65-F5344CB8AC3E}">
        <p14:creationId xmlns:p14="http://schemas.microsoft.com/office/powerpoint/2010/main" xmlns="" val="339257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12/22/1440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12/22/1440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1" descr="C:\Documents and Settings\ahmed.ABU-CC02553BBB1\Desktop\My Pictures\2952_imgcache.jpg"/>
          <p:cNvPicPr>
            <a:picLocks noChangeAspect="1" noChangeArrowheads="1"/>
          </p:cNvPicPr>
          <p:nvPr/>
        </p:nvPicPr>
        <p:blipFill>
          <a:blip r:embed="rId4" cstate="print"/>
          <a:srcRect/>
          <a:stretch>
            <a:fillRect/>
          </a:stretch>
        </p:blipFill>
        <p:spPr bwMode="auto">
          <a:xfrm>
            <a:off x="1857356" y="1857364"/>
            <a:ext cx="5389578" cy="34416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857488" y="2500306"/>
            <a:ext cx="3714776" cy="2308324"/>
          </a:xfrm>
          <a:prstGeom prst="rect">
            <a:avLst/>
          </a:prstGeom>
          <a:noFill/>
        </p:spPr>
        <p:txBody>
          <a:bodyPr wrap="square" lIns="91440" tIns="45720" rIns="91440" bIns="45720">
            <a:spAutoFit/>
          </a:bodyPr>
          <a:lstStyle/>
          <a:p>
            <a:pPr algn="ctr"/>
            <a:r>
              <a:rPr lang="ar-EG" sz="7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rPr>
              <a:t>وحدة أنواع الشرك</a:t>
            </a:r>
            <a:endParaRPr lang="en-US" sz="7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3786182" y="2356721"/>
            <a:ext cx="4356500" cy="715089"/>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3600" b="1" dirty="0" smtClean="0">
                <a:solidFill>
                  <a:srgbClr val="0000FF"/>
                </a:solidFill>
              </a:rPr>
              <a:t>أحدد نوع الكفر فيما يلي :</a:t>
            </a:r>
            <a:endParaRPr lang="ar-EG" sz="3600" b="1" dirty="0">
              <a:solidFill>
                <a:srgbClr val="0000FF"/>
              </a:solidFill>
            </a:endParaRPr>
          </a:p>
        </p:txBody>
      </p:sp>
      <p:graphicFrame>
        <p:nvGraphicFramePr>
          <p:cNvPr id="6" name="جدول 5"/>
          <p:cNvGraphicFramePr>
            <a:graphicFrameLocks noGrp="1"/>
          </p:cNvGraphicFramePr>
          <p:nvPr/>
        </p:nvGraphicFramePr>
        <p:xfrm>
          <a:off x="877102" y="3286125"/>
          <a:ext cx="7239008" cy="3286145"/>
        </p:xfrm>
        <a:graphic>
          <a:graphicData uri="http://schemas.openxmlformats.org/drawingml/2006/table">
            <a:tbl>
              <a:tblPr rtl="1" firstRow="1" bandRow="1">
                <a:tableStyleId>{F5AB1C69-6EDB-4FF4-983F-18BD219EF322}</a:tableStyleId>
              </a:tblPr>
              <a:tblGrid>
                <a:gridCol w="4571560"/>
                <a:gridCol w="2667448"/>
              </a:tblGrid>
              <a:tr h="657229">
                <a:tc>
                  <a:txBody>
                    <a:bodyPr/>
                    <a:lstStyle/>
                    <a:p>
                      <a:pPr rtl="1"/>
                      <a:endParaRPr lang="ar-EG" dirty="0"/>
                    </a:p>
                  </a:txBody>
                  <a:tcPr/>
                </a:tc>
                <a:tc>
                  <a:txBody>
                    <a:bodyPr/>
                    <a:lstStyle/>
                    <a:p>
                      <a:pPr rtl="1"/>
                      <a:endParaRPr lang="ar-EG"/>
                    </a:p>
                  </a:txBody>
                  <a:tcPr/>
                </a:tc>
              </a:tr>
              <a:tr h="657229">
                <a:tc>
                  <a:txBody>
                    <a:bodyPr/>
                    <a:lstStyle/>
                    <a:p>
                      <a:pPr rtl="1"/>
                      <a:endParaRPr lang="ar-EG" dirty="0"/>
                    </a:p>
                  </a:txBody>
                  <a:tcPr/>
                </a:tc>
                <a:tc>
                  <a:txBody>
                    <a:bodyPr/>
                    <a:lstStyle/>
                    <a:p>
                      <a:pPr rtl="1"/>
                      <a:endParaRPr lang="ar-EG" dirty="0"/>
                    </a:p>
                  </a:txBody>
                  <a:tcPr/>
                </a:tc>
              </a:tr>
              <a:tr h="657229">
                <a:tc>
                  <a:txBody>
                    <a:bodyPr/>
                    <a:lstStyle/>
                    <a:p>
                      <a:pPr rtl="1"/>
                      <a:endParaRPr lang="ar-EG" dirty="0"/>
                    </a:p>
                  </a:txBody>
                  <a:tcPr/>
                </a:tc>
                <a:tc>
                  <a:txBody>
                    <a:bodyPr/>
                    <a:lstStyle/>
                    <a:p>
                      <a:pPr rtl="1"/>
                      <a:endParaRPr lang="ar-EG" dirty="0"/>
                    </a:p>
                  </a:txBody>
                  <a:tcPr/>
                </a:tc>
              </a:tr>
              <a:tr h="657229">
                <a:tc>
                  <a:txBody>
                    <a:bodyPr/>
                    <a:lstStyle/>
                    <a:p>
                      <a:pPr rtl="1"/>
                      <a:endParaRPr lang="ar-EG"/>
                    </a:p>
                  </a:txBody>
                  <a:tcPr/>
                </a:tc>
                <a:tc>
                  <a:txBody>
                    <a:bodyPr/>
                    <a:lstStyle/>
                    <a:p>
                      <a:pPr rtl="1"/>
                      <a:endParaRPr lang="ar-EG"/>
                    </a:p>
                  </a:txBody>
                  <a:tcPr/>
                </a:tc>
              </a:tr>
              <a:tr h="657229">
                <a:tc>
                  <a:txBody>
                    <a:bodyPr/>
                    <a:lstStyle/>
                    <a:p>
                      <a:pPr rtl="1"/>
                      <a:endParaRPr lang="ar-EG"/>
                    </a:p>
                  </a:txBody>
                  <a:tcPr/>
                </a:tc>
                <a:tc>
                  <a:txBody>
                    <a:bodyPr/>
                    <a:lstStyle/>
                    <a:p>
                      <a:pPr rtl="1"/>
                      <a:endParaRPr lang="ar-EG" dirty="0"/>
                    </a:p>
                  </a:txBody>
                  <a:tcPr/>
                </a:tc>
              </a:tr>
            </a:tbl>
          </a:graphicData>
        </a:graphic>
      </p:graphicFrame>
      <p:sp>
        <p:nvSpPr>
          <p:cNvPr id="7" name="مربع نص 6"/>
          <p:cNvSpPr txBox="1"/>
          <p:nvPr/>
        </p:nvSpPr>
        <p:spPr>
          <a:xfrm>
            <a:off x="5000628" y="3286124"/>
            <a:ext cx="1854182"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المثال</a:t>
            </a:r>
            <a:endParaRPr lang="ar-EG" sz="3200" b="1" dirty="0">
              <a:solidFill>
                <a:srgbClr val="0000FF"/>
              </a:solidFill>
            </a:endParaRPr>
          </a:p>
        </p:txBody>
      </p:sp>
      <p:sp>
        <p:nvSpPr>
          <p:cNvPr id="8" name="مربع نص 7"/>
          <p:cNvSpPr txBox="1"/>
          <p:nvPr/>
        </p:nvSpPr>
        <p:spPr>
          <a:xfrm>
            <a:off x="928662" y="3310428"/>
            <a:ext cx="2643206"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800" b="1" dirty="0" smtClean="0">
                <a:solidFill>
                  <a:srgbClr val="0000FF"/>
                </a:solidFill>
              </a:rPr>
              <a:t>نوع الكفر الأكبر</a:t>
            </a:r>
            <a:endParaRPr lang="ar-EG" sz="2800" b="1" dirty="0">
              <a:solidFill>
                <a:srgbClr val="0000FF"/>
              </a:solidFill>
            </a:endParaRPr>
          </a:p>
        </p:txBody>
      </p:sp>
      <p:sp>
        <p:nvSpPr>
          <p:cNvPr id="9" name="مربع نص 8"/>
          <p:cNvSpPr txBox="1"/>
          <p:nvPr/>
        </p:nvSpPr>
        <p:spPr>
          <a:xfrm>
            <a:off x="4357686" y="4032186"/>
            <a:ext cx="3143272"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من ينكر وجود الملائكة</a:t>
            </a:r>
            <a:endParaRPr lang="ar-EG" sz="2800" b="1" dirty="0">
              <a:solidFill>
                <a:srgbClr val="0000FF"/>
              </a:solidFill>
            </a:endParaRPr>
          </a:p>
        </p:txBody>
      </p:sp>
      <p:sp>
        <p:nvSpPr>
          <p:cNvPr id="13" name="مربع نص 12"/>
          <p:cNvSpPr txBox="1"/>
          <p:nvPr/>
        </p:nvSpPr>
        <p:spPr>
          <a:xfrm>
            <a:off x="4357686" y="4643446"/>
            <a:ext cx="3143272"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من يشك في يوم القيامة</a:t>
            </a:r>
            <a:endParaRPr lang="ar-EG" sz="2800" b="1" dirty="0">
              <a:solidFill>
                <a:srgbClr val="0000FF"/>
              </a:solidFill>
            </a:endParaRPr>
          </a:p>
        </p:txBody>
      </p:sp>
      <p:sp>
        <p:nvSpPr>
          <p:cNvPr id="14" name="مربع نص 13"/>
          <p:cNvSpPr txBox="1"/>
          <p:nvPr/>
        </p:nvSpPr>
        <p:spPr>
          <a:xfrm>
            <a:off x="3468748" y="5326144"/>
            <a:ext cx="4786346"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يرفض رفضا تاما أن يتعلم الدين ويعمل </a:t>
            </a:r>
            <a:r>
              <a:rPr lang="ar-EG" sz="2400" b="1" dirty="0" err="1" smtClean="0">
                <a:solidFill>
                  <a:srgbClr val="0000FF"/>
                </a:solidFill>
              </a:rPr>
              <a:t>به</a:t>
            </a:r>
            <a:endParaRPr lang="ar-EG" sz="2400" b="1" dirty="0">
              <a:solidFill>
                <a:srgbClr val="0000FF"/>
              </a:solidFill>
            </a:endParaRPr>
          </a:p>
        </p:txBody>
      </p:sp>
      <p:sp>
        <p:nvSpPr>
          <p:cNvPr id="15" name="مربع نص 14"/>
          <p:cNvSpPr txBox="1"/>
          <p:nvPr/>
        </p:nvSpPr>
        <p:spPr>
          <a:xfrm>
            <a:off x="4000496" y="5929330"/>
            <a:ext cx="3714776"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من يظهر الإيمان </a:t>
            </a:r>
            <a:r>
              <a:rPr lang="ar-EG" sz="2800" b="1" smtClean="0">
                <a:solidFill>
                  <a:srgbClr val="0000FF"/>
                </a:solidFill>
              </a:rPr>
              <a:t>ويبطن الكفر </a:t>
            </a:r>
            <a:endParaRPr lang="ar-EG" sz="2800" b="1" dirty="0">
              <a:solidFill>
                <a:srgbClr val="0000FF"/>
              </a:solidFill>
            </a:endParaRPr>
          </a:p>
        </p:txBody>
      </p:sp>
      <p:sp>
        <p:nvSpPr>
          <p:cNvPr id="16" name="مربع نص 15"/>
          <p:cNvSpPr txBox="1">
            <a:spLocks noChangeArrowheads="1"/>
          </p:cNvSpPr>
          <p:nvPr/>
        </p:nvSpPr>
        <p:spPr bwMode="auto">
          <a:xfrm>
            <a:off x="571472" y="4000504"/>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كفر تكذيب </a:t>
            </a:r>
            <a:endParaRPr lang="ar-SA" sz="3200" b="1" dirty="0">
              <a:solidFill>
                <a:srgbClr val="FF0000"/>
              </a:solidFill>
            </a:endParaRPr>
          </a:p>
        </p:txBody>
      </p:sp>
      <p:sp>
        <p:nvSpPr>
          <p:cNvPr id="17" name="مربع نص 16"/>
          <p:cNvSpPr txBox="1">
            <a:spLocks noChangeArrowheads="1"/>
          </p:cNvSpPr>
          <p:nvPr/>
        </p:nvSpPr>
        <p:spPr bwMode="auto">
          <a:xfrm>
            <a:off x="642910" y="4643446"/>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كفر شك </a:t>
            </a:r>
            <a:endParaRPr lang="ar-SA" sz="3200" b="1" dirty="0">
              <a:solidFill>
                <a:srgbClr val="FF0000"/>
              </a:solidFill>
            </a:endParaRPr>
          </a:p>
        </p:txBody>
      </p:sp>
      <p:sp>
        <p:nvSpPr>
          <p:cNvPr id="18" name="مربع نص 17"/>
          <p:cNvSpPr txBox="1">
            <a:spLocks noChangeArrowheads="1"/>
          </p:cNvSpPr>
          <p:nvPr/>
        </p:nvSpPr>
        <p:spPr bwMode="auto">
          <a:xfrm>
            <a:off x="642910" y="5286388"/>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كفر الإعراض </a:t>
            </a:r>
            <a:endParaRPr lang="ar-SA" sz="3200" b="1" dirty="0">
              <a:solidFill>
                <a:srgbClr val="FF0000"/>
              </a:solidFill>
            </a:endParaRPr>
          </a:p>
        </p:txBody>
      </p:sp>
      <p:sp>
        <p:nvSpPr>
          <p:cNvPr id="19" name="مربع نص 18"/>
          <p:cNvSpPr txBox="1">
            <a:spLocks noChangeArrowheads="1"/>
          </p:cNvSpPr>
          <p:nvPr/>
        </p:nvSpPr>
        <p:spPr bwMode="auto">
          <a:xfrm>
            <a:off x="714348" y="5929330"/>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كفر النفاق </a:t>
            </a:r>
            <a:endParaRPr lang="ar-SA" sz="3200" b="1" dirty="0">
              <a:solidFill>
                <a:srgbClr val="FF0000"/>
              </a:solidFill>
            </a:endParaRPr>
          </a:p>
        </p:txBody>
      </p:sp>
      <p:sp>
        <p:nvSpPr>
          <p:cNvPr id="20" name="مستطيل 19"/>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8" presetClass="entr" presetSubtype="0" accel="5000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48" presetClass="entr" presetSubtype="0" accel="5000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70" dur="1000" fill="hold"/>
                                        <p:tgtEl>
                                          <p:spTgt spid="17"/>
                                        </p:tgtEl>
                                        <p:attrNameLst>
                                          <p:attrName>ppt_y</p:attrName>
                                        </p:attrNameLst>
                                      </p:cBhvr>
                                      <p:tavLst>
                                        <p:tav tm="0">
                                          <p:val>
                                            <p:strVal val="#ppt_y"/>
                                          </p:val>
                                        </p:tav>
                                        <p:tav tm="100000">
                                          <p:val>
                                            <p:strVal val="#ppt_y"/>
                                          </p:val>
                                        </p:tav>
                                      </p:tavLst>
                                    </p:anim>
                                    <p:animEffect transition="in" filter="fade">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48" presetClass="entr" presetSubtype="0" accel="5000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7"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78" dur="1000" fill="hold"/>
                                        <p:tgtEl>
                                          <p:spTgt spid="18"/>
                                        </p:tgtEl>
                                        <p:attrNameLst>
                                          <p:attrName>ppt_y</p:attrName>
                                        </p:attrNameLst>
                                      </p:cBhvr>
                                      <p:tavLst>
                                        <p:tav tm="0">
                                          <p:val>
                                            <p:strVal val="#ppt_y"/>
                                          </p:val>
                                        </p:tav>
                                        <p:tav tm="100000">
                                          <p:val>
                                            <p:strVal val="#ppt_y"/>
                                          </p:val>
                                        </p:tav>
                                      </p:tavLst>
                                    </p:anim>
                                    <p:animEffect transition="in" filter="fade">
                                      <p:cBhvr>
                                        <p:cTn id="79" dur="10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48" presetClass="entr" presetSubtype="0" accel="5000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19"/>
                                        </p:tgtEl>
                                        <p:attrNameLst>
                                          <p:attrName>ppt_y</p:attrName>
                                        </p:attrNameLst>
                                      </p:cBhvr>
                                      <p:tavLst>
                                        <p:tav tm="0">
                                          <p:val>
                                            <p:strVal val="#ppt_y"/>
                                          </p:val>
                                        </p:tav>
                                        <p:tav tm="100000">
                                          <p:val>
                                            <p:strVal val="#ppt_y"/>
                                          </p:val>
                                        </p:tav>
                                      </p:tavLst>
                                    </p:anim>
                                    <p:animEffect transition="in" filter="fade">
                                      <p:cBhvr>
                                        <p:cTn id="8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3" grpId="0" animBg="1"/>
      <p:bldP spid="14" grpId="0" animBg="1"/>
      <p:bldP spid="15" grpId="0" animBg="1"/>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5" name="مربع نص 4"/>
          <p:cNvSpPr txBox="1"/>
          <p:nvPr/>
        </p:nvSpPr>
        <p:spPr>
          <a:xfrm>
            <a:off x="5000628" y="2143116"/>
            <a:ext cx="4000528"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600" b="1" dirty="0" smtClean="0">
                <a:solidFill>
                  <a:srgbClr val="0000FF"/>
                </a:solidFill>
              </a:rPr>
              <a:t>أكمل الفراغات التالية :</a:t>
            </a:r>
            <a:endParaRPr lang="ar-EG" sz="3600" b="1" dirty="0">
              <a:solidFill>
                <a:srgbClr val="0000FF"/>
              </a:solidFill>
            </a:endParaRPr>
          </a:p>
        </p:txBody>
      </p:sp>
      <p:sp>
        <p:nvSpPr>
          <p:cNvPr id="6" name="مربع نص 5"/>
          <p:cNvSpPr txBox="1"/>
          <p:nvPr/>
        </p:nvSpPr>
        <p:spPr>
          <a:xfrm>
            <a:off x="2928926" y="2968690"/>
            <a:ext cx="3000396" cy="78319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4000" b="1" dirty="0" smtClean="0">
                <a:solidFill>
                  <a:srgbClr val="0000FF"/>
                </a:solidFill>
              </a:rPr>
              <a:t>من أنواع الكفر </a:t>
            </a:r>
            <a:endParaRPr lang="ar-EG" sz="4000" b="1" dirty="0">
              <a:solidFill>
                <a:srgbClr val="0000FF"/>
              </a:solidFill>
            </a:endParaRPr>
          </a:p>
        </p:txBody>
      </p:sp>
      <p:cxnSp>
        <p:nvCxnSpPr>
          <p:cNvPr id="8" name="رابط كسهم مستقيم 7"/>
          <p:cNvCxnSpPr>
            <a:stCxn id="6" idx="2"/>
          </p:cNvCxnSpPr>
          <p:nvPr/>
        </p:nvCxnSpPr>
        <p:spPr>
          <a:xfrm rot="5400000">
            <a:off x="4054780" y="4126227"/>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مستقيم 10"/>
          <p:cNvCxnSpPr/>
          <p:nvPr/>
        </p:nvCxnSpPr>
        <p:spPr>
          <a:xfrm rot="10800000">
            <a:off x="928662" y="4500570"/>
            <a:ext cx="7429552" cy="1588"/>
          </a:xfrm>
          <a:prstGeom prst="line">
            <a:avLst/>
          </a:prstGeom>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rot="5400000">
            <a:off x="7984663" y="487412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مربع نص 16"/>
          <p:cNvSpPr txBox="1"/>
          <p:nvPr/>
        </p:nvSpPr>
        <p:spPr>
          <a:xfrm>
            <a:off x="7318326" y="528638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كفر التكذيب</a:t>
            </a:r>
            <a:endParaRPr lang="ar-EG" sz="3200" b="1" dirty="0">
              <a:solidFill>
                <a:srgbClr val="0000FF"/>
              </a:solidFill>
            </a:endParaRPr>
          </a:p>
        </p:txBody>
      </p:sp>
      <p:cxnSp>
        <p:nvCxnSpPr>
          <p:cNvPr id="18" name="رابط كسهم مستقيم 17"/>
          <p:cNvCxnSpPr/>
          <p:nvPr/>
        </p:nvCxnSpPr>
        <p:spPr>
          <a:xfrm rot="5400000">
            <a:off x="5984431" y="487412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ربع نص 18"/>
          <p:cNvSpPr txBox="1"/>
          <p:nvPr/>
        </p:nvSpPr>
        <p:spPr>
          <a:xfrm>
            <a:off x="5429288" y="528638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a:t>
            </a:r>
            <a:endParaRPr lang="ar-EG" sz="3200" b="1" dirty="0">
              <a:solidFill>
                <a:srgbClr val="0000FF"/>
              </a:solidFill>
            </a:endParaRPr>
          </a:p>
        </p:txBody>
      </p:sp>
      <p:cxnSp>
        <p:nvCxnSpPr>
          <p:cNvPr id="20" name="رابط كسهم مستقيم 19"/>
          <p:cNvCxnSpPr/>
          <p:nvPr/>
        </p:nvCxnSpPr>
        <p:spPr>
          <a:xfrm rot="5400000">
            <a:off x="4055605" y="487412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مربع نص 20"/>
          <p:cNvSpPr txBox="1"/>
          <p:nvPr/>
        </p:nvSpPr>
        <p:spPr>
          <a:xfrm>
            <a:off x="3500462" y="528638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كفر الشك</a:t>
            </a:r>
            <a:endParaRPr lang="ar-EG" sz="3200" b="1" dirty="0">
              <a:solidFill>
                <a:srgbClr val="0000FF"/>
              </a:solidFill>
            </a:endParaRPr>
          </a:p>
        </p:txBody>
      </p:sp>
      <p:cxnSp>
        <p:nvCxnSpPr>
          <p:cNvPr id="22" name="رابط كسهم مستقيم 21"/>
          <p:cNvCxnSpPr/>
          <p:nvPr/>
        </p:nvCxnSpPr>
        <p:spPr>
          <a:xfrm rot="5400000">
            <a:off x="2198185" y="487412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مربع نص 22"/>
          <p:cNvSpPr txBox="1"/>
          <p:nvPr/>
        </p:nvSpPr>
        <p:spPr>
          <a:xfrm>
            <a:off x="1643042" y="528638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a:t>
            </a:r>
            <a:endParaRPr lang="ar-EG" sz="3200" b="1" dirty="0">
              <a:solidFill>
                <a:srgbClr val="0000FF"/>
              </a:solidFill>
            </a:endParaRPr>
          </a:p>
        </p:txBody>
      </p:sp>
      <p:cxnSp>
        <p:nvCxnSpPr>
          <p:cNvPr id="24" name="رابط كسهم مستقيم 23"/>
          <p:cNvCxnSpPr/>
          <p:nvPr/>
        </p:nvCxnSpPr>
        <p:spPr>
          <a:xfrm rot="5400000">
            <a:off x="555143" y="487412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مربع نص 24"/>
          <p:cNvSpPr txBox="1"/>
          <p:nvPr/>
        </p:nvSpPr>
        <p:spPr>
          <a:xfrm>
            <a:off x="0" y="5286388"/>
            <a:ext cx="1571604"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a:t>
            </a:r>
            <a:endParaRPr lang="ar-EG" sz="3200" b="1" dirty="0">
              <a:solidFill>
                <a:srgbClr val="0000FF"/>
              </a:solidFill>
            </a:endParaRPr>
          </a:p>
        </p:txBody>
      </p:sp>
      <p:sp>
        <p:nvSpPr>
          <p:cNvPr id="26" name="مربع نص 25"/>
          <p:cNvSpPr txBox="1">
            <a:spLocks noChangeArrowheads="1"/>
          </p:cNvSpPr>
          <p:nvPr/>
        </p:nvSpPr>
        <p:spPr bwMode="auto">
          <a:xfrm>
            <a:off x="4500562" y="5357826"/>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الإعراض</a:t>
            </a:r>
            <a:endParaRPr lang="ar-SA" sz="3200" b="1" dirty="0">
              <a:solidFill>
                <a:srgbClr val="FF0000"/>
              </a:solidFill>
            </a:endParaRPr>
          </a:p>
        </p:txBody>
      </p:sp>
      <p:sp>
        <p:nvSpPr>
          <p:cNvPr id="27" name="مربع نص 26"/>
          <p:cNvSpPr txBox="1">
            <a:spLocks noChangeArrowheads="1"/>
          </p:cNvSpPr>
          <p:nvPr/>
        </p:nvSpPr>
        <p:spPr bwMode="auto">
          <a:xfrm>
            <a:off x="1571604" y="5286388"/>
            <a:ext cx="1785937"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النفاق</a:t>
            </a:r>
            <a:endParaRPr lang="ar-SA" sz="3200" b="1" dirty="0">
              <a:solidFill>
                <a:srgbClr val="FF0000"/>
              </a:solidFill>
            </a:endParaRPr>
          </a:p>
        </p:txBody>
      </p:sp>
      <p:sp>
        <p:nvSpPr>
          <p:cNvPr id="28" name="مربع نص 27"/>
          <p:cNvSpPr txBox="1">
            <a:spLocks noChangeArrowheads="1"/>
          </p:cNvSpPr>
          <p:nvPr/>
        </p:nvSpPr>
        <p:spPr bwMode="auto">
          <a:xfrm>
            <a:off x="-214346" y="5286388"/>
            <a:ext cx="1785937"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الاستكبار </a:t>
            </a:r>
            <a:endParaRPr lang="ar-SA" sz="3200" b="1" dirty="0">
              <a:solidFill>
                <a:srgbClr val="FF0000"/>
              </a:solidFill>
            </a:endParaRPr>
          </a:p>
        </p:txBody>
      </p:sp>
      <p:sp>
        <p:nvSpPr>
          <p:cNvPr id="29" name="مستطيل 28"/>
          <p:cNvSpPr/>
          <p:nvPr/>
        </p:nvSpPr>
        <p:spPr>
          <a:xfrm>
            <a:off x="2339752" y="6309320"/>
            <a:ext cx="4608512"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randombar(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randombar(horizontal)">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randombar(horizontal)">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48" presetClass="entr" presetSubtype="0" accel="5000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7"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98" dur="1000" fill="hold"/>
                                        <p:tgtEl>
                                          <p:spTgt spid="26"/>
                                        </p:tgtEl>
                                        <p:attrNameLst>
                                          <p:attrName>ppt_y</p:attrName>
                                        </p:attrNameLst>
                                      </p:cBhvr>
                                      <p:tavLst>
                                        <p:tav tm="0">
                                          <p:val>
                                            <p:strVal val="#ppt_y"/>
                                          </p:val>
                                        </p:tav>
                                        <p:tav tm="100000">
                                          <p:val>
                                            <p:strVal val="#ppt_y"/>
                                          </p:val>
                                        </p:tav>
                                      </p:tavLst>
                                    </p:anim>
                                    <p:animEffect transition="in" filter="fade">
                                      <p:cBhvr>
                                        <p:cTn id="99" dur="10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48" presetClass="entr" presetSubtype="0" accel="5000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5"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106" dur="1000" fill="hold"/>
                                        <p:tgtEl>
                                          <p:spTgt spid="27"/>
                                        </p:tgtEl>
                                        <p:attrNameLst>
                                          <p:attrName>ppt_y</p:attrName>
                                        </p:attrNameLst>
                                      </p:cBhvr>
                                      <p:tavLst>
                                        <p:tav tm="0">
                                          <p:val>
                                            <p:strVal val="#ppt_y"/>
                                          </p:val>
                                        </p:tav>
                                        <p:tav tm="100000">
                                          <p:val>
                                            <p:strVal val="#ppt_y"/>
                                          </p:val>
                                        </p:tav>
                                      </p:tavLst>
                                    </p:anim>
                                    <p:animEffect transition="in" filter="fade">
                                      <p:cBhvr>
                                        <p:cTn id="107" dur="10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48" presetClass="entr" presetSubtype="0" accel="5000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3"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114" dur="1000" fill="hold"/>
                                        <p:tgtEl>
                                          <p:spTgt spid="28"/>
                                        </p:tgtEl>
                                        <p:attrNameLst>
                                          <p:attrName>ppt_y</p:attrName>
                                        </p:attrNameLst>
                                      </p:cBhvr>
                                      <p:tavLst>
                                        <p:tav tm="0">
                                          <p:val>
                                            <p:strVal val="#ppt_y"/>
                                          </p:val>
                                        </p:tav>
                                        <p:tav tm="100000">
                                          <p:val>
                                            <p:strVal val="#ppt_y"/>
                                          </p:val>
                                        </p:tav>
                                      </p:tavLst>
                                    </p:anim>
                                    <p:animEffect transition="in" filter="fade">
                                      <p:cBhvr>
                                        <p:cTn id="11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animBg="1"/>
      <p:bldP spid="19" grpId="0" animBg="1"/>
      <p:bldP spid="21" grpId="0" animBg="1"/>
      <p:bldP spid="23" grpId="0" animBg="1"/>
      <p:bldP spid="25" grpId="0" animBg="1"/>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صورة 4"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انفجار 1 5"/>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7" name="مربع نص 6"/>
          <p:cNvSpPr txBox="1"/>
          <p:nvPr/>
        </p:nvSpPr>
        <p:spPr>
          <a:xfrm>
            <a:off x="285720" y="2143116"/>
            <a:ext cx="871543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حيي بن </a:t>
            </a:r>
            <a:r>
              <a:rPr lang="ar-EG" sz="3200" b="1" dirty="0" err="1" smtClean="0">
                <a:solidFill>
                  <a:srgbClr val="0000FF"/>
                </a:solidFill>
              </a:rPr>
              <a:t>الأخطب</a:t>
            </a:r>
            <a:r>
              <a:rPr lang="ar-EG" sz="3200" b="1" dirty="0" smtClean="0">
                <a:solidFill>
                  <a:srgbClr val="0000FF"/>
                </a:solidFill>
              </a:rPr>
              <a:t> أحد زعماء اليهود وقد عرف النبي </a:t>
            </a:r>
            <a:r>
              <a:rPr lang="ar-EG" sz="3200" b="1" dirty="0" smtClean="0">
                <a:solidFill>
                  <a:srgbClr val="0000FF"/>
                </a:solidFill>
                <a:sym typeface="AGA Arabesque"/>
              </a:rPr>
              <a:t> بصفاته ومع ذلك لم يؤمن </a:t>
            </a:r>
            <a:r>
              <a:rPr lang="ar-EG" sz="3200" b="1" dirty="0" err="1" smtClean="0">
                <a:solidFill>
                  <a:srgbClr val="0000FF"/>
                </a:solidFill>
                <a:sym typeface="AGA Arabesque"/>
              </a:rPr>
              <a:t>به</a:t>
            </a:r>
            <a:r>
              <a:rPr lang="ar-EG" sz="3200" b="1" dirty="0" smtClean="0">
                <a:solidFill>
                  <a:srgbClr val="0000FF"/>
                </a:solidFill>
                <a:sym typeface="AGA Arabesque"/>
              </a:rPr>
              <a:t> .</a:t>
            </a:r>
            <a:endParaRPr lang="ar-EG" sz="3200" b="1" dirty="0">
              <a:solidFill>
                <a:srgbClr val="0000FF"/>
              </a:solidFill>
            </a:endParaRPr>
          </a:p>
        </p:txBody>
      </p:sp>
      <p:sp>
        <p:nvSpPr>
          <p:cNvPr id="8" name="مربع نص 7"/>
          <p:cNvSpPr txBox="1"/>
          <p:nvPr/>
        </p:nvSpPr>
        <p:spPr>
          <a:xfrm>
            <a:off x="2357422" y="3639270"/>
            <a:ext cx="6643734"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FF0000"/>
                </a:solidFill>
              </a:rPr>
              <a:t>أي نوع من الكفر الأكبر وقع فيه ؟ مع التعليل .</a:t>
            </a:r>
            <a:endParaRPr lang="ar-EG" sz="3200" b="1" dirty="0">
              <a:solidFill>
                <a:srgbClr val="FF0000"/>
              </a:solidFill>
            </a:endParaRPr>
          </a:p>
        </p:txBody>
      </p:sp>
      <p:sp>
        <p:nvSpPr>
          <p:cNvPr id="9" name="Oval 1"/>
          <p:cNvSpPr>
            <a:spLocks noChangeArrowheads="1"/>
          </p:cNvSpPr>
          <p:nvPr/>
        </p:nvSpPr>
        <p:spPr bwMode="auto">
          <a:xfrm>
            <a:off x="357158" y="4500570"/>
            <a:ext cx="8643998" cy="1285884"/>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EG" sz="2800" b="1" dirty="0" smtClean="0">
                <a:solidFill>
                  <a:schemeClr val="tx1"/>
                </a:solidFill>
                <a:latin typeface="Arial" pitchFamily="34" charset="0"/>
                <a:ea typeface="Arial" pitchFamily="34" charset="0"/>
                <a:cs typeface="Arial" pitchFamily="34" charset="0"/>
              </a:rPr>
              <a:t>........................................................................................................................................................................</a:t>
            </a:r>
            <a:endParaRPr kumimoji="0" lang="ar-SA"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مربع نص 9"/>
          <p:cNvSpPr txBox="1">
            <a:spLocks noChangeArrowheads="1"/>
          </p:cNvSpPr>
          <p:nvPr/>
        </p:nvSpPr>
        <p:spPr bwMode="auto">
          <a:xfrm>
            <a:off x="1928794" y="4500570"/>
            <a:ext cx="6715172" cy="1077218"/>
          </a:xfrm>
          <a:prstGeom prst="rect">
            <a:avLst/>
          </a:prstGeom>
          <a:noFill/>
          <a:ln w="9525">
            <a:noFill/>
            <a:miter lim="800000"/>
            <a:headEnd/>
            <a:tailEnd/>
          </a:ln>
        </p:spPr>
        <p:txBody>
          <a:bodyPr wrap="square">
            <a:spAutoFit/>
          </a:bodyPr>
          <a:lstStyle/>
          <a:p>
            <a:pPr algn="r"/>
            <a:r>
              <a:rPr lang="ar-SA" sz="3200" b="1" dirty="0" smtClean="0"/>
              <a:t>وقع في كفر الإباء والاستكبار لأنه مثل رفض إبليس السجد لآدم عليه السلام استكبارا </a:t>
            </a:r>
            <a:endParaRPr lang="ar-SA" sz="3200" b="1" dirty="0"/>
          </a:p>
        </p:txBody>
      </p:sp>
      <p:sp>
        <p:nvSpPr>
          <p:cNvPr id="11" name="مستطيل 10"/>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48" presetClass="entr" presetSubtype="0" accel="5000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pic>
        <p:nvPicPr>
          <p:cNvPr id="4" name="صورة 3" descr="10g.bmp"/>
          <p:cNvPicPr>
            <a:picLocks noChangeAspect="1"/>
          </p:cNvPicPr>
          <p:nvPr/>
        </p:nvPicPr>
        <p:blipFill>
          <a:blip r:embed="rId5"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6" name="مربع نص 5"/>
          <p:cNvSpPr txBox="1"/>
          <p:nvPr/>
        </p:nvSpPr>
        <p:spPr>
          <a:xfrm>
            <a:off x="1428728" y="2143116"/>
            <a:ext cx="7572428"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600" b="1" dirty="0" smtClean="0">
                <a:solidFill>
                  <a:srgbClr val="0000FF"/>
                </a:solidFill>
              </a:rPr>
              <a:t>أقارن بين الكفر الأكبر والكفر الأصغر فيما يلي :</a:t>
            </a:r>
            <a:endParaRPr lang="ar-EG" sz="3600" b="1" dirty="0">
              <a:solidFill>
                <a:srgbClr val="0000FF"/>
              </a:solidFill>
            </a:endParaRPr>
          </a:p>
        </p:txBody>
      </p:sp>
      <p:graphicFrame>
        <p:nvGraphicFramePr>
          <p:cNvPr id="7" name="جدول 6"/>
          <p:cNvGraphicFramePr>
            <a:graphicFrameLocks noGrp="1"/>
          </p:cNvGraphicFramePr>
          <p:nvPr/>
        </p:nvGraphicFramePr>
        <p:xfrm>
          <a:off x="296066" y="3000372"/>
          <a:ext cx="8596330" cy="2928960"/>
        </p:xfrm>
        <a:graphic>
          <a:graphicData uri="http://schemas.openxmlformats.org/drawingml/2006/table">
            <a:tbl>
              <a:tblPr rtl="1" firstRow="1" bandRow="1">
                <a:tableStyleId>{21E4AEA4-8DFA-4A89-87EB-49C32662AFE0}</a:tableStyleId>
              </a:tblPr>
              <a:tblGrid>
                <a:gridCol w="3245114"/>
                <a:gridCol w="5351216"/>
              </a:tblGrid>
              <a:tr h="732240">
                <a:tc>
                  <a:txBody>
                    <a:bodyPr/>
                    <a:lstStyle/>
                    <a:p>
                      <a:pPr rtl="1"/>
                      <a:endParaRPr lang="ar-EG" dirty="0"/>
                    </a:p>
                  </a:txBody>
                  <a:tcPr/>
                </a:tc>
                <a:tc>
                  <a:txBody>
                    <a:bodyPr/>
                    <a:lstStyle/>
                    <a:p>
                      <a:pPr rtl="1"/>
                      <a:endParaRPr lang="ar-EG" dirty="0"/>
                    </a:p>
                  </a:txBody>
                  <a:tcPr/>
                </a:tc>
              </a:tr>
              <a:tr h="732240">
                <a:tc>
                  <a:txBody>
                    <a:bodyPr/>
                    <a:lstStyle/>
                    <a:p>
                      <a:pPr rtl="1"/>
                      <a:endParaRPr lang="ar-EG" dirty="0"/>
                    </a:p>
                  </a:txBody>
                  <a:tcPr/>
                </a:tc>
                <a:tc>
                  <a:txBody>
                    <a:bodyPr/>
                    <a:lstStyle/>
                    <a:p>
                      <a:pPr rtl="1"/>
                      <a:endParaRPr lang="ar-EG"/>
                    </a:p>
                  </a:txBody>
                  <a:tcPr/>
                </a:tc>
              </a:tr>
              <a:tr h="732240">
                <a:tc>
                  <a:txBody>
                    <a:bodyPr/>
                    <a:lstStyle/>
                    <a:p>
                      <a:pPr rtl="1"/>
                      <a:endParaRPr lang="ar-EG"/>
                    </a:p>
                  </a:txBody>
                  <a:tcPr/>
                </a:tc>
                <a:tc>
                  <a:txBody>
                    <a:bodyPr/>
                    <a:lstStyle/>
                    <a:p>
                      <a:pPr rtl="1"/>
                      <a:endParaRPr lang="ar-EG"/>
                    </a:p>
                  </a:txBody>
                  <a:tcPr/>
                </a:tc>
              </a:tr>
              <a:tr h="732240">
                <a:tc>
                  <a:txBody>
                    <a:bodyPr/>
                    <a:lstStyle/>
                    <a:p>
                      <a:pPr rtl="1"/>
                      <a:endParaRPr lang="ar-EG"/>
                    </a:p>
                  </a:txBody>
                  <a:tcPr/>
                </a:tc>
                <a:tc>
                  <a:txBody>
                    <a:bodyPr/>
                    <a:lstStyle/>
                    <a:p>
                      <a:pPr rtl="1"/>
                      <a:endParaRPr lang="ar-EG" dirty="0"/>
                    </a:p>
                  </a:txBody>
                  <a:tcPr/>
                </a:tc>
              </a:tr>
            </a:tbl>
          </a:graphicData>
        </a:graphic>
      </p:graphicFrame>
      <p:sp>
        <p:nvSpPr>
          <p:cNvPr id="8" name="مربع نص 7"/>
          <p:cNvSpPr txBox="1"/>
          <p:nvPr/>
        </p:nvSpPr>
        <p:spPr>
          <a:xfrm>
            <a:off x="6143636" y="3051932"/>
            <a:ext cx="242889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الكفر الأكبر</a:t>
            </a:r>
            <a:endParaRPr lang="ar-EG" sz="3200" b="1" dirty="0">
              <a:solidFill>
                <a:srgbClr val="0000FF"/>
              </a:solidFill>
            </a:endParaRPr>
          </a:p>
        </p:txBody>
      </p:sp>
      <p:sp>
        <p:nvSpPr>
          <p:cNvPr id="9" name="مربع نص 8"/>
          <p:cNvSpPr txBox="1"/>
          <p:nvPr/>
        </p:nvSpPr>
        <p:spPr>
          <a:xfrm>
            <a:off x="1643042" y="3071810"/>
            <a:ext cx="242889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الكفر الأصغر</a:t>
            </a:r>
            <a:endParaRPr lang="ar-EG" sz="3200" b="1" dirty="0">
              <a:solidFill>
                <a:srgbClr val="0000FF"/>
              </a:solidFill>
            </a:endParaRPr>
          </a:p>
        </p:txBody>
      </p:sp>
      <p:sp>
        <p:nvSpPr>
          <p:cNvPr id="10" name="مربع نص 9"/>
          <p:cNvSpPr txBox="1"/>
          <p:nvPr/>
        </p:nvSpPr>
        <p:spPr>
          <a:xfrm>
            <a:off x="428596" y="3857628"/>
            <a:ext cx="5143536"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000" b="1" dirty="0" smtClean="0">
                <a:solidFill>
                  <a:srgbClr val="0000FF"/>
                </a:solidFill>
              </a:rPr>
              <a:t>لا يخرج مرتكبه من الملة بل هو واقع في معصية عظيمة</a:t>
            </a:r>
            <a:endParaRPr lang="ar-EG" sz="2000" b="1" dirty="0">
              <a:solidFill>
                <a:srgbClr val="0000FF"/>
              </a:solidFill>
            </a:endParaRPr>
          </a:p>
        </p:txBody>
      </p:sp>
      <p:sp>
        <p:nvSpPr>
          <p:cNvPr id="11" name="مربع نص 10"/>
          <p:cNvSpPr txBox="1"/>
          <p:nvPr/>
        </p:nvSpPr>
        <p:spPr>
          <a:xfrm>
            <a:off x="5703204" y="4357694"/>
            <a:ext cx="3143272"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400" b="1" dirty="0" smtClean="0">
                <a:solidFill>
                  <a:srgbClr val="0000FF"/>
                </a:solidFill>
              </a:rPr>
              <a:t>من مات عليه فهو في النار مخلد فيها</a:t>
            </a:r>
            <a:endParaRPr lang="ar-EG" sz="2400" b="1" dirty="0">
              <a:solidFill>
                <a:srgbClr val="0000FF"/>
              </a:solidFill>
            </a:endParaRPr>
          </a:p>
        </p:txBody>
      </p:sp>
      <p:sp>
        <p:nvSpPr>
          <p:cNvPr id="12" name="مربع نص 11"/>
          <p:cNvSpPr txBox="1"/>
          <p:nvPr/>
        </p:nvSpPr>
        <p:spPr>
          <a:xfrm>
            <a:off x="1428728" y="5254706"/>
            <a:ext cx="3071834"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لا يحبط العمل كله</a:t>
            </a:r>
            <a:endParaRPr lang="ar-EG" sz="3200" b="1" dirty="0">
              <a:solidFill>
                <a:srgbClr val="0000FF"/>
              </a:solidFill>
            </a:endParaRPr>
          </a:p>
        </p:txBody>
      </p:sp>
      <p:sp>
        <p:nvSpPr>
          <p:cNvPr id="13" name="مربع نص 12"/>
          <p:cNvSpPr txBox="1">
            <a:spLocks noChangeArrowheads="1"/>
          </p:cNvSpPr>
          <p:nvPr/>
        </p:nvSpPr>
        <p:spPr bwMode="auto">
          <a:xfrm>
            <a:off x="5572132" y="3786190"/>
            <a:ext cx="3214710"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يخرج صاحبه من الملة </a:t>
            </a:r>
            <a:endParaRPr lang="ar-SA" sz="3200" b="1" dirty="0">
              <a:solidFill>
                <a:srgbClr val="FF0000"/>
              </a:solidFill>
            </a:endParaRPr>
          </a:p>
        </p:txBody>
      </p:sp>
      <p:sp>
        <p:nvSpPr>
          <p:cNvPr id="14" name="مربع نص 13"/>
          <p:cNvSpPr txBox="1">
            <a:spLocks noChangeArrowheads="1"/>
          </p:cNvSpPr>
          <p:nvPr/>
        </p:nvSpPr>
        <p:spPr bwMode="auto">
          <a:xfrm>
            <a:off x="428596" y="4500570"/>
            <a:ext cx="5072098"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لا يخلد من وقع فيه في النار </a:t>
            </a:r>
            <a:endParaRPr lang="ar-SA" sz="3200" b="1" dirty="0">
              <a:solidFill>
                <a:srgbClr val="FF0000"/>
              </a:solidFill>
            </a:endParaRPr>
          </a:p>
        </p:txBody>
      </p:sp>
      <p:sp>
        <p:nvSpPr>
          <p:cNvPr id="15" name="مربع نص 14"/>
          <p:cNvSpPr txBox="1">
            <a:spLocks noChangeArrowheads="1"/>
          </p:cNvSpPr>
          <p:nvPr/>
        </p:nvSpPr>
        <p:spPr bwMode="auto">
          <a:xfrm>
            <a:off x="5715008" y="5286388"/>
            <a:ext cx="3214710"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يحبط العمل كله </a:t>
            </a:r>
            <a:endParaRPr lang="ar-SA" sz="3200" b="1" dirty="0">
              <a:solidFill>
                <a:srgbClr val="FF0000"/>
              </a:solidFill>
            </a:endParaRPr>
          </a:p>
        </p:txBody>
      </p:sp>
      <p:sp>
        <p:nvSpPr>
          <p:cNvPr id="16" name="مستطيل 15"/>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3"/>
                                        </p:tgtEl>
                                        <p:attrNameLst>
                                          <p:attrName>ppt_y</p:attrName>
                                        </p:attrNameLst>
                                      </p:cBhvr>
                                      <p:tavLst>
                                        <p:tav tm="0">
                                          <p:val>
                                            <p:strVal val="#ppt_y"/>
                                          </p:val>
                                        </p:tav>
                                        <p:tav tm="100000">
                                          <p:val>
                                            <p:strVal val="#ppt_y"/>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14"/>
                                        </p:tgtEl>
                                        <p:attrNameLst>
                                          <p:attrName>ppt_y</p:attrName>
                                        </p:attrNameLst>
                                      </p:cBhvr>
                                      <p:tavLst>
                                        <p:tav tm="0">
                                          <p:val>
                                            <p:strVal val="#ppt_y"/>
                                          </p:val>
                                        </p:tav>
                                        <p:tav tm="100000">
                                          <p:val>
                                            <p:strVal val="#ppt_y"/>
                                          </p:val>
                                        </p:tav>
                                      </p:tavLst>
                                    </p:anim>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animEffect transition="in" filter="fade">
                                      <p:cBhvr>
                                        <p:cTn id="7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FRAM394.jpg"/>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786314" y="785794"/>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1571604" y="2301954"/>
            <a:ext cx="6711966"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FF0000"/>
                </a:solidFill>
              </a:rPr>
              <a:t>قال النبي </a:t>
            </a:r>
            <a:r>
              <a:rPr lang="ar-EG" sz="2800" b="1" dirty="0" smtClean="0">
                <a:solidFill>
                  <a:srgbClr val="FF0000"/>
                </a:solidFill>
                <a:sym typeface="AGA Arabesque"/>
              </a:rPr>
              <a:t> : (( سباب المسلم فسوق وقتاله كفر )) .</a:t>
            </a:r>
            <a:endParaRPr lang="ar-EG" sz="2800" b="1" dirty="0">
              <a:solidFill>
                <a:srgbClr val="FF0000"/>
              </a:solidFill>
            </a:endParaRPr>
          </a:p>
        </p:txBody>
      </p:sp>
      <p:sp>
        <p:nvSpPr>
          <p:cNvPr id="6" name="مربع نص 5"/>
          <p:cNvSpPr txBox="1"/>
          <p:nvPr/>
        </p:nvSpPr>
        <p:spPr>
          <a:xfrm>
            <a:off x="928662" y="3159210"/>
            <a:ext cx="7354908" cy="119181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3200" b="1" dirty="0" smtClean="0">
                <a:solidFill>
                  <a:srgbClr val="0000FF"/>
                </a:solidFill>
              </a:rPr>
              <a:t>ما معنى (( قتاله كفر )) ومن أي درجات الكفر ( الكفر الأكبر أم الأصغر ) ؟</a:t>
            </a:r>
            <a:endParaRPr lang="ar-EG" sz="3200" b="1" dirty="0">
              <a:solidFill>
                <a:srgbClr val="0000FF"/>
              </a:solidFill>
            </a:endParaRPr>
          </a:p>
        </p:txBody>
      </p:sp>
      <p:sp>
        <p:nvSpPr>
          <p:cNvPr id="7" name="Oval 1"/>
          <p:cNvSpPr>
            <a:spLocks noChangeArrowheads="1"/>
          </p:cNvSpPr>
          <p:nvPr/>
        </p:nvSpPr>
        <p:spPr bwMode="auto">
          <a:xfrm>
            <a:off x="694470" y="4572008"/>
            <a:ext cx="7643866" cy="1285884"/>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EG" sz="2800" b="1" dirty="0" smtClean="0">
                <a:solidFill>
                  <a:schemeClr val="tx1"/>
                </a:solidFill>
                <a:latin typeface="Arial" pitchFamily="34" charset="0"/>
                <a:ea typeface="Arial" pitchFamily="34" charset="0"/>
                <a:cs typeface="Arial" pitchFamily="34" charset="0"/>
              </a:rPr>
              <a:t>....................................................................................................................................................</a:t>
            </a:r>
            <a:endParaRPr kumimoji="0" lang="ar-SA"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مربع نص 7"/>
          <p:cNvSpPr txBox="1">
            <a:spLocks noChangeArrowheads="1"/>
          </p:cNvSpPr>
          <p:nvPr/>
        </p:nvSpPr>
        <p:spPr bwMode="auto">
          <a:xfrm>
            <a:off x="1142976" y="4572008"/>
            <a:ext cx="6929473"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أي قتال المسلم نوع من أنواع الكفر وهو من درجات الكفر الأصغر </a:t>
            </a:r>
            <a:endParaRPr lang="ar-SA" sz="3200" b="1" dirty="0">
              <a:solidFill>
                <a:srgbClr val="FF0000"/>
              </a:solidFill>
            </a:endParaRPr>
          </a:p>
        </p:txBody>
      </p:sp>
      <p:sp>
        <p:nvSpPr>
          <p:cNvPr id="9" name="مستطيل 8"/>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to="" calcmode="lin" valueType="num">
                                      <p:cBhvr>
                                        <p:cTn id="30" dur="1" fill="hold"/>
                                        <p:tgtEl>
                                          <p:spTgt spid="7"/>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1191_115762_1165304341.jpg"/>
          <p:cNvPicPr>
            <a:picLocks noChangeAspect="1"/>
          </p:cNvPicPr>
          <p:nvPr/>
        </p:nvPicPr>
        <p:blipFill>
          <a:blip r:embed="rId4" cstate="print"/>
          <a:stretch>
            <a:fillRect/>
          </a:stretch>
        </p:blipFill>
        <p:spPr>
          <a:xfrm>
            <a:off x="2267744" y="1866916"/>
            <a:ext cx="4762500" cy="3848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مستطيل 3"/>
          <p:cNvSpPr/>
          <p:nvPr/>
        </p:nvSpPr>
        <p:spPr>
          <a:xfrm>
            <a:off x="2915817" y="2812710"/>
            <a:ext cx="3799323"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rPr>
              <a:t>وحدة أنواع النفاق</a:t>
            </a:r>
            <a:endPar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endParaRPr>
          </a:p>
        </p:txBody>
      </p:sp>
      <p:sp>
        <p:nvSpPr>
          <p:cNvPr id="5" name="مستطيل 4"/>
          <p:cNvSpPr/>
          <p:nvPr/>
        </p:nvSpPr>
        <p:spPr>
          <a:xfrm>
            <a:off x="2267744" y="6372036"/>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صورة 3"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6" name="مربع نص 5"/>
          <p:cNvSpPr txBox="1"/>
          <p:nvPr/>
        </p:nvSpPr>
        <p:spPr>
          <a:xfrm>
            <a:off x="5000628" y="2143116"/>
            <a:ext cx="4000528"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600" b="1" dirty="0" smtClean="0">
                <a:solidFill>
                  <a:srgbClr val="0000FF"/>
                </a:solidFill>
              </a:rPr>
              <a:t>أكمل الفراغات التالية :</a:t>
            </a:r>
            <a:endParaRPr lang="ar-EG" sz="3600" b="1" dirty="0">
              <a:solidFill>
                <a:srgbClr val="0000FF"/>
              </a:solidFill>
            </a:endParaRPr>
          </a:p>
        </p:txBody>
      </p:sp>
      <p:sp>
        <p:nvSpPr>
          <p:cNvPr id="7" name="مربع نص 6"/>
          <p:cNvSpPr txBox="1"/>
          <p:nvPr/>
        </p:nvSpPr>
        <p:spPr>
          <a:xfrm>
            <a:off x="1518827" y="3036985"/>
            <a:ext cx="5786478"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600" b="1" dirty="0" smtClean="0">
                <a:solidFill>
                  <a:srgbClr val="0000FF"/>
                </a:solidFill>
              </a:rPr>
              <a:t>من أنواع النفاق الأكبر ( الاع</a:t>
            </a:r>
            <a:r>
              <a:rPr lang="ar-SA" sz="3600" b="1" dirty="0" smtClean="0">
                <a:solidFill>
                  <a:srgbClr val="0000FF"/>
                </a:solidFill>
              </a:rPr>
              <a:t>ت</a:t>
            </a:r>
            <a:r>
              <a:rPr lang="ar-EG" sz="3600" b="1" dirty="0" err="1" smtClean="0">
                <a:solidFill>
                  <a:srgbClr val="0000FF"/>
                </a:solidFill>
              </a:rPr>
              <a:t>قادي</a:t>
            </a:r>
            <a:r>
              <a:rPr lang="ar-EG" sz="3600" b="1" dirty="0" smtClean="0">
                <a:solidFill>
                  <a:srgbClr val="0000FF"/>
                </a:solidFill>
              </a:rPr>
              <a:t> )</a:t>
            </a:r>
            <a:endParaRPr lang="ar-EG" sz="3600" b="1" dirty="0">
              <a:solidFill>
                <a:srgbClr val="0000FF"/>
              </a:solidFill>
            </a:endParaRPr>
          </a:p>
        </p:txBody>
      </p:sp>
      <p:cxnSp>
        <p:nvCxnSpPr>
          <p:cNvPr id="8" name="رابط كسهم مستقيم 7"/>
          <p:cNvCxnSpPr/>
          <p:nvPr/>
        </p:nvCxnSpPr>
        <p:spPr>
          <a:xfrm>
            <a:off x="4429918" y="3786984"/>
            <a:ext cx="826" cy="362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رابط مستقيم 8"/>
          <p:cNvCxnSpPr/>
          <p:nvPr/>
        </p:nvCxnSpPr>
        <p:spPr>
          <a:xfrm rot="10800000">
            <a:off x="928662" y="4147491"/>
            <a:ext cx="7429552" cy="1588"/>
          </a:xfrm>
          <a:prstGeom prst="line">
            <a:avLst/>
          </a:prstGeom>
        </p:spPr>
        <p:style>
          <a:lnRef idx="3">
            <a:schemeClr val="dk1"/>
          </a:lnRef>
          <a:fillRef idx="0">
            <a:schemeClr val="dk1"/>
          </a:fillRef>
          <a:effectRef idx="2">
            <a:schemeClr val="dk1"/>
          </a:effectRef>
          <a:fontRef idx="minor">
            <a:schemeClr val="tx1"/>
          </a:fontRef>
        </p:style>
      </p:cxnSp>
      <p:cxnSp>
        <p:nvCxnSpPr>
          <p:cNvPr id="10" name="رابط كسهم مستقيم 9"/>
          <p:cNvCxnSpPr/>
          <p:nvPr/>
        </p:nvCxnSpPr>
        <p:spPr>
          <a:xfrm rot="5400000">
            <a:off x="7984663" y="452263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مربع نص 10"/>
          <p:cNvSpPr txBox="1"/>
          <p:nvPr/>
        </p:nvSpPr>
        <p:spPr>
          <a:xfrm>
            <a:off x="7318326" y="494116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a:t>
            </a:r>
            <a:endParaRPr lang="ar-EG" sz="3200" b="1" dirty="0">
              <a:solidFill>
                <a:srgbClr val="0000FF"/>
              </a:solidFill>
            </a:endParaRPr>
          </a:p>
        </p:txBody>
      </p:sp>
      <p:cxnSp>
        <p:nvCxnSpPr>
          <p:cNvPr id="12" name="رابط كسهم مستقيم 11"/>
          <p:cNvCxnSpPr/>
          <p:nvPr/>
        </p:nvCxnSpPr>
        <p:spPr>
          <a:xfrm rot="5400000">
            <a:off x="5984431" y="452263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مربع نص 12"/>
          <p:cNvSpPr txBox="1"/>
          <p:nvPr/>
        </p:nvSpPr>
        <p:spPr>
          <a:xfrm>
            <a:off x="5429288" y="5002550"/>
            <a:ext cx="1785918" cy="44267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000" b="1" dirty="0" smtClean="0">
                <a:solidFill>
                  <a:srgbClr val="0000FF"/>
                </a:solidFill>
              </a:rPr>
              <a:t>بغض الرسول </a:t>
            </a:r>
            <a:r>
              <a:rPr lang="ar-EG" sz="2000" b="1" dirty="0" smtClean="0">
                <a:solidFill>
                  <a:srgbClr val="0000FF"/>
                </a:solidFill>
                <a:sym typeface="AGA Arabesque"/>
              </a:rPr>
              <a:t></a:t>
            </a:r>
            <a:endParaRPr lang="ar-EG" sz="2000" b="1" dirty="0">
              <a:solidFill>
                <a:srgbClr val="0000FF"/>
              </a:solidFill>
            </a:endParaRPr>
          </a:p>
        </p:txBody>
      </p:sp>
      <p:cxnSp>
        <p:nvCxnSpPr>
          <p:cNvPr id="14" name="رابط كسهم مستقيم 13"/>
          <p:cNvCxnSpPr/>
          <p:nvPr/>
        </p:nvCxnSpPr>
        <p:spPr>
          <a:xfrm rot="5400000">
            <a:off x="4055605" y="452263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مربع نص 14"/>
          <p:cNvSpPr txBox="1"/>
          <p:nvPr/>
        </p:nvSpPr>
        <p:spPr>
          <a:xfrm>
            <a:off x="3500462" y="4797152"/>
            <a:ext cx="1785918"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بغض ما جاء </a:t>
            </a:r>
            <a:r>
              <a:rPr lang="ar-EG" sz="2400" b="1" dirty="0" err="1" smtClean="0">
                <a:solidFill>
                  <a:srgbClr val="0000FF"/>
                </a:solidFill>
              </a:rPr>
              <a:t>به</a:t>
            </a:r>
            <a:r>
              <a:rPr lang="ar-EG" sz="2400" b="1" dirty="0" smtClean="0">
                <a:solidFill>
                  <a:srgbClr val="0000FF"/>
                </a:solidFill>
              </a:rPr>
              <a:t> الرسول </a:t>
            </a:r>
            <a:r>
              <a:rPr lang="ar-EG" sz="2400" b="1" dirty="0" smtClean="0">
                <a:solidFill>
                  <a:srgbClr val="0000FF"/>
                </a:solidFill>
                <a:sym typeface="AGA Arabesque"/>
              </a:rPr>
              <a:t></a:t>
            </a:r>
            <a:endParaRPr lang="ar-EG" sz="2400" b="1" dirty="0">
              <a:solidFill>
                <a:srgbClr val="0000FF"/>
              </a:solidFill>
            </a:endParaRPr>
          </a:p>
        </p:txBody>
      </p:sp>
      <p:cxnSp>
        <p:nvCxnSpPr>
          <p:cNvPr id="16" name="رابط كسهم مستقيم 15"/>
          <p:cNvCxnSpPr/>
          <p:nvPr/>
        </p:nvCxnSpPr>
        <p:spPr>
          <a:xfrm rot="5400000">
            <a:off x="2198185" y="452263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مربع نص 16"/>
          <p:cNvSpPr txBox="1"/>
          <p:nvPr/>
        </p:nvSpPr>
        <p:spPr>
          <a:xfrm>
            <a:off x="1643042" y="4941168"/>
            <a:ext cx="1785918"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a:t>
            </a:r>
            <a:endParaRPr lang="ar-EG" sz="3200" b="1" dirty="0">
              <a:solidFill>
                <a:srgbClr val="0000FF"/>
              </a:solidFill>
            </a:endParaRPr>
          </a:p>
        </p:txBody>
      </p:sp>
      <p:cxnSp>
        <p:nvCxnSpPr>
          <p:cNvPr id="18" name="رابط كسهم مستقيم 17"/>
          <p:cNvCxnSpPr/>
          <p:nvPr/>
        </p:nvCxnSpPr>
        <p:spPr>
          <a:xfrm rot="5400000">
            <a:off x="555143" y="4522631"/>
            <a:ext cx="748689"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مربع نص 18"/>
          <p:cNvSpPr txBox="1"/>
          <p:nvPr/>
        </p:nvSpPr>
        <p:spPr>
          <a:xfrm>
            <a:off x="0" y="4869160"/>
            <a:ext cx="1571604" cy="143017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400" b="1" dirty="0" smtClean="0">
                <a:solidFill>
                  <a:srgbClr val="0000FF"/>
                </a:solidFill>
              </a:rPr>
              <a:t>..........</a:t>
            </a:r>
            <a:r>
              <a:rPr lang="ar-SA" sz="4400" b="1" dirty="0" smtClean="0">
                <a:solidFill>
                  <a:srgbClr val="0000FF"/>
                </a:solidFill>
              </a:rPr>
              <a:t>.</a:t>
            </a:r>
            <a:endParaRPr lang="ar-EG" sz="3400" b="1" dirty="0">
              <a:solidFill>
                <a:srgbClr val="0000FF"/>
              </a:solidFill>
            </a:endParaRPr>
          </a:p>
        </p:txBody>
      </p:sp>
      <p:sp>
        <p:nvSpPr>
          <p:cNvPr id="20" name="مربع نص 19"/>
          <p:cNvSpPr txBox="1">
            <a:spLocks noChangeArrowheads="1"/>
          </p:cNvSpPr>
          <p:nvPr/>
        </p:nvSpPr>
        <p:spPr bwMode="auto">
          <a:xfrm>
            <a:off x="6969937" y="5055567"/>
            <a:ext cx="2138567" cy="461665"/>
          </a:xfrm>
          <a:prstGeom prst="rect">
            <a:avLst/>
          </a:prstGeom>
          <a:noFill/>
          <a:ln w="9525">
            <a:noFill/>
            <a:miter lim="800000"/>
            <a:headEnd/>
            <a:tailEnd/>
          </a:ln>
        </p:spPr>
        <p:txBody>
          <a:bodyPr wrap="square">
            <a:spAutoFit/>
          </a:bodyPr>
          <a:lstStyle/>
          <a:p>
            <a:pPr algn="r"/>
            <a:r>
              <a:rPr lang="ar-SA" sz="2400" b="1" dirty="0" smtClean="0">
                <a:solidFill>
                  <a:srgbClr val="FF0000"/>
                </a:solidFill>
              </a:rPr>
              <a:t>تكذيب الرسول </a:t>
            </a:r>
            <a:r>
              <a:rPr lang="ar-SA" sz="2400" b="1" dirty="0" smtClean="0">
                <a:solidFill>
                  <a:srgbClr val="FF0000"/>
                </a:solidFill>
                <a:sym typeface="AGA Arabesque"/>
              </a:rPr>
              <a:t></a:t>
            </a:r>
            <a:endParaRPr lang="ar-SA" sz="2400" b="1" dirty="0">
              <a:solidFill>
                <a:srgbClr val="FF0000"/>
              </a:solidFill>
            </a:endParaRPr>
          </a:p>
        </p:txBody>
      </p:sp>
      <p:sp>
        <p:nvSpPr>
          <p:cNvPr id="21" name="مربع نص 20"/>
          <p:cNvSpPr txBox="1">
            <a:spLocks noChangeArrowheads="1"/>
          </p:cNvSpPr>
          <p:nvPr/>
        </p:nvSpPr>
        <p:spPr bwMode="auto">
          <a:xfrm>
            <a:off x="1643042" y="4941168"/>
            <a:ext cx="1785937" cy="646331"/>
          </a:xfrm>
          <a:prstGeom prst="rect">
            <a:avLst/>
          </a:prstGeom>
          <a:noFill/>
          <a:ln w="9525">
            <a:noFill/>
            <a:miter lim="800000"/>
            <a:headEnd/>
            <a:tailEnd/>
          </a:ln>
        </p:spPr>
        <p:txBody>
          <a:bodyPr wrap="square">
            <a:spAutoFit/>
          </a:bodyPr>
          <a:lstStyle/>
          <a:p>
            <a:pPr algn="r"/>
            <a:r>
              <a:rPr lang="ar-SA" dirty="0" smtClean="0">
                <a:solidFill>
                  <a:srgbClr val="FF0000"/>
                </a:solidFill>
                <a:cs typeface="PT Bold Heading" pitchFamily="2" charset="-78"/>
              </a:rPr>
              <a:t>الكراهية لانتصار دين الإسلام </a:t>
            </a:r>
            <a:endParaRPr lang="ar-SA" dirty="0">
              <a:solidFill>
                <a:srgbClr val="FF0000"/>
              </a:solidFill>
              <a:cs typeface="PT Bold Heading" pitchFamily="2" charset="-78"/>
            </a:endParaRPr>
          </a:p>
        </p:txBody>
      </p:sp>
      <p:sp>
        <p:nvSpPr>
          <p:cNvPr id="22" name="مربع نص 21"/>
          <p:cNvSpPr txBox="1">
            <a:spLocks noChangeArrowheads="1"/>
          </p:cNvSpPr>
          <p:nvPr/>
        </p:nvSpPr>
        <p:spPr bwMode="auto">
          <a:xfrm>
            <a:off x="-214346" y="5000636"/>
            <a:ext cx="1785937" cy="830997"/>
          </a:xfrm>
          <a:prstGeom prst="rect">
            <a:avLst/>
          </a:prstGeom>
          <a:noFill/>
          <a:ln w="9525">
            <a:noFill/>
            <a:miter lim="800000"/>
            <a:headEnd/>
            <a:tailEnd/>
          </a:ln>
        </p:spPr>
        <p:txBody>
          <a:bodyPr wrap="square">
            <a:spAutoFit/>
          </a:bodyPr>
          <a:lstStyle/>
          <a:p>
            <a:pPr algn="r"/>
            <a:r>
              <a:rPr lang="ar-SA" sz="2400" b="1" dirty="0" smtClean="0">
                <a:solidFill>
                  <a:srgbClr val="FF0000"/>
                </a:solidFill>
              </a:rPr>
              <a:t>الاستهزاء بالله أو برسوله </a:t>
            </a:r>
            <a:endParaRPr lang="ar-SA" sz="2400" b="1" dirty="0">
              <a:solidFill>
                <a:srgbClr val="FF0000"/>
              </a:solidFill>
            </a:endParaRPr>
          </a:p>
        </p:txBody>
      </p:sp>
      <p:sp>
        <p:nvSpPr>
          <p:cNvPr id="23" name="مستطيل 22"/>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randombar(horizont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randombar(horizontal)">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48" presetClass="entr" presetSubtype="0" accel="5000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7"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98" dur="1000" fill="hold"/>
                                        <p:tgtEl>
                                          <p:spTgt spid="20"/>
                                        </p:tgtEl>
                                        <p:attrNameLst>
                                          <p:attrName>ppt_y</p:attrName>
                                        </p:attrNameLst>
                                      </p:cBhvr>
                                      <p:tavLst>
                                        <p:tav tm="0">
                                          <p:val>
                                            <p:strVal val="#ppt_y"/>
                                          </p:val>
                                        </p:tav>
                                        <p:tav tm="100000">
                                          <p:val>
                                            <p:strVal val="#ppt_y"/>
                                          </p:val>
                                        </p:tav>
                                      </p:tavLst>
                                    </p:anim>
                                    <p:animEffect transition="in" filter="fade">
                                      <p:cBhvr>
                                        <p:cTn id="99" dur="10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48" presetClass="entr" presetSubtype="0" accel="5000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5"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106" dur="1000" fill="hold"/>
                                        <p:tgtEl>
                                          <p:spTgt spid="21"/>
                                        </p:tgtEl>
                                        <p:attrNameLst>
                                          <p:attrName>ppt_y</p:attrName>
                                        </p:attrNameLst>
                                      </p:cBhvr>
                                      <p:tavLst>
                                        <p:tav tm="0">
                                          <p:val>
                                            <p:strVal val="#ppt_y"/>
                                          </p:val>
                                        </p:tav>
                                        <p:tav tm="100000">
                                          <p:val>
                                            <p:strVal val="#ppt_y"/>
                                          </p:val>
                                        </p:tav>
                                      </p:tavLst>
                                    </p:anim>
                                    <p:animEffect transition="in" filter="fade">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48" presetClass="entr" presetSubtype="0" accel="5000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3"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114" dur="1000" fill="hold"/>
                                        <p:tgtEl>
                                          <p:spTgt spid="22"/>
                                        </p:tgtEl>
                                        <p:attrNameLst>
                                          <p:attrName>ppt_y</p:attrName>
                                        </p:attrNameLst>
                                      </p:cBhvr>
                                      <p:tavLst>
                                        <p:tav tm="0">
                                          <p:val>
                                            <p:strVal val="#ppt_y"/>
                                          </p:val>
                                        </p:tav>
                                        <p:tav tm="100000">
                                          <p:val>
                                            <p:strVal val="#ppt_y"/>
                                          </p:val>
                                        </p:tav>
                                      </p:tavLst>
                                    </p:anim>
                                    <p:animEffect transition="in" filter="fade">
                                      <p:cBhvr>
                                        <p:cTn id="1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3" grpId="0" animBg="1"/>
      <p:bldP spid="15" grpId="0" animBg="1"/>
      <p:bldP spid="17" grpId="0" animBg="1"/>
      <p:bldP spid="19" grpId="0" animBg="1"/>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pic>
        <p:nvPicPr>
          <p:cNvPr id="4" name="صورة 3" descr="10g.bmp"/>
          <p:cNvPicPr>
            <a:picLocks noChangeAspect="1"/>
          </p:cNvPicPr>
          <p:nvPr/>
        </p:nvPicPr>
        <p:blipFill>
          <a:blip r:embed="rId5"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285720" y="2143116"/>
            <a:ext cx="8715436"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dirty="0" smtClean="0">
                <a:solidFill>
                  <a:srgbClr val="0000FF"/>
                </a:solidFill>
              </a:rPr>
              <a:t>أقارن بين الكفر الأكبر والنفاق الأكبر ( </a:t>
            </a:r>
            <a:r>
              <a:rPr lang="ar-EG" sz="2800" b="1" dirty="0" err="1" smtClean="0">
                <a:solidFill>
                  <a:srgbClr val="0000FF"/>
                </a:solidFill>
              </a:rPr>
              <a:t>الاعتقادي</a:t>
            </a:r>
            <a:r>
              <a:rPr lang="ar-EG" sz="2800" b="1" dirty="0" smtClean="0">
                <a:solidFill>
                  <a:srgbClr val="0000FF"/>
                </a:solidFill>
              </a:rPr>
              <a:t> ) بالنظر إلى تعريفهما .</a:t>
            </a:r>
            <a:endParaRPr lang="ar-EG" sz="2800" b="1" dirty="0">
              <a:solidFill>
                <a:srgbClr val="0000FF"/>
              </a:solidFill>
            </a:endParaRPr>
          </a:p>
        </p:txBody>
      </p:sp>
      <p:graphicFrame>
        <p:nvGraphicFramePr>
          <p:cNvPr id="7" name="جدول 6"/>
          <p:cNvGraphicFramePr>
            <a:graphicFrameLocks noGrp="1"/>
          </p:cNvGraphicFramePr>
          <p:nvPr/>
        </p:nvGraphicFramePr>
        <p:xfrm>
          <a:off x="296066" y="2928932"/>
          <a:ext cx="8596330" cy="3000400"/>
        </p:xfrm>
        <a:graphic>
          <a:graphicData uri="http://schemas.openxmlformats.org/drawingml/2006/table">
            <a:tbl>
              <a:tblPr rtl="1" firstRow="1" bandRow="1">
                <a:tableStyleId>{21E4AEA4-8DFA-4A89-87EB-49C32662AFE0}</a:tableStyleId>
              </a:tblPr>
              <a:tblGrid>
                <a:gridCol w="4298165"/>
                <a:gridCol w="4298165"/>
              </a:tblGrid>
              <a:tr h="750100">
                <a:tc>
                  <a:txBody>
                    <a:bodyPr/>
                    <a:lstStyle/>
                    <a:p>
                      <a:pPr rtl="1"/>
                      <a:endParaRPr lang="ar-EG" dirty="0"/>
                    </a:p>
                  </a:txBody>
                  <a:tcPr/>
                </a:tc>
                <a:tc>
                  <a:txBody>
                    <a:bodyPr/>
                    <a:lstStyle/>
                    <a:p>
                      <a:pPr rtl="1"/>
                      <a:endParaRPr lang="ar-EG" dirty="0"/>
                    </a:p>
                  </a:txBody>
                  <a:tcPr/>
                </a:tc>
              </a:tr>
              <a:tr h="750100">
                <a:tc>
                  <a:txBody>
                    <a:bodyPr/>
                    <a:lstStyle/>
                    <a:p>
                      <a:pPr rtl="1"/>
                      <a:endParaRPr lang="ar-EG" dirty="0"/>
                    </a:p>
                  </a:txBody>
                  <a:tcPr/>
                </a:tc>
                <a:tc>
                  <a:txBody>
                    <a:bodyPr/>
                    <a:lstStyle/>
                    <a:p>
                      <a:pPr rtl="1"/>
                      <a:endParaRPr lang="ar-EG"/>
                    </a:p>
                  </a:txBody>
                  <a:tcPr/>
                </a:tc>
              </a:tr>
              <a:tr h="750100">
                <a:tc>
                  <a:txBody>
                    <a:bodyPr/>
                    <a:lstStyle/>
                    <a:p>
                      <a:pPr rtl="1"/>
                      <a:endParaRPr lang="ar-EG"/>
                    </a:p>
                  </a:txBody>
                  <a:tcPr/>
                </a:tc>
                <a:tc>
                  <a:txBody>
                    <a:bodyPr/>
                    <a:lstStyle/>
                    <a:p>
                      <a:pPr rtl="1"/>
                      <a:endParaRPr lang="ar-EG"/>
                    </a:p>
                  </a:txBody>
                  <a:tcPr/>
                </a:tc>
              </a:tr>
              <a:tr h="750100">
                <a:tc>
                  <a:txBody>
                    <a:bodyPr/>
                    <a:lstStyle/>
                    <a:p>
                      <a:pPr rtl="1"/>
                      <a:endParaRPr lang="ar-EG"/>
                    </a:p>
                  </a:txBody>
                  <a:tcPr/>
                </a:tc>
                <a:tc>
                  <a:txBody>
                    <a:bodyPr/>
                    <a:lstStyle/>
                    <a:p>
                      <a:pPr rtl="1"/>
                      <a:endParaRPr lang="ar-EG" dirty="0"/>
                    </a:p>
                  </a:txBody>
                  <a:tcPr/>
                </a:tc>
              </a:tr>
            </a:tbl>
          </a:graphicData>
        </a:graphic>
      </p:graphicFrame>
      <p:sp>
        <p:nvSpPr>
          <p:cNvPr id="8" name="مربع نص 7"/>
          <p:cNvSpPr txBox="1"/>
          <p:nvPr/>
        </p:nvSpPr>
        <p:spPr>
          <a:xfrm>
            <a:off x="5429256" y="2966256"/>
            <a:ext cx="242889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الكفر الأكبر</a:t>
            </a:r>
            <a:endParaRPr lang="ar-EG" sz="3200" b="1" dirty="0">
              <a:solidFill>
                <a:srgbClr val="0000FF"/>
              </a:solidFill>
            </a:endParaRPr>
          </a:p>
        </p:txBody>
      </p:sp>
      <p:sp>
        <p:nvSpPr>
          <p:cNvPr id="9" name="مربع نص 8"/>
          <p:cNvSpPr txBox="1"/>
          <p:nvPr/>
        </p:nvSpPr>
        <p:spPr>
          <a:xfrm>
            <a:off x="500034" y="2981711"/>
            <a:ext cx="3929090"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النفاق الأكبر ( </a:t>
            </a:r>
            <a:r>
              <a:rPr lang="ar-EG" sz="3200" b="1" dirty="0" err="1" smtClean="0">
                <a:solidFill>
                  <a:srgbClr val="0000FF"/>
                </a:solidFill>
              </a:rPr>
              <a:t>الاعتقادي</a:t>
            </a:r>
            <a:r>
              <a:rPr lang="ar-EG" sz="3200" b="1" dirty="0" smtClean="0">
                <a:solidFill>
                  <a:srgbClr val="0000FF"/>
                </a:solidFill>
              </a:rPr>
              <a:t> )</a:t>
            </a:r>
            <a:endParaRPr lang="ar-EG" sz="3200" b="1" dirty="0">
              <a:solidFill>
                <a:srgbClr val="0000FF"/>
              </a:solidFill>
            </a:endParaRPr>
          </a:p>
        </p:txBody>
      </p:sp>
      <p:sp>
        <p:nvSpPr>
          <p:cNvPr id="10" name="مربع نص 9"/>
          <p:cNvSpPr txBox="1">
            <a:spLocks noChangeArrowheads="1"/>
          </p:cNvSpPr>
          <p:nvPr/>
        </p:nvSpPr>
        <p:spPr bwMode="auto">
          <a:xfrm>
            <a:off x="4786314" y="3786190"/>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يخرج من الملة </a:t>
            </a:r>
            <a:endParaRPr lang="ar-SA" sz="3200" b="1" dirty="0">
              <a:solidFill>
                <a:srgbClr val="FF0000"/>
              </a:solidFill>
            </a:endParaRPr>
          </a:p>
        </p:txBody>
      </p:sp>
      <p:sp>
        <p:nvSpPr>
          <p:cNvPr id="11" name="مربع نص 10"/>
          <p:cNvSpPr txBox="1">
            <a:spLocks noChangeArrowheads="1"/>
          </p:cNvSpPr>
          <p:nvPr/>
        </p:nvSpPr>
        <p:spPr bwMode="auto">
          <a:xfrm>
            <a:off x="428596" y="3714752"/>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لا يخرج من الملة</a:t>
            </a:r>
            <a:endParaRPr lang="ar-SA" sz="3200" b="1" dirty="0">
              <a:solidFill>
                <a:srgbClr val="FF0000"/>
              </a:solidFill>
            </a:endParaRPr>
          </a:p>
        </p:txBody>
      </p:sp>
      <p:sp>
        <p:nvSpPr>
          <p:cNvPr id="12" name="مربع نص 11"/>
          <p:cNvSpPr txBox="1">
            <a:spLocks noChangeArrowheads="1"/>
          </p:cNvSpPr>
          <p:nvPr/>
        </p:nvSpPr>
        <p:spPr bwMode="auto">
          <a:xfrm>
            <a:off x="4786314" y="4500570"/>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لا يجتمع معه الإيمان </a:t>
            </a:r>
            <a:endParaRPr lang="ar-SA" sz="3200" b="1" dirty="0">
              <a:solidFill>
                <a:srgbClr val="FF0000"/>
              </a:solidFill>
            </a:endParaRPr>
          </a:p>
        </p:txBody>
      </p:sp>
      <p:sp>
        <p:nvSpPr>
          <p:cNvPr id="13" name="مربع نص 12"/>
          <p:cNvSpPr txBox="1">
            <a:spLocks noChangeArrowheads="1"/>
          </p:cNvSpPr>
          <p:nvPr/>
        </p:nvSpPr>
        <p:spPr bwMode="auto">
          <a:xfrm>
            <a:off x="428596" y="4429132"/>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قد يجتمع معه الإيمان </a:t>
            </a:r>
            <a:endParaRPr lang="ar-SA" sz="3200" b="1" dirty="0">
              <a:solidFill>
                <a:srgbClr val="FF0000"/>
              </a:solidFill>
            </a:endParaRPr>
          </a:p>
        </p:txBody>
      </p:sp>
      <p:sp>
        <p:nvSpPr>
          <p:cNvPr id="14" name="مربع نص 13"/>
          <p:cNvSpPr txBox="1">
            <a:spLocks noChangeArrowheads="1"/>
          </p:cNvSpPr>
          <p:nvPr/>
        </p:nvSpPr>
        <p:spPr bwMode="auto">
          <a:xfrm>
            <a:off x="4714876" y="5286388"/>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يحبط جميع الأعمال </a:t>
            </a:r>
            <a:endParaRPr lang="ar-SA" sz="3200" b="1" dirty="0">
              <a:solidFill>
                <a:srgbClr val="FF0000"/>
              </a:solidFill>
            </a:endParaRPr>
          </a:p>
        </p:txBody>
      </p:sp>
      <p:sp>
        <p:nvSpPr>
          <p:cNvPr id="15" name="مربع نص 14"/>
          <p:cNvSpPr txBox="1">
            <a:spLocks noChangeArrowheads="1"/>
          </p:cNvSpPr>
          <p:nvPr/>
        </p:nvSpPr>
        <p:spPr bwMode="auto">
          <a:xfrm>
            <a:off x="357158" y="5214950"/>
            <a:ext cx="4071953"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لا يحبط جميع الأعمال </a:t>
            </a:r>
            <a:endParaRPr lang="ar-SA" sz="3200" b="1" dirty="0">
              <a:solidFill>
                <a:srgbClr val="FF0000"/>
              </a:solidFill>
            </a:endParaRPr>
          </a:p>
        </p:txBody>
      </p:sp>
      <p:sp>
        <p:nvSpPr>
          <p:cNvPr id="16" name="مستطيل 15"/>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8" presetClass="entr" presetSubtype="0" accel="5000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1"/>
                                        </p:tgtEl>
                                        <p:attrNameLst>
                                          <p:attrName>ppt_y</p:attrName>
                                        </p:attrNameLst>
                                      </p:cBhvr>
                                      <p:tavLst>
                                        <p:tav tm="0">
                                          <p:val>
                                            <p:strVal val="#ppt_y"/>
                                          </p:val>
                                        </p:tav>
                                        <p:tav tm="100000">
                                          <p:val>
                                            <p:strVal val="#ppt_y"/>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12"/>
                                        </p:tgtEl>
                                        <p:attrNameLst>
                                          <p:attrName>ppt_y</p:attrName>
                                        </p:attrNameLst>
                                      </p:cBhvr>
                                      <p:tavLst>
                                        <p:tav tm="0">
                                          <p:val>
                                            <p:strVal val="#ppt_y"/>
                                          </p:val>
                                        </p:tav>
                                        <p:tav tm="100000">
                                          <p:val>
                                            <p:strVal val="#ppt_y"/>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8" presetClass="entr" presetSubtype="0" accel="5000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5"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66" dur="1000" fill="hold"/>
                                        <p:tgtEl>
                                          <p:spTgt spid="13"/>
                                        </p:tgtEl>
                                        <p:attrNameLst>
                                          <p:attrName>ppt_y</p:attrName>
                                        </p:attrNameLst>
                                      </p:cBhvr>
                                      <p:tavLst>
                                        <p:tav tm="0">
                                          <p:val>
                                            <p:strVal val="#ppt_y"/>
                                          </p:val>
                                        </p:tav>
                                        <p:tav tm="100000">
                                          <p:val>
                                            <p:strVal val="#ppt_y"/>
                                          </p:val>
                                        </p:tav>
                                      </p:tavLst>
                                    </p:anim>
                                    <p:animEffect transition="in" filter="fade">
                                      <p:cBhvr>
                                        <p:cTn id="67" dur="1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48" presetClass="entr" presetSubtype="0" accel="5000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4"/>
                                        </p:tgtEl>
                                        <p:attrNameLst>
                                          <p:attrName>ppt_y</p:attrName>
                                        </p:attrNameLst>
                                      </p:cBhvr>
                                      <p:tavLst>
                                        <p:tav tm="0">
                                          <p:val>
                                            <p:strVal val="#ppt_y"/>
                                          </p:val>
                                        </p:tav>
                                        <p:tav tm="100000">
                                          <p:val>
                                            <p:strVal val="#ppt_y"/>
                                          </p:val>
                                        </p:tav>
                                      </p:tavLst>
                                    </p:anim>
                                    <p:animEffect transition="in" filter="fade">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8" presetClass="entr" presetSubtype="0" accel="5000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15"/>
                                        </p:tgtEl>
                                        <p:attrNameLst>
                                          <p:attrName>ppt_y</p:attrName>
                                        </p:attrNameLst>
                                      </p:cBhvr>
                                      <p:tavLst>
                                        <p:tav tm="0">
                                          <p:val>
                                            <p:strVal val="#ppt_y"/>
                                          </p:val>
                                        </p:tav>
                                        <p:tav tm="100000">
                                          <p:val>
                                            <p:strVal val="#ppt_y"/>
                                          </p:val>
                                        </p:tav>
                                      </p:tavLst>
                                    </p:anim>
                                    <p:animEffect transition="in" filter="fade">
                                      <p:cBhvr>
                                        <p:cTn id="8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pic>
        <p:nvPicPr>
          <p:cNvPr id="4" name="صورة 3" descr="10g.bmp"/>
          <p:cNvPicPr>
            <a:picLocks noChangeAspect="1"/>
          </p:cNvPicPr>
          <p:nvPr/>
        </p:nvPicPr>
        <p:blipFill>
          <a:blip r:embed="rId5"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6" name="مربع نص 5"/>
          <p:cNvSpPr txBox="1"/>
          <p:nvPr/>
        </p:nvSpPr>
        <p:spPr>
          <a:xfrm>
            <a:off x="285720" y="2143116"/>
            <a:ext cx="871543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أراجع سورة ( المنافقون ) في المصحف ثم أستخرج ثلاثا من صفات المنافقين التي ذكرت في السورة .</a:t>
            </a:r>
            <a:endParaRPr lang="ar-EG" sz="3200" b="1" dirty="0">
              <a:solidFill>
                <a:srgbClr val="0000FF"/>
              </a:solidFill>
            </a:endParaRPr>
          </a:p>
        </p:txBody>
      </p:sp>
      <p:sp>
        <p:nvSpPr>
          <p:cNvPr id="7" name="مربع نص 6"/>
          <p:cNvSpPr txBox="1"/>
          <p:nvPr/>
        </p:nvSpPr>
        <p:spPr>
          <a:xfrm>
            <a:off x="357158" y="3643314"/>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1- ................................................................................ </a:t>
            </a:r>
            <a:endParaRPr lang="ar-EG" sz="2800" b="1" dirty="0">
              <a:solidFill>
                <a:schemeClr val="tx1"/>
              </a:solidFill>
            </a:endParaRPr>
          </a:p>
        </p:txBody>
      </p:sp>
      <p:sp>
        <p:nvSpPr>
          <p:cNvPr id="8" name="مربع نص 7"/>
          <p:cNvSpPr txBox="1"/>
          <p:nvPr/>
        </p:nvSpPr>
        <p:spPr>
          <a:xfrm>
            <a:off x="357158" y="4357694"/>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2- ................................................................................ </a:t>
            </a:r>
            <a:endParaRPr lang="ar-EG" sz="2800" b="1" dirty="0">
              <a:solidFill>
                <a:schemeClr val="tx1"/>
              </a:solidFill>
            </a:endParaRPr>
          </a:p>
        </p:txBody>
      </p:sp>
      <p:sp>
        <p:nvSpPr>
          <p:cNvPr id="9" name="مربع نص 8"/>
          <p:cNvSpPr txBox="1"/>
          <p:nvPr/>
        </p:nvSpPr>
        <p:spPr>
          <a:xfrm>
            <a:off x="357158" y="5079452"/>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3- ................................................................................ </a:t>
            </a:r>
            <a:endParaRPr lang="ar-EG" sz="2800" b="1" dirty="0">
              <a:solidFill>
                <a:schemeClr val="tx1"/>
              </a:solidFill>
            </a:endParaRPr>
          </a:p>
        </p:txBody>
      </p:sp>
      <p:sp>
        <p:nvSpPr>
          <p:cNvPr id="10" name="مربع نص 9"/>
          <p:cNvSpPr txBox="1">
            <a:spLocks noChangeArrowheads="1"/>
          </p:cNvSpPr>
          <p:nvPr/>
        </p:nvSpPr>
        <p:spPr bwMode="auto">
          <a:xfrm>
            <a:off x="5500694" y="3571876"/>
            <a:ext cx="2714631" cy="584775"/>
          </a:xfrm>
          <a:prstGeom prst="rect">
            <a:avLst/>
          </a:prstGeom>
          <a:noFill/>
          <a:ln w="9525">
            <a:noFill/>
            <a:miter lim="800000"/>
            <a:headEnd/>
            <a:tailEnd/>
          </a:ln>
        </p:spPr>
        <p:txBody>
          <a:bodyPr wrap="square">
            <a:spAutoFit/>
          </a:bodyPr>
          <a:lstStyle/>
          <a:p>
            <a:pPr algn="r"/>
            <a:r>
              <a:rPr lang="ar-SA" sz="3200" b="1" dirty="0" smtClean="0"/>
              <a:t>الكذب </a:t>
            </a:r>
            <a:endParaRPr lang="ar-SA" sz="3200" b="1" dirty="0"/>
          </a:p>
        </p:txBody>
      </p:sp>
      <p:sp>
        <p:nvSpPr>
          <p:cNvPr id="11" name="مربع نص 10"/>
          <p:cNvSpPr txBox="1">
            <a:spLocks noChangeArrowheads="1"/>
          </p:cNvSpPr>
          <p:nvPr/>
        </p:nvSpPr>
        <p:spPr bwMode="auto">
          <a:xfrm>
            <a:off x="5500694" y="4357694"/>
            <a:ext cx="2714631" cy="584775"/>
          </a:xfrm>
          <a:prstGeom prst="rect">
            <a:avLst/>
          </a:prstGeom>
          <a:noFill/>
          <a:ln w="9525">
            <a:noFill/>
            <a:miter lim="800000"/>
            <a:headEnd/>
            <a:tailEnd/>
          </a:ln>
        </p:spPr>
        <p:txBody>
          <a:bodyPr wrap="square">
            <a:spAutoFit/>
          </a:bodyPr>
          <a:lstStyle/>
          <a:p>
            <a:pPr algn="r"/>
            <a:r>
              <a:rPr lang="ar-SA" sz="3200" b="1" dirty="0" smtClean="0"/>
              <a:t>الاستكبار </a:t>
            </a:r>
            <a:endParaRPr lang="ar-SA" sz="3200" b="1" dirty="0"/>
          </a:p>
        </p:txBody>
      </p:sp>
      <p:sp>
        <p:nvSpPr>
          <p:cNvPr id="12" name="مربع نص 11"/>
          <p:cNvSpPr txBox="1">
            <a:spLocks noChangeArrowheads="1"/>
          </p:cNvSpPr>
          <p:nvPr/>
        </p:nvSpPr>
        <p:spPr bwMode="auto">
          <a:xfrm>
            <a:off x="5500694" y="5072074"/>
            <a:ext cx="2714631" cy="584775"/>
          </a:xfrm>
          <a:prstGeom prst="rect">
            <a:avLst/>
          </a:prstGeom>
          <a:noFill/>
          <a:ln w="9525">
            <a:noFill/>
            <a:miter lim="800000"/>
            <a:headEnd/>
            <a:tailEnd/>
          </a:ln>
        </p:spPr>
        <p:txBody>
          <a:bodyPr wrap="square">
            <a:spAutoFit/>
          </a:bodyPr>
          <a:lstStyle/>
          <a:p>
            <a:pPr algn="r"/>
            <a:r>
              <a:rPr lang="ar-SA" sz="3200" b="1" dirty="0" smtClean="0"/>
              <a:t>لا يفقهون </a:t>
            </a:r>
            <a:endParaRPr lang="ar-SA" sz="3200" b="1" dirty="0"/>
          </a:p>
        </p:txBody>
      </p:sp>
      <p:sp>
        <p:nvSpPr>
          <p:cNvPr id="13" name="مستطيل 12"/>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1"/>
                                        </p:tgtEl>
                                        <p:attrNameLst>
                                          <p:attrName>ppt_y</p:attrName>
                                        </p:attrNameLst>
                                      </p:cBhvr>
                                      <p:tavLst>
                                        <p:tav tm="0">
                                          <p:val>
                                            <p:strVal val="#ppt_y"/>
                                          </p:val>
                                        </p:tav>
                                        <p:tav tm="100000">
                                          <p:val>
                                            <p:strVal val="#ppt_y"/>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pic>
        <p:nvPicPr>
          <p:cNvPr id="5" name="صورة 4" descr="10g.bmp"/>
          <p:cNvPicPr>
            <a:picLocks noChangeAspect="1"/>
          </p:cNvPicPr>
          <p:nvPr/>
        </p:nvPicPr>
        <p:blipFill>
          <a:blip r:embed="rId5"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انفجار 1 5"/>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7" name="مربع نص 6"/>
          <p:cNvSpPr txBox="1"/>
          <p:nvPr/>
        </p:nvSpPr>
        <p:spPr>
          <a:xfrm>
            <a:off x="285720" y="2143116"/>
            <a:ext cx="8715436"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أقارن بين النفاق الأكبر ( </a:t>
            </a:r>
            <a:r>
              <a:rPr lang="ar-EG" sz="3200" b="1" dirty="0" err="1" smtClean="0">
                <a:solidFill>
                  <a:srgbClr val="0000FF"/>
                </a:solidFill>
              </a:rPr>
              <a:t>الاعتقادي</a:t>
            </a:r>
            <a:r>
              <a:rPr lang="ar-EG" sz="3200" b="1" dirty="0" smtClean="0">
                <a:solidFill>
                  <a:srgbClr val="0000FF"/>
                </a:solidFill>
              </a:rPr>
              <a:t> ) والأصغر العملي فيما يلي .</a:t>
            </a:r>
            <a:endParaRPr lang="ar-EG" sz="3200" b="1" dirty="0">
              <a:solidFill>
                <a:srgbClr val="0000FF"/>
              </a:solidFill>
            </a:endParaRPr>
          </a:p>
        </p:txBody>
      </p:sp>
      <p:graphicFrame>
        <p:nvGraphicFramePr>
          <p:cNvPr id="8" name="جدول 7"/>
          <p:cNvGraphicFramePr>
            <a:graphicFrameLocks noGrp="1"/>
          </p:cNvGraphicFramePr>
          <p:nvPr/>
        </p:nvGraphicFramePr>
        <p:xfrm>
          <a:off x="296066" y="2928932"/>
          <a:ext cx="8596330" cy="3071835"/>
        </p:xfrm>
        <a:graphic>
          <a:graphicData uri="http://schemas.openxmlformats.org/drawingml/2006/table">
            <a:tbl>
              <a:tblPr rtl="1" firstRow="1" bandRow="1">
                <a:tableStyleId>{21E4AEA4-8DFA-4A89-87EB-49C32662AFE0}</a:tableStyleId>
              </a:tblPr>
              <a:tblGrid>
                <a:gridCol w="4298165"/>
                <a:gridCol w="4298165"/>
              </a:tblGrid>
              <a:tr h="1023945">
                <a:tc>
                  <a:txBody>
                    <a:bodyPr/>
                    <a:lstStyle/>
                    <a:p>
                      <a:pPr rtl="1"/>
                      <a:endParaRPr lang="ar-EG" dirty="0"/>
                    </a:p>
                  </a:txBody>
                  <a:tcPr/>
                </a:tc>
                <a:tc>
                  <a:txBody>
                    <a:bodyPr/>
                    <a:lstStyle/>
                    <a:p>
                      <a:pPr rtl="1"/>
                      <a:endParaRPr lang="ar-EG" dirty="0"/>
                    </a:p>
                  </a:txBody>
                  <a:tcPr/>
                </a:tc>
              </a:tr>
              <a:tr h="1023945">
                <a:tc>
                  <a:txBody>
                    <a:bodyPr/>
                    <a:lstStyle/>
                    <a:p>
                      <a:pPr rtl="1"/>
                      <a:endParaRPr lang="ar-EG" dirty="0"/>
                    </a:p>
                  </a:txBody>
                  <a:tcPr/>
                </a:tc>
                <a:tc>
                  <a:txBody>
                    <a:bodyPr/>
                    <a:lstStyle/>
                    <a:p>
                      <a:pPr rtl="1"/>
                      <a:endParaRPr lang="ar-EG" dirty="0"/>
                    </a:p>
                  </a:txBody>
                  <a:tcPr/>
                </a:tc>
              </a:tr>
              <a:tr h="1023945">
                <a:tc>
                  <a:txBody>
                    <a:bodyPr/>
                    <a:lstStyle/>
                    <a:p>
                      <a:pPr rtl="1"/>
                      <a:endParaRPr lang="ar-EG"/>
                    </a:p>
                  </a:txBody>
                  <a:tcPr/>
                </a:tc>
                <a:tc>
                  <a:txBody>
                    <a:bodyPr/>
                    <a:lstStyle/>
                    <a:p>
                      <a:pPr rtl="1"/>
                      <a:endParaRPr lang="ar-EG" dirty="0"/>
                    </a:p>
                  </a:txBody>
                  <a:tcPr/>
                </a:tc>
              </a:tr>
            </a:tbl>
          </a:graphicData>
        </a:graphic>
      </p:graphicFrame>
      <p:sp>
        <p:nvSpPr>
          <p:cNvPr id="9" name="مربع نص 8"/>
          <p:cNvSpPr txBox="1"/>
          <p:nvPr/>
        </p:nvSpPr>
        <p:spPr>
          <a:xfrm>
            <a:off x="4857752" y="3086427"/>
            <a:ext cx="385765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النفاق الأكبر ( </a:t>
            </a:r>
            <a:r>
              <a:rPr lang="ar-EG" sz="3200" b="1" dirty="0" err="1" smtClean="0">
                <a:solidFill>
                  <a:srgbClr val="0000FF"/>
                </a:solidFill>
              </a:rPr>
              <a:t>الاعتقادي</a:t>
            </a:r>
            <a:r>
              <a:rPr lang="ar-EG" sz="3200" b="1" dirty="0" smtClean="0">
                <a:solidFill>
                  <a:srgbClr val="0000FF"/>
                </a:solidFill>
              </a:rPr>
              <a:t> )</a:t>
            </a:r>
            <a:endParaRPr lang="ar-EG" sz="3200" b="1" dirty="0">
              <a:solidFill>
                <a:srgbClr val="0000FF"/>
              </a:solidFill>
            </a:endParaRPr>
          </a:p>
        </p:txBody>
      </p:sp>
      <p:sp>
        <p:nvSpPr>
          <p:cNvPr id="10" name="مربع نص 9"/>
          <p:cNvSpPr txBox="1"/>
          <p:nvPr/>
        </p:nvSpPr>
        <p:spPr>
          <a:xfrm>
            <a:off x="500034" y="3090471"/>
            <a:ext cx="3929090"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النفاق الأصغر ( العملي )</a:t>
            </a:r>
            <a:endParaRPr lang="ar-EG" sz="3200" b="1" dirty="0">
              <a:solidFill>
                <a:srgbClr val="0000FF"/>
              </a:solidFill>
            </a:endParaRPr>
          </a:p>
        </p:txBody>
      </p:sp>
      <p:sp>
        <p:nvSpPr>
          <p:cNvPr id="11" name="مربع نص 10"/>
          <p:cNvSpPr txBox="1"/>
          <p:nvPr/>
        </p:nvSpPr>
        <p:spPr>
          <a:xfrm>
            <a:off x="5357818" y="4071942"/>
            <a:ext cx="2857520" cy="715089"/>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3600" b="1" dirty="0" smtClean="0">
                <a:solidFill>
                  <a:srgbClr val="0000FF"/>
                </a:solidFill>
              </a:rPr>
              <a:t>يخرج من الملة</a:t>
            </a:r>
            <a:endParaRPr lang="ar-EG" sz="3600" b="1" dirty="0">
              <a:solidFill>
                <a:srgbClr val="0000FF"/>
              </a:solidFill>
            </a:endParaRPr>
          </a:p>
        </p:txBody>
      </p:sp>
      <p:sp>
        <p:nvSpPr>
          <p:cNvPr id="12" name="مربع نص 11"/>
          <p:cNvSpPr txBox="1"/>
          <p:nvPr/>
        </p:nvSpPr>
        <p:spPr>
          <a:xfrm>
            <a:off x="785786" y="5143512"/>
            <a:ext cx="3286148" cy="715089"/>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3600" b="1" dirty="0" smtClean="0">
                <a:solidFill>
                  <a:srgbClr val="0000FF"/>
                </a:solidFill>
              </a:rPr>
              <a:t>قد يجتمع مع الإيمان</a:t>
            </a:r>
            <a:endParaRPr lang="ar-EG" sz="3600" b="1" dirty="0">
              <a:solidFill>
                <a:srgbClr val="0000FF"/>
              </a:solidFill>
            </a:endParaRPr>
          </a:p>
        </p:txBody>
      </p:sp>
      <p:sp>
        <p:nvSpPr>
          <p:cNvPr id="13" name="مربع نص 12"/>
          <p:cNvSpPr txBox="1"/>
          <p:nvPr/>
        </p:nvSpPr>
        <p:spPr>
          <a:xfrm>
            <a:off x="1071538" y="4143380"/>
            <a:ext cx="2857520" cy="715089"/>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3600" b="1" dirty="0" smtClean="0">
                <a:solidFill>
                  <a:srgbClr val="0000FF"/>
                </a:solidFill>
              </a:rPr>
              <a:t>لا يخرج من الملة </a:t>
            </a:r>
            <a:endParaRPr lang="ar-EG" sz="3600" b="1" dirty="0">
              <a:solidFill>
                <a:srgbClr val="0000FF"/>
              </a:solidFill>
            </a:endParaRPr>
          </a:p>
        </p:txBody>
      </p:sp>
      <p:sp>
        <p:nvSpPr>
          <p:cNvPr id="14" name="مربع نص 13"/>
          <p:cNvSpPr txBox="1"/>
          <p:nvPr/>
        </p:nvSpPr>
        <p:spPr>
          <a:xfrm>
            <a:off x="5000628" y="5143512"/>
            <a:ext cx="3286148" cy="715089"/>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3600" b="1" dirty="0" smtClean="0">
                <a:solidFill>
                  <a:srgbClr val="0000FF"/>
                </a:solidFill>
              </a:rPr>
              <a:t>لا يجتمع معه الإيمان</a:t>
            </a:r>
            <a:endParaRPr lang="ar-EG" sz="3600" b="1" dirty="0">
              <a:solidFill>
                <a:srgbClr val="0000FF"/>
              </a:solidFill>
            </a:endParaRPr>
          </a:p>
        </p:txBody>
      </p:sp>
      <p:sp>
        <p:nvSpPr>
          <p:cNvPr id="15" name="مستطيل 14"/>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1000100" y="2381466"/>
            <a:ext cx="728347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أبين ما نواقض التوحيد وما منقصات التوحيد .</a:t>
            </a:r>
            <a:endParaRPr lang="ar-EG" sz="3600" b="1" dirty="0">
              <a:solidFill>
                <a:srgbClr val="0000FF"/>
              </a:solidFill>
            </a:endParaRPr>
          </a:p>
        </p:txBody>
      </p:sp>
      <p:graphicFrame>
        <p:nvGraphicFramePr>
          <p:cNvPr id="6" name="جدول 5"/>
          <p:cNvGraphicFramePr>
            <a:graphicFrameLocks noGrp="1"/>
          </p:cNvGraphicFramePr>
          <p:nvPr/>
        </p:nvGraphicFramePr>
        <p:xfrm>
          <a:off x="908782" y="3357562"/>
          <a:ext cx="7310448" cy="2643207"/>
        </p:xfrm>
        <a:graphic>
          <a:graphicData uri="http://schemas.openxmlformats.org/drawingml/2006/table">
            <a:tbl>
              <a:tblPr rtl="1" firstRow="1" bandRow="1">
                <a:tableStyleId>{0505E3EF-67EA-436B-97B2-0124C06EBD24}</a:tableStyleId>
              </a:tblPr>
              <a:tblGrid>
                <a:gridCol w="1827612"/>
                <a:gridCol w="1827612"/>
                <a:gridCol w="1827612"/>
                <a:gridCol w="1827612"/>
              </a:tblGrid>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7" name="مربع نص 6"/>
          <p:cNvSpPr txBox="1"/>
          <p:nvPr/>
        </p:nvSpPr>
        <p:spPr>
          <a:xfrm>
            <a:off x="6429388" y="4418420"/>
            <a:ext cx="1782744" cy="51077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400" b="1" dirty="0" smtClean="0">
                <a:solidFill>
                  <a:srgbClr val="0000FF"/>
                </a:solidFill>
              </a:rPr>
              <a:t>نواقض التوحيد</a:t>
            </a:r>
            <a:endParaRPr lang="ar-EG" sz="2400" b="1" dirty="0">
              <a:solidFill>
                <a:srgbClr val="0000FF"/>
              </a:solidFill>
            </a:endParaRPr>
          </a:p>
        </p:txBody>
      </p:sp>
      <p:sp>
        <p:nvSpPr>
          <p:cNvPr id="8" name="مربع نص 7"/>
          <p:cNvSpPr txBox="1"/>
          <p:nvPr/>
        </p:nvSpPr>
        <p:spPr>
          <a:xfrm>
            <a:off x="6429388" y="5343780"/>
            <a:ext cx="1782744"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000" b="1" dirty="0" smtClean="0">
                <a:solidFill>
                  <a:srgbClr val="0000FF"/>
                </a:solidFill>
              </a:rPr>
              <a:t>منقصات التوحيد</a:t>
            </a:r>
            <a:endParaRPr lang="ar-EG" sz="2000" b="1" dirty="0">
              <a:solidFill>
                <a:srgbClr val="0000FF"/>
              </a:solidFill>
            </a:endParaRPr>
          </a:p>
        </p:txBody>
      </p:sp>
      <p:sp>
        <p:nvSpPr>
          <p:cNvPr id="9" name="مربع نص 8"/>
          <p:cNvSpPr txBox="1"/>
          <p:nvPr/>
        </p:nvSpPr>
        <p:spPr>
          <a:xfrm>
            <a:off x="4572000" y="3429000"/>
            <a:ext cx="178274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شرك</a:t>
            </a:r>
            <a:endParaRPr lang="ar-EG" sz="4000" b="1" dirty="0">
              <a:solidFill>
                <a:srgbClr val="0000FF"/>
              </a:solidFill>
            </a:endParaRPr>
          </a:p>
        </p:txBody>
      </p:sp>
      <p:sp>
        <p:nvSpPr>
          <p:cNvPr id="10" name="مربع نص 9"/>
          <p:cNvSpPr txBox="1"/>
          <p:nvPr/>
        </p:nvSpPr>
        <p:spPr>
          <a:xfrm>
            <a:off x="2754368" y="3429000"/>
            <a:ext cx="178274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كفر</a:t>
            </a:r>
            <a:endParaRPr lang="ar-EG" sz="4000" b="1" dirty="0">
              <a:solidFill>
                <a:srgbClr val="0000FF"/>
              </a:solidFill>
            </a:endParaRPr>
          </a:p>
        </p:txBody>
      </p:sp>
      <p:sp>
        <p:nvSpPr>
          <p:cNvPr id="11" name="مربع نص 10"/>
          <p:cNvSpPr txBox="1"/>
          <p:nvPr/>
        </p:nvSpPr>
        <p:spPr>
          <a:xfrm>
            <a:off x="916858" y="3429000"/>
            <a:ext cx="1782744"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نفاق</a:t>
            </a:r>
            <a:endParaRPr lang="ar-EG" sz="4000" b="1" dirty="0">
              <a:solidFill>
                <a:srgbClr val="0000FF"/>
              </a:solidFill>
            </a:endParaRPr>
          </a:p>
        </p:txBody>
      </p:sp>
      <p:sp>
        <p:nvSpPr>
          <p:cNvPr id="12" name="مربع نص 11"/>
          <p:cNvSpPr txBox="1"/>
          <p:nvPr/>
        </p:nvSpPr>
        <p:spPr>
          <a:xfrm>
            <a:off x="4572000" y="4286256"/>
            <a:ext cx="1782744"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أكبر</a:t>
            </a:r>
            <a:endParaRPr lang="ar-EG" sz="4000" b="1" dirty="0">
              <a:solidFill>
                <a:srgbClr val="0000FF"/>
              </a:solidFill>
            </a:endParaRPr>
          </a:p>
        </p:txBody>
      </p:sp>
      <p:sp>
        <p:nvSpPr>
          <p:cNvPr id="13" name="مربع نص 12"/>
          <p:cNvSpPr txBox="1"/>
          <p:nvPr/>
        </p:nvSpPr>
        <p:spPr>
          <a:xfrm>
            <a:off x="4572000" y="5143512"/>
            <a:ext cx="1782744" cy="78319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EG" sz="4000" b="1" dirty="0" smtClean="0">
                <a:solidFill>
                  <a:srgbClr val="0000FF"/>
                </a:solidFill>
              </a:rPr>
              <a:t>أصغر </a:t>
            </a:r>
            <a:endParaRPr lang="ar-EG" sz="4000" b="1" dirty="0">
              <a:solidFill>
                <a:srgbClr val="0000FF"/>
              </a:solidFill>
            </a:endParaRPr>
          </a:p>
        </p:txBody>
      </p:sp>
      <p:sp>
        <p:nvSpPr>
          <p:cNvPr id="14" name="مربع نص 13"/>
          <p:cNvSpPr txBox="1">
            <a:spLocks noChangeArrowheads="1"/>
          </p:cNvSpPr>
          <p:nvPr/>
        </p:nvSpPr>
        <p:spPr bwMode="auto">
          <a:xfrm>
            <a:off x="3071802" y="4357694"/>
            <a:ext cx="1285871"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أكبر </a:t>
            </a:r>
            <a:endParaRPr lang="ar-SA" sz="3200" b="1" dirty="0">
              <a:solidFill>
                <a:srgbClr val="FF0000"/>
              </a:solidFill>
            </a:endParaRPr>
          </a:p>
        </p:txBody>
      </p:sp>
      <p:sp>
        <p:nvSpPr>
          <p:cNvPr id="15" name="مربع نص 14"/>
          <p:cNvSpPr txBox="1">
            <a:spLocks noChangeArrowheads="1"/>
          </p:cNvSpPr>
          <p:nvPr/>
        </p:nvSpPr>
        <p:spPr bwMode="auto">
          <a:xfrm>
            <a:off x="3000364" y="5214950"/>
            <a:ext cx="1285871"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أصغر </a:t>
            </a:r>
            <a:endParaRPr lang="ar-SA" sz="3200" b="1" dirty="0">
              <a:solidFill>
                <a:srgbClr val="FF0000"/>
              </a:solidFill>
            </a:endParaRPr>
          </a:p>
        </p:txBody>
      </p:sp>
      <p:sp>
        <p:nvSpPr>
          <p:cNvPr id="16" name="مربع نص 15"/>
          <p:cNvSpPr txBox="1">
            <a:spLocks noChangeArrowheads="1"/>
          </p:cNvSpPr>
          <p:nvPr/>
        </p:nvSpPr>
        <p:spPr bwMode="auto">
          <a:xfrm>
            <a:off x="1000100" y="4286256"/>
            <a:ext cx="1571623"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اعتقادي </a:t>
            </a:r>
            <a:endParaRPr lang="ar-SA" sz="3200" b="1" dirty="0">
              <a:solidFill>
                <a:srgbClr val="FF0000"/>
              </a:solidFill>
            </a:endParaRPr>
          </a:p>
        </p:txBody>
      </p:sp>
      <p:sp>
        <p:nvSpPr>
          <p:cNvPr id="17" name="مربع نص 16"/>
          <p:cNvSpPr txBox="1">
            <a:spLocks noChangeArrowheads="1"/>
          </p:cNvSpPr>
          <p:nvPr/>
        </p:nvSpPr>
        <p:spPr bwMode="auto">
          <a:xfrm>
            <a:off x="1285852" y="5143512"/>
            <a:ext cx="1285871"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عملي </a:t>
            </a:r>
            <a:endParaRPr lang="ar-SA" sz="3200" b="1" dirty="0">
              <a:solidFill>
                <a:srgbClr val="FF0000"/>
              </a:solidFill>
            </a:endParaRPr>
          </a:p>
        </p:txBody>
      </p:sp>
      <p:sp>
        <p:nvSpPr>
          <p:cNvPr id="18" name="مستطيل 17"/>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4"/>
                                        </p:tgtEl>
                                        <p:attrNameLst>
                                          <p:attrName>ppt_y</p:attrName>
                                        </p:attrNameLst>
                                      </p:cBhvr>
                                      <p:tavLst>
                                        <p:tav tm="0">
                                          <p:val>
                                            <p:strVal val="#ppt_y"/>
                                          </p:val>
                                        </p:tav>
                                        <p:tav tm="100000">
                                          <p:val>
                                            <p:strVal val="#ppt_y"/>
                                          </p:val>
                                        </p:tav>
                                      </p:tavLst>
                                    </p:anim>
                                    <p:animEffect transition="in" filter="fade">
                                      <p:cBhvr>
                                        <p:cTn id="68" dur="1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15"/>
                                        </p:tgtEl>
                                        <p:attrNameLst>
                                          <p:attrName>ppt_y</p:attrName>
                                        </p:attrNameLst>
                                      </p:cBhvr>
                                      <p:tavLst>
                                        <p:tav tm="0">
                                          <p:val>
                                            <p:strVal val="#ppt_y"/>
                                          </p:val>
                                        </p:tav>
                                        <p:tav tm="100000">
                                          <p:val>
                                            <p:strVal val="#ppt_y"/>
                                          </p:val>
                                        </p:tav>
                                      </p:tavLst>
                                    </p:anim>
                                    <p:animEffect transition="in" filter="fade">
                                      <p:cBhvr>
                                        <p:cTn id="76" dur="1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48" presetClass="entr" presetSubtype="0" accel="5000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2"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83" dur="1000" fill="hold"/>
                                        <p:tgtEl>
                                          <p:spTgt spid="16"/>
                                        </p:tgtEl>
                                        <p:attrNameLst>
                                          <p:attrName>ppt_y</p:attrName>
                                        </p:attrNameLst>
                                      </p:cBhvr>
                                      <p:tavLst>
                                        <p:tav tm="0">
                                          <p:val>
                                            <p:strVal val="#ppt_y"/>
                                          </p:val>
                                        </p:tav>
                                        <p:tav tm="100000">
                                          <p:val>
                                            <p:strVal val="#ppt_y"/>
                                          </p:val>
                                        </p:tav>
                                      </p:tavLst>
                                    </p:anim>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48" presetClass="entr" presetSubtype="0" accel="5000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0"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91" dur="1000" fill="hold"/>
                                        <p:tgtEl>
                                          <p:spTgt spid="17"/>
                                        </p:tgtEl>
                                        <p:attrNameLst>
                                          <p:attrName>ppt_y</p:attrName>
                                        </p:attrNameLst>
                                      </p:cBhvr>
                                      <p:tavLst>
                                        <p:tav tm="0">
                                          <p:val>
                                            <p:strVal val="#ppt_y"/>
                                          </p:val>
                                        </p:tav>
                                        <p:tav tm="100000">
                                          <p:val>
                                            <p:strVal val="#ppt_y"/>
                                          </p:val>
                                        </p:tav>
                                      </p:tavLst>
                                    </p:anim>
                                    <p:animEffect transition="in" filter="fade">
                                      <p:cBhvr>
                                        <p:cTn id="9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صورة 3"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6" name="مربع نص 5"/>
          <p:cNvSpPr txBox="1"/>
          <p:nvPr/>
        </p:nvSpPr>
        <p:spPr>
          <a:xfrm>
            <a:off x="857224" y="2285992"/>
            <a:ext cx="7358114"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قال </a:t>
            </a:r>
            <a:r>
              <a:rPr lang="ar-EG" sz="2800" b="1" dirty="0" smtClean="0">
                <a:solidFill>
                  <a:srgbClr val="0000FF"/>
                </a:solidFill>
                <a:sym typeface="AGA Arabesque"/>
              </a:rPr>
              <a:t> ( أية المنافق ثلاث إذا حدث كذب وإذا وعد أخلف وإذا اؤتمن خان )</a:t>
            </a:r>
            <a:endParaRPr lang="ar-EG" sz="2800" b="1" dirty="0">
              <a:solidFill>
                <a:srgbClr val="0000FF"/>
              </a:solidFill>
            </a:endParaRPr>
          </a:p>
        </p:txBody>
      </p:sp>
      <p:sp>
        <p:nvSpPr>
          <p:cNvPr id="7" name="مربع نص 6"/>
          <p:cNvSpPr txBox="1"/>
          <p:nvPr/>
        </p:nvSpPr>
        <p:spPr>
          <a:xfrm>
            <a:off x="928662" y="3429000"/>
            <a:ext cx="728667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FF0000"/>
                </a:solidFill>
              </a:rPr>
              <a:t>ما نوع النفاق الوارد في الحديث هل هو نفاق أكبر    ( اعتقادي ) أم نفاق أصغر ( عمل ) مع التعليل .</a:t>
            </a:r>
            <a:endParaRPr lang="ar-EG" sz="3200" b="1" dirty="0">
              <a:solidFill>
                <a:srgbClr val="FF0000"/>
              </a:solidFill>
            </a:endParaRPr>
          </a:p>
        </p:txBody>
      </p:sp>
      <p:sp>
        <p:nvSpPr>
          <p:cNvPr id="9" name="مربع نص 8"/>
          <p:cNvSpPr txBox="1"/>
          <p:nvPr/>
        </p:nvSpPr>
        <p:spPr>
          <a:xfrm>
            <a:off x="857224" y="4786322"/>
            <a:ext cx="7358114" cy="105560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a:t>
            </a:r>
          </a:p>
        </p:txBody>
      </p:sp>
      <p:sp>
        <p:nvSpPr>
          <p:cNvPr id="10" name="مربع نص 9"/>
          <p:cNvSpPr txBox="1">
            <a:spLocks noChangeArrowheads="1"/>
          </p:cNvSpPr>
          <p:nvPr/>
        </p:nvSpPr>
        <p:spPr bwMode="auto">
          <a:xfrm>
            <a:off x="857224" y="4929198"/>
            <a:ext cx="7429539"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نفاق أصغر عملي لأن هذه الأعمال لا تصل إلى حد الكفر </a:t>
            </a:r>
            <a:endParaRPr lang="ar-SA" sz="3200" b="1" dirty="0">
              <a:solidFill>
                <a:srgbClr val="FF0000"/>
              </a:solidFill>
            </a:endParaRPr>
          </a:p>
        </p:txBody>
      </p:sp>
      <p:sp>
        <p:nvSpPr>
          <p:cNvPr id="11" name="مستطيل 10"/>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642910" y="1730450"/>
            <a:ext cx="7929618" cy="2009061"/>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تحدث أحمد إلى أصحابه بقصة غريبة تحوي كذبا واضحا وقد سمعها من رجل قابله في الطريق فلما انتهى أحمد من القصة قال له أحد أصحابه هذه القصة كذب ولا يليق بك يا أحمد أن تكذب ! فالكذب من صفات المنافقين .</a:t>
            </a:r>
            <a:endParaRPr lang="ar-EG" sz="2800" b="1" dirty="0">
              <a:solidFill>
                <a:srgbClr val="0000FF"/>
              </a:solidFill>
            </a:endParaRPr>
          </a:p>
        </p:txBody>
      </p:sp>
      <p:sp>
        <p:nvSpPr>
          <p:cNvPr id="6" name="مربع نص 5"/>
          <p:cNvSpPr txBox="1"/>
          <p:nvPr/>
        </p:nvSpPr>
        <p:spPr>
          <a:xfrm>
            <a:off x="1285852" y="3857628"/>
            <a:ext cx="7286676"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FF0000"/>
                </a:solidFill>
              </a:rPr>
              <a:t>ماذا يجب على المسلم عندما يسمع أخبارا كاذبة ؟</a:t>
            </a:r>
            <a:endParaRPr lang="ar-EG" sz="3200" b="1" dirty="0">
              <a:solidFill>
                <a:srgbClr val="FF0000"/>
              </a:solidFill>
            </a:endParaRPr>
          </a:p>
        </p:txBody>
      </p:sp>
      <p:sp>
        <p:nvSpPr>
          <p:cNvPr id="7" name="مربع نص 6"/>
          <p:cNvSpPr txBox="1"/>
          <p:nvPr/>
        </p:nvSpPr>
        <p:spPr>
          <a:xfrm>
            <a:off x="642910" y="4659408"/>
            <a:ext cx="7929618" cy="153233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a:t>
            </a:r>
          </a:p>
        </p:txBody>
      </p:sp>
      <p:sp>
        <p:nvSpPr>
          <p:cNvPr id="8" name="مربع نص 7"/>
          <p:cNvSpPr txBox="1">
            <a:spLocks noChangeArrowheads="1"/>
          </p:cNvSpPr>
          <p:nvPr/>
        </p:nvSpPr>
        <p:spPr bwMode="auto">
          <a:xfrm>
            <a:off x="928662" y="4714884"/>
            <a:ext cx="7358101"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ألا يصدقها وأن يخبر صاحبها بخطورة ما يقع فيه من صفات النفاق التي تنقص من إيمانه </a:t>
            </a:r>
            <a:endParaRPr lang="ar-SA" sz="3200" b="1" dirty="0">
              <a:solidFill>
                <a:srgbClr val="FF0000"/>
              </a:solidFill>
            </a:endParaRPr>
          </a:p>
        </p:txBody>
      </p:sp>
      <p:sp>
        <p:nvSpPr>
          <p:cNvPr id="9" name="مستطيل 8"/>
          <p:cNvSpPr/>
          <p:nvPr/>
        </p:nvSpPr>
        <p:spPr>
          <a:xfrm>
            <a:off x="2267744" y="6372036"/>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C:\Documents and Settings\ahmed.ABU-CC02553BBB1\Desktop\My Pictures\2854_imgcache.png"/>
          <p:cNvPicPr>
            <a:picLocks noChangeAspect="1" noChangeArrowheads="1"/>
          </p:cNvPicPr>
          <p:nvPr/>
        </p:nvPicPr>
        <p:blipFill>
          <a:blip r:embed="rId4" cstate="print"/>
          <a:srcRect/>
          <a:stretch>
            <a:fillRect/>
          </a:stretch>
        </p:blipFill>
        <p:spPr bwMode="auto">
          <a:xfrm>
            <a:off x="2000232" y="2143116"/>
            <a:ext cx="5429264" cy="2857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647928" y="2643182"/>
            <a:ext cx="4210088"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rPr>
              <a:t>بعض </a:t>
            </a:r>
            <a:r>
              <a:rPr lang="ar-EG" sz="6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rPr>
              <a:t>نواقض</a:t>
            </a:r>
            <a:r>
              <a:rPr lang="ar-EG"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rPr>
              <a:t> الإسلام</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st="60007" dir="5400000" sy="-100000" algn="bl" rotWithShape="0"/>
              </a:effectLst>
            </a:endParaRPr>
          </a:p>
        </p:txBody>
      </p:sp>
      <p:sp>
        <p:nvSpPr>
          <p:cNvPr id="5" name="مستطيل 4"/>
          <p:cNvSpPr/>
          <p:nvPr/>
        </p:nvSpPr>
        <p:spPr>
          <a:xfrm>
            <a:off x="2267744" y="6372036"/>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1</a:t>
            </a:r>
            <a:endParaRPr lang="ar-EG" sz="5400" b="1" dirty="0">
              <a:solidFill>
                <a:srgbClr val="FF0000"/>
              </a:solidFill>
            </a:endParaRPr>
          </a:p>
        </p:txBody>
      </p:sp>
      <p:sp>
        <p:nvSpPr>
          <p:cNvPr id="5" name="مربع نص 4"/>
          <p:cNvSpPr txBox="1"/>
          <p:nvPr/>
        </p:nvSpPr>
        <p:spPr>
          <a:xfrm>
            <a:off x="642910" y="1730450"/>
            <a:ext cx="7929618" cy="105560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800" b="1" dirty="0" smtClean="0">
                <a:solidFill>
                  <a:srgbClr val="0000FF"/>
                </a:solidFill>
              </a:rPr>
              <a:t>قال تعالى : ( وَإِذْ قَالَ لُقْمَانُ لِابْنِهِ وَهُوَ يَعِظُهُ يَا بُنَيَّ لَا تُشْرِكْ بِاللَّهِ إِنَّ الشِّرْكَ لَظُلْمٌ عَظِيمٌ ) .</a:t>
            </a:r>
            <a:endParaRPr lang="ar-EG" sz="2800" b="1" dirty="0">
              <a:solidFill>
                <a:srgbClr val="0000FF"/>
              </a:solidFill>
            </a:endParaRPr>
          </a:p>
        </p:txBody>
      </p:sp>
      <p:sp>
        <p:nvSpPr>
          <p:cNvPr id="6" name="مربع نص 5"/>
          <p:cNvSpPr txBox="1"/>
          <p:nvPr/>
        </p:nvSpPr>
        <p:spPr>
          <a:xfrm>
            <a:off x="2714612" y="3071810"/>
            <a:ext cx="5786478"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FF0000"/>
                </a:solidFill>
              </a:rPr>
              <a:t>لماذا وصف لقمان الشرك بأنه ظلم عظيم ؟</a:t>
            </a:r>
            <a:endParaRPr lang="ar-EG" sz="3200" b="1" dirty="0">
              <a:solidFill>
                <a:srgbClr val="FF0000"/>
              </a:solidFill>
            </a:endParaRPr>
          </a:p>
        </p:txBody>
      </p:sp>
      <p:sp>
        <p:nvSpPr>
          <p:cNvPr id="7" name="مربع نص 6"/>
          <p:cNvSpPr txBox="1"/>
          <p:nvPr/>
        </p:nvSpPr>
        <p:spPr>
          <a:xfrm>
            <a:off x="642910" y="3929066"/>
            <a:ext cx="7929618" cy="200906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schemeClr val="tx1"/>
                </a:solidFill>
              </a:rPr>
              <a:t>.................................................................................................................................................................................................................................... ............................................................................</a:t>
            </a:r>
          </a:p>
        </p:txBody>
      </p:sp>
      <p:sp>
        <p:nvSpPr>
          <p:cNvPr id="8" name="مربع نص 7"/>
          <p:cNvSpPr txBox="1">
            <a:spLocks noChangeArrowheads="1"/>
          </p:cNvSpPr>
          <p:nvPr/>
        </p:nvSpPr>
        <p:spPr bwMode="auto">
          <a:xfrm>
            <a:off x="928662" y="3857628"/>
            <a:ext cx="7358101" cy="1323439"/>
          </a:xfrm>
          <a:prstGeom prst="rect">
            <a:avLst/>
          </a:prstGeom>
          <a:noFill/>
          <a:ln w="9525">
            <a:noFill/>
            <a:miter lim="800000"/>
            <a:headEnd/>
            <a:tailEnd/>
          </a:ln>
        </p:spPr>
        <p:txBody>
          <a:bodyPr wrap="square">
            <a:spAutoFit/>
          </a:bodyPr>
          <a:lstStyle/>
          <a:p>
            <a:pPr algn="r"/>
            <a:r>
              <a:rPr lang="ar-SA" sz="4000" b="1" dirty="0" smtClean="0">
                <a:solidFill>
                  <a:srgbClr val="FF0000"/>
                </a:solidFill>
              </a:rPr>
              <a:t>لأن الشرك لا يغفره الله عز وجل ويغفر ما دون ذلك لمن يشاء </a:t>
            </a:r>
            <a:endParaRPr lang="ar-SA" sz="4000" b="1" dirty="0">
              <a:solidFill>
                <a:srgbClr val="FF0000"/>
              </a:solidFill>
            </a:endParaRPr>
          </a:p>
        </p:txBody>
      </p:sp>
      <p:sp>
        <p:nvSpPr>
          <p:cNvPr id="9" name="مستطيل 8"/>
          <p:cNvSpPr/>
          <p:nvPr/>
        </p:nvSpPr>
        <p:spPr>
          <a:xfrm>
            <a:off x="2267744" y="6372036"/>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صورة 3"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928662" y="2356721"/>
            <a:ext cx="7214020"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أبين الذبح الم</a:t>
            </a:r>
            <a:r>
              <a:rPr lang="ar-SA" sz="2800" b="1" dirty="0" smtClean="0">
                <a:solidFill>
                  <a:srgbClr val="0000FF"/>
                </a:solidFill>
              </a:rPr>
              <a:t>ش</a:t>
            </a:r>
            <a:r>
              <a:rPr lang="ar-EG" sz="2800" b="1" dirty="0" smtClean="0">
                <a:solidFill>
                  <a:srgbClr val="0000FF"/>
                </a:solidFill>
              </a:rPr>
              <a:t>روع ( الجائز ) والذبح الممنوع ( الشرك ) فيما يلي :</a:t>
            </a:r>
            <a:endParaRPr lang="ar-EG" sz="2800" b="1" dirty="0">
              <a:solidFill>
                <a:srgbClr val="0000FF"/>
              </a:solidFill>
            </a:endParaRPr>
          </a:p>
        </p:txBody>
      </p:sp>
      <p:graphicFrame>
        <p:nvGraphicFramePr>
          <p:cNvPr id="7" name="جدول 6"/>
          <p:cNvGraphicFramePr>
            <a:graphicFrameLocks noGrp="1"/>
          </p:cNvGraphicFramePr>
          <p:nvPr/>
        </p:nvGraphicFramePr>
        <p:xfrm>
          <a:off x="877102" y="3571878"/>
          <a:ext cx="7239008" cy="2286015"/>
        </p:xfrm>
        <a:graphic>
          <a:graphicData uri="http://schemas.openxmlformats.org/drawingml/2006/table">
            <a:tbl>
              <a:tblPr rtl="1" firstRow="1" bandRow="1">
                <a:tableStyleId>{F5AB1C69-6EDB-4FF4-983F-18BD219EF322}</a:tableStyleId>
              </a:tblPr>
              <a:tblGrid>
                <a:gridCol w="4874004"/>
                <a:gridCol w="2365004"/>
              </a:tblGrid>
              <a:tr h="762005">
                <a:tc>
                  <a:txBody>
                    <a:bodyPr/>
                    <a:lstStyle/>
                    <a:p>
                      <a:pPr rtl="1"/>
                      <a:endParaRPr lang="ar-EG" dirty="0"/>
                    </a:p>
                  </a:txBody>
                  <a:tcPr/>
                </a:tc>
                <a:tc>
                  <a:txBody>
                    <a:bodyPr/>
                    <a:lstStyle/>
                    <a:p>
                      <a:pPr rtl="1"/>
                      <a:endParaRPr lang="ar-EG"/>
                    </a:p>
                  </a:txBody>
                  <a:tcPr/>
                </a:tc>
              </a:tr>
              <a:tr h="762005">
                <a:tc>
                  <a:txBody>
                    <a:bodyPr/>
                    <a:lstStyle/>
                    <a:p>
                      <a:pPr rtl="1"/>
                      <a:endParaRPr lang="ar-EG" dirty="0"/>
                    </a:p>
                  </a:txBody>
                  <a:tcPr/>
                </a:tc>
                <a:tc>
                  <a:txBody>
                    <a:bodyPr/>
                    <a:lstStyle/>
                    <a:p>
                      <a:pPr rtl="1"/>
                      <a:endParaRPr lang="ar-EG" dirty="0"/>
                    </a:p>
                  </a:txBody>
                  <a:tcPr/>
                </a:tc>
              </a:tr>
              <a:tr h="762005">
                <a:tc>
                  <a:txBody>
                    <a:bodyPr/>
                    <a:lstStyle/>
                    <a:p>
                      <a:pPr rtl="1"/>
                      <a:endParaRPr lang="ar-EG" dirty="0"/>
                    </a:p>
                  </a:txBody>
                  <a:tcPr/>
                </a:tc>
                <a:tc>
                  <a:txBody>
                    <a:bodyPr/>
                    <a:lstStyle/>
                    <a:p>
                      <a:pPr rtl="1"/>
                      <a:endParaRPr lang="ar-EG" dirty="0"/>
                    </a:p>
                  </a:txBody>
                  <a:tcPr/>
                </a:tc>
              </a:tr>
            </a:tbl>
          </a:graphicData>
        </a:graphic>
      </p:graphicFrame>
      <p:sp>
        <p:nvSpPr>
          <p:cNvPr id="8" name="مربع نص 7"/>
          <p:cNvSpPr txBox="1"/>
          <p:nvPr/>
        </p:nvSpPr>
        <p:spPr>
          <a:xfrm>
            <a:off x="4643438" y="3587331"/>
            <a:ext cx="1854182"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600" b="1" dirty="0" smtClean="0">
                <a:solidFill>
                  <a:srgbClr val="0000FF"/>
                </a:solidFill>
              </a:rPr>
              <a:t>الذبح</a:t>
            </a:r>
            <a:endParaRPr lang="ar-EG" sz="3600" b="1" dirty="0">
              <a:solidFill>
                <a:srgbClr val="0000FF"/>
              </a:solidFill>
            </a:endParaRPr>
          </a:p>
        </p:txBody>
      </p:sp>
      <p:sp>
        <p:nvSpPr>
          <p:cNvPr id="9" name="مربع نص 8"/>
          <p:cNvSpPr txBox="1"/>
          <p:nvPr/>
        </p:nvSpPr>
        <p:spPr>
          <a:xfrm>
            <a:off x="1037422" y="3609198"/>
            <a:ext cx="1928826"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600" b="1" dirty="0" smtClean="0">
                <a:solidFill>
                  <a:srgbClr val="0000FF"/>
                </a:solidFill>
              </a:rPr>
              <a:t>حكمه</a:t>
            </a:r>
            <a:endParaRPr lang="ar-EG" sz="3600" b="1" dirty="0">
              <a:solidFill>
                <a:srgbClr val="0000FF"/>
              </a:solidFill>
            </a:endParaRPr>
          </a:p>
        </p:txBody>
      </p:sp>
      <p:sp>
        <p:nvSpPr>
          <p:cNvPr id="10" name="مربع نص 9"/>
          <p:cNvSpPr txBox="1"/>
          <p:nvPr/>
        </p:nvSpPr>
        <p:spPr>
          <a:xfrm>
            <a:off x="4071934" y="4357694"/>
            <a:ext cx="3143272"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من ذبح لإكرام الضيف</a:t>
            </a:r>
            <a:endParaRPr lang="ar-EG" sz="3200" b="1" dirty="0">
              <a:solidFill>
                <a:srgbClr val="0000FF"/>
              </a:solidFill>
            </a:endParaRPr>
          </a:p>
        </p:txBody>
      </p:sp>
      <p:sp>
        <p:nvSpPr>
          <p:cNvPr id="14" name="مربع نص 13"/>
          <p:cNvSpPr txBox="1"/>
          <p:nvPr/>
        </p:nvSpPr>
        <p:spPr>
          <a:xfrm>
            <a:off x="3286116" y="5106190"/>
            <a:ext cx="4786346"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ذبح باسم أحد الأموات تقربا لهذا الميت كي يشفي مريضه</a:t>
            </a:r>
            <a:endParaRPr lang="ar-EG" sz="2400" b="1" dirty="0">
              <a:solidFill>
                <a:srgbClr val="0000FF"/>
              </a:solidFill>
            </a:endParaRPr>
          </a:p>
        </p:txBody>
      </p:sp>
      <p:sp>
        <p:nvSpPr>
          <p:cNvPr id="12" name="مربع نص 11"/>
          <p:cNvSpPr txBox="1">
            <a:spLocks noChangeArrowheads="1"/>
          </p:cNvSpPr>
          <p:nvPr/>
        </p:nvSpPr>
        <p:spPr bwMode="auto">
          <a:xfrm>
            <a:off x="785786" y="4357694"/>
            <a:ext cx="2428879"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جائز مشروع </a:t>
            </a:r>
            <a:endParaRPr lang="ar-SA" sz="4000" b="1" dirty="0">
              <a:solidFill>
                <a:srgbClr val="FF0000"/>
              </a:solidFill>
            </a:endParaRPr>
          </a:p>
        </p:txBody>
      </p:sp>
      <p:sp>
        <p:nvSpPr>
          <p:cNvPr id="13" name="مربع نص 12"/>
          <p:cNvSpPr txBox="1">
            <a:spLocks noChangeArrowheads="1"/>
          </p:cNvSpPr>
          <p:nvPr/>
        </p:nvSpPr>
        <p:spPr bwMode="auto">
          <a:xfrm>
            <a:off x="785786" y="5143512"/>
            <a:ext cx="2428879" cy="707886"/>
          </a:xfrm>
          <a:prstGeom prst="rect">
            <a:avLst/>
          </a:prstGeom>
          <a:noFill/>
          <a:ln w="9525">
            <a:noFill/>
            <a:miter lim="800000"/>
            <a:headEnd/>
            <a:tailEnd/>
          </a:ln>
        </p:spPr>
        <p:txBody>
          <a:bodyPr wrap="square">
            <a:spAutoFit/>
          </a:bodyPr>
          <a:lstStyle/>
          <a:p>
            <a:pPr algn="r"/>
            <a:r>
              <a:rPr lang="ar-SA" sz="4000" b="1" dirty="0" smtClean="0">
                <a:solidFill>
                  <a:srgbClr val="FF0000"/>
                </a:solidFill>
              </a:rPr>
              <a:t>شرك ممنوع </a:t>
            </a:r>
            <a:endParaRPr lang="ar-SA" sz="4000" b="1" dirty="0">
              <a:solidFill>
                <a:srgbClr val="FF0000"/>
              </a:solidFill>
            </a:endParaRPr>
          </a:p>
        </p:txBody>
      </p:sp>
      <p:sp>
        <p:nvSpPr>
          <p:cNvPr id="15" name="مستطيل 14"/>
          <p:cNvSpPr/>
          <p:nvPr/>
        </p:nvSpPr>
        <p:spPr>
          <a:xfrm>
            <a:off x="2267744" y="6237312"/>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2"/>
                                        </p:tgtEl>
                                        <p:attrNameLst>
                                          <p:attrName>ppt_y</p:attrName>
                                        </p:attrNameLst>
                                      </p:cBhvr>
                                      <p:tavLst>
                                        <p:tav tm="0">
                                          <p:val>
                                            <p:strVal val="#ppt_y"/>
                                          </p:val>
                                        </p:tav>
                                        <p:tav tm="100000">
                                          <p:val>
                                            <p:strVal val="#ppt_y"/>
                                          </p:val>
                                        </p:tav>
                                      </p:tavLst>
                                    </p:anim>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animEffect transition="in" filter="fade">
                                      <p:cBhvr>
                                        <p:cTn id="6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4" grpId="0" animBg="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انفجار 1 3"/>
          <p:cNvSpPr/>
          <p:nvPr/>
        </p:nvSpPr>
        <p:spPr>
          <a:xfrm>
            <a:off x="5572100" y="0"/>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5" name="مربع نص 4"/>
          <p:cNvSpPr txBox="1"/>
          <p:nvPr/>
        </p:nvSpPr>
        <p:spPr>
          <a:xfrm>
            <a:off x="328092" y="213152"/>
            <a:ext cx="5035996" cy="1055608"/>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أصل بين </a:t>
            </a:r>
            <a:r>
              <a:rPr lang="ar-EG" sz="2800" b="1" dirty="0" err="1" smtClean="0">
                <a:solidFill>
                  <a:srgbClr val="0000FF"/>
                </a:solidFill>
              </a:rPr>
              <a:t>نواقض</a:t>
            </a:r>
            <a:r>
              <a:rPr lang="ar-EG" sz="2800" b="1" dirty="0" smtClean="0">
                <a:solidFill>
                  <a:srgbClr val="0000FF"/>
                </a:solidFill>
              </a:rPr>
              <a:t> الإسلام وما يناسبها من الأدلة فيما يلي :</a:t>
            </a:r>
            <a:endParaRPr lang="ar-EG" sz="2800" b="1" dirty="0">
              <a:solidFill>
                <a:srgbClr val="0000FF"/>
              </a:solidFill>
            </a:endParaRPr>
          </a:p>
        </p:txBody>
      </p:sp>
      <p:graphicFrame>
        <p:nvGraphicFramePr>
          <p:cNvPr id="6" name="جدول 5"/>
          <p:cNvGraphicFramePr>
            <a:graphicFrameLocks noGrp="1"/>
          </p:cNvGraphicFramePr>
          <p:nvPr>
            <p:extLst>
              <p:ext uri="{D42A27DB-BD31-4B8C-83A1-F6EECF244321}">
                <p14:modId xmlns:p14="http://schemas.microsoft.com/office/powerpoint/2010/main" xmlns="" val="2683977602"/>
              </p:ext>
            </p:extLst>
          </p:nvPr>
        </p:nvGraphicFramePr>
        <p:xfrm>
          <a:off x="0" y="1452133"/>
          <a:ext cx="9144000" cy="4929195"/>
        </p:xfrm>
        <a:graphic>
          <a:graphicData uri="http://schemas.openxmlformats.org/drawingml/2006/table">
            <a:tbl>
              <a:tblPr rtl="1" firstRow="1" bandRow="1">
                <a:tableStyleId>{F5AB1C69-6EDB-4FF4-983F-18BD219EF322}</a:tableStyleId>
              </a:tblPr>
              <a:tblGrid>
                <a:gridCol w="4453618"/>
                <a:gridCol w="4690382"/>
              </a:tblGrid>
              <a:tr h="985839">
                <a:tc>
                  <a:txBody>
                    <a:bodyPr/>
                    <a:lstStyle/>
                    <a:p>
                      <a:pPr rtl="1"/>
                      <a:endParaRPr lang="ar-EG" dirty="0"/>
                    </a:p>
                  </a:txBody>
                  <a:tcPr/>
                </a:tc>
                <a:tc>
                  <a:txBody>
                    <a:bodyPr/>
                    <a:lstStyle/>
                    <a:p>
                      <a:pPr rtl="1"/>
                      <a:endParaRPr lang="ar-EG" dirty="0"/>
                    </a:p>
                  </a:txBody>
                  <a:tcPr/>
                </a:tc>
              </a:tr>
              <a:tr h="985839">
                <a:tc>
                  <a:txBody>
                    <a:bodyPr/>
                    <a:lstStyle/>
                    <a:p>
                      <a:pPr rtl="1"/>
                      <a:endParaRPr lang="ar-EG" dirty="0"/>
                    </a:p>
                  </a:txBody>
                  <a:tcPr/>
                </a:tc>
                <a:tc>
                  <a:txBody>
                    <a:bodyPr/>
                    <a:lstStyle/>
                    <a:p>
                      <a:pPr rtl="1"/>
                      <a:endParaRPr lang="ar-EG" dirty="0"/>
                    </a:p>
                  </a:txBody>
                  <a:tcPr/>
                </a:tc>
              </a:tr>
              <a:tr h="985839">
                <a:tc>
                  <a:txBody>
                    <a:bodyPr/>
                    <a:lstStyle/>
                    <a:p>
                      <a:pPr rtl="1"/>
                      <a:endParaRPr lang="ar-EG" dirty="0"/>
                    </a:p>
                  </a:txBody>
                  <a:tcPr/>
                </a:tc>
                <a:tc>
                  <a:txBody>
                    <a:bodyPr/>
                    <a:lstStyle/>
                    <a:p>
                      <a:pPr rtl="1"/>
                      <a:endParaRPr lang="ar-EG" dirty="0"/>
                    </a:p>
                  </a:txBody>
                  <a:tcPr/>
                </a:tc>
              </a:tr>
              <a:tr h="985839">
                <a:tc>
                  <a:txBody>
                    <a:bodyPr/>
                    <a:lstStyle/>
                    <a:p>
                      <a:pPr rtl="1"/>
                      <a:endParaRPr lang="ar-EG"/>
                    </a:p>
                  </a:txBody>
                  <a:tcPr/>
                </a:tc>
                <a:tc>
                  <a:txBody>
                    <a:bodyPr/>
                    <a:lstStyle/>
                    <a:p>
                      <a:pPr rtl="1"/>
                      <a:endParaRPr lang="ar-EG"/>
                    </a:p>
                  </a:txBody>
                  <a:tcPr/>
                </a:tc>
              </a:tr>
              <a:tr h="985839">
                <a:tc>
                  <a:txBody>
                    <a:bodyPr/>
                    <a:lstStyle/>
                    <a:p>
                      <a:pPr rtl="1"/>
                      <a:endParaRPr lang="ar-EG" dirty="0"/>
                    </a:p>
                  </a:txBody>
                  <a:tcPr/>
                </a:tc>
                <a:tc>
                  <a:txBody>
                    <a:bodyPr/>
                    <a:lstStyle/>
                    <a:p>
                      <a:pPr rtl="1"/>
                      <a:endParaRPr lang="ar-EG" dirty="0"/>
                    </a:p>
                  </a:txBody>
                  <a:tcPr/>
                </a:tc>
              </a:tr>
            </a:tbl>
          </a:graphicData>
        </a:graphic>
      </p:graphicFrame>
      <p:sp>
        <p:nvSpPr>
          <p:cNvPr id="7" name="مربع نص 6"/>
          <p:cNvSpPr txBox="1"/>
          <p:nvPr/>
        </p:nvSpPr>
        <p:spPr>
          <a:xfrm>
            <a:off x="5072066" y="1678987"/>
            <a:ext cx="1854182"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err="1" smtClean="0">
                <a:solidFill>
                  <a:srgbClr val="0000FF"/>
                </a:solidFill>
              </a:rPr>
              <a:t>النواقض</a:t>
            </a:r>
            <a:endParaRPr lang="ar-EG" sz="3200" b="1" dirty="0">
              <a:solidFill>
                <a:srgbClr val="0000FF"/>
              </a:solidFill>
            </a:endParaRPr>
          </a:p>
        </p:txBody>
      </p:sp>
      <p:sp>
        <p:nvSpPr>
          <p:cNvPr id="8" name="مربع نص 7"/>
          <p:cNvSpPr txBox="1"/>
          <p:nvPr/>
        </p:nvSpPr>
        <p:spPr>
          <a:xfrm>
            <a:off x="714348" y="1524141"/>
            <a:ext cx="2000264"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الدليل </a:t>
            </a:r>
            <a:endParaRPr lang="ar-EG" sz="3200" b="1" dirty="0">
              <a:solidFill>
                <a:srgbClr val="0000FF"/>
              </a:solidFill>
            </a:endParaRPr>
          </a:p>
        </p:txBody>
      </p:sp>
      <p:sp>
        <p:nvSpPr>
          <p:cNvPr id="9" name="مربع نص 8"/>
          <p:cNvSpPr txBox="1"/>
          <p:nvPr/>
        </p:nvSpPr>
        <p:spPr>
          <a:xfrm>
            <a:off x="4714876" y="2388237"/>
            <a:ext cx="4395008"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اعتقد أن </a:t>
            </a:r>
            <a:r>
              <a:rPr lang="ar-EG" sz="2400" b="1" dirty="0" err="1" smtClean="0">
                <a:solidFill>
                  <a:srgbClr val="0000FF"/>
                </a:solidFill>
              </a:rPr>
              <a:t>ه</a:t>
            </a:r>
            <a:r>
              <a:rPr lang="ar-SA" sz="2400" b="1" dirty="0" err="1" smtClean="0">
                <a:solidFill>
                  <a:srgbClr val="0000FF"/>
                </a:solidFill>
              </a:rPr>
              <a:t>دي</a:t>
            </a:r>
            <a:r>
              <a:rPr lang="ar-SA" sz="2400" b="1" dirty="0" smtClean="0">
                <a:solidFill>
                  <a:srgbClr val="0000FF"/>
                </a:solidFill>
              </a:rPr>
              <a:t>  </a:t>
            </a:r>
            <a:r>
              <a:rPr lang="ar-EG" sz="2400" b="1" dirty="0" smtClean="0">
                <a:solidFill>
                  <a:srgbClr val="0000FF"/>
                </a:solidFill>
              </a:rPr>
              <a:t>النبي ناقص أو أن هدي غيره أكمل من هدي النبي</a:t>
            </a:r>
            <a:endParaRPr lang="ar-EG" sz="2400" b="1" dirty="0">
              <a:solidFill>
                <a:srgbClr val="0000FF"/>
              </a:solidFill>
            </a:endParaRPr>
          </a:p>
        </p:txBody>
      </p:sp>
      <p:sp>
        <p:nvSpPr>
          <p:cNvPr id="13" name="مربع نص 12"/>
          <p:cNvSpPr txBox="1"/>
          <p:nvPr/>
        </p:nvSpPr>
        <p:spPr>
          <a:xfrm>
            <a:off x="0" y="2272637"/>
            <a:ext cx="4643438" cy="112371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000" b="1" dirty="0" smtClean="0">
                <a:solidFill>
                  <a:srgbClr val="0000FF"/>
                </a:solidFill>
              </a:rPr>
              <a:t>قال تعال:( وَلَئِن سَأَلْتَهُمْ لَيَقُولُنَّ إِنَّمَا كُنَّا نَخُوضُ وَنَلْعَبُ قُلْ أَبِاللّهِ وَآيَاتِهِ وَرَسُولِهِ كُنتُمْ </a:t>
            </a:r>
            <a:r>
              <a:rPr lang="ar-EG" sz="2000" b="1" dirty="0" err="1" smtClean="0">
                <a:solidFill>
                  <a:srgbClr val="0000FF"/>
                </a:solidFill>
              </a:rPr>
              <a:t>تَسْتَهْزِؤُونَ</a:t>
            </a:r>
            <a:r>
              <a:rPr lang="ar-EG" sz="2000" b="1" dirty="0" smtClean="0">
                <a:solidFill>
                  <a:srgbClr val="0000FF"/>
                </a:solidFill>
              </a:rPr>
              <a:t> {65} لاَ تَعْتَذِرُواْ قَدْ كَفَرْتُم بَعْدَ إِيمَانِكُمْ )</a:t>
            </a:r>
            <a:endParaRPr lang="ar-EG" sz="2000" b="1" dirty="0">
              <a:solidFill>
                <a:srgbClr val="0000FF"/>
              </a:solidFill>
            </a:endParaRPr>
          </a:p>
        </p:txBody>
      </p:sp>
      <p:sp>
        <p:nvSpPr>
          <p:cNvPr id="14" name="مربع نص 13"/>
          <p:cNvSpPr txBox="1"/>
          <p:nvPr/>
        </p:nvSpPr>
        <p:spPr>
          <a:xfrm>
            <a:off x="4748992" y="3468357"/>
            <a:ext cx="4395008"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من استهزأ بشيء من دين الله تعالى</a:t>
            </a:r>
            <a:endParaRPr lang="ar-EG" sz="2800" b="1" dirty="0">
              <a:solidFill>
                <a:srgbClr val="0000FF"/>
              </a:solidFill>
            </a:endParaRPr>
          </a:p>
        </p:txBody>
      </p:sp>
      <p:sp>
        <p:nvSpPr>
          <p:cNvPr id="15" name="مربع نص 14"/>
          <p:cNvSpPr txBox="1"/>
          <p:nvPr/>
        </p:nvSpPr>
        <p:spPr>
          <a:xfrm>
            <a:off x="0" y="3468357"/>
            <a:ext cx="4643438"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400" b="1" dirty="0" smtClean="0">
                <a:solidFill>
                  <a:srgbClr val="0000FF"/>
                </a:solidFill>
              </a:rPr>
              <a:t>قال تعال:( ذَلِكَ بِأَنَّهُمْ كَرِهُوا مَا أَنزَلَ اللَّهُ فَأَحْبَطَ أَعْمَالَهُمْ )</a:t>
            </a:r>
            <a:endParaRPr lang="ar-EG" sz="2400" b="1" dirty="0">
              <a:solidFill>
                <a:srgbClr val="0000FF"/>
              </a:solidFill>
            </a:endParaRPr>
          </a:p>
        </p:txBody>
      </p:sp>
      <p:sp>
        <p:nvSpPr>
          <p:cNvPr id="16" name="مربع نص 15"/>
          <p:cNvSpPr txBox="1"/>
          <p:nvPr/>
        </p:nvSpPr>
        <p:spPr>
          <a:xfrm>
            <a:off x="4748992" y="4620485"/>
            <a:ext cx="4395008"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دعاء غير الله تعالى </a:t>
            </a:r>
            <a:endParaRPr lang="ar-EG" sz="2800" b="1" dirty="0">
              <a:solidFill>
                <a:srgbClr val="0000FF"/>
              </a:solidFill>
            </a:endParaRPr>
          </a:p>
        </p:txBody>
      </p:sp>
      <p:sp>
        <p:nvSpPr>
          <p:cNvPr id="17" name="مربع نص 16"/>
          <p:cNvSpPr txBox="1"/>
          <p:nvPr/>
        </p:nvSpPr>
        <p:spPr>
          <a:xfrm>
            <a:off x="0" y="4476469"/>
            <a:ext cx="4643438"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400" b="1" dirty="0" smtClean="0">
                <a:solidFill>
                  <a:srgbClr val="0000FF"/>
                </a:solidFill>
              </a:rPr>
              <a:t>قال تعال:( أَكْمَلْتُ لَكُمْ دِينَكُمْ وَأَتْمَمْتُ عَلَيْكُمْ نِعْمَتِي وَرَضِيتُ لَكُمُ الإِسْلاَمَ دِينًا )</a:t>
            </a:r>
            <a:endParaRPr lang="ar-EG" sz="2400" b="1" dirty="0">
              <a:solidFill>
                <a:srgbClr val="0000FF"/>
              </a:solidFill>
            </a:endParaRPr>
          </a:p>
        </p:txBody>
      </p:sp>
      <p:sp>
        <p:nvSpPr>
          <p:cNvPr id="18" name="مربع نص 17"/>
          <p:cNvSpPr txBox="1"/>
          <p:nvPr/>
        </p:nvSpPr>
        <p:spPr>
          <a:xfrm>
            <a:off x="4748992" y="5668803"/>
            <a:ext cx="4395008"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يبغض دين الله تعالى من أوامر أو نواه</a:t>
            </a:r>
            <a:endParaRPr lang="ar-EG" sz="2400" b="1" dirty="0">
              <a:solidFill>
                <a:srgbClr val="0000FF"/>
              </a:solidFill>
            </a:endParaRPr>
          </a:p>
        </p:txBody>
      </p:sp>
      <p:sp>
        <p:nvSpPr>
          <p:cNvPr id="19" name="مربع نص 18"/>
          <p:cNvSpPr txBox="1"/>
          <p:nvPr/>
        </p:nvSpPr>
        <p:spPr>
          <a:xfrm>
            <a:off x="0" y="5493476"/>
            <a:ext cx="4643438" cy="78319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EG" sz="2000" b="1" dirty="0" smtClean="0">
                <a:solidFill>
                  <a:srgbClr val="0000FF"/>
                </a:solidFill>
              </a:rPr>
              <a:t>قال تعال:( وَقَالَ رَبُّكُمُ ادْعُونِي أَسْتَجِبْ لَكُمْ إِنَّ الَّذِينَ يَسْتَكْبِرُونَ عَنْ عِبَادَتِي سَيَدْخُلُونَ جَهَنَّمَ دَاخِرِينَ )</a:t>
            </a:r>
            <a:endParaRPr lang="ar-EG" sz="2000" b="1" dirty="0">
              <a:solidFill>
                <a:srgbClr val="0000FF"/>
              </a:solidFill>
            </a:endParaRPr>
          </a:p>
        </p:txBody>
      </p:sp>
      <p:cxnSp>
        <p:nvCxnSpPr>
          <p:cNvPr id="20" name="رابط كسهم مستقيم 19"/>
          <p:cNvCxnSpPr>
            <a:cxnSpLocks noChangeShapeType="1"/>
          </p:cNvCxnSpPr>
          <p:nvPr/>
        </p:nvCxnSpPr>
        <p:spPr bwMode="auto">
          <a:xfrm rot="10800000">
            <a:off x="4429124" y="3322061"/>
            <a:ext cx="785810" cy="571504"/>
          </a:xfrm>
          <a:prstGeom prst="straightConnector1">
            <a:avLst/>
          </a:prstGeom>
          <a:noFill/>
          <a:ln w="41275" algn="ctr">
            <a:solidFill>
              <a:srgbClr val="FF0000"/>
            </a:solidFill>
            <a:round/>
            <a:headEnd/>
            <a:tailEnd type="arrow" w="med" len="med"/>
          </a:ln>
        </p:spPr>
      </p:cxnSp>
      <p:cxnSp>
        <p:nvCxnSpPr>
          <p:cNvPr id="22" name="رابط كسهم مستقيم 21"/>
          <p:cNvCxnSpPr>
            <a:cxnSpLocks noChangeShapeType="1"/>
          </p:cNvCxnSpPr>
          <p:nvPr/>
        </p:nvCxnSpPr>
        <p:spPr bwMode="auto">
          <a:xfrm rot="10800000" flipV="1">
            <a:off x="4500562" y="4893697"/>
            <a:ext cx="928686" cy="785818"/>
          </a:xfrm>
          <a:prstGeom prst="straightConnector1">
            <a:avLst/>
          </a:prstGeom>
          <a:noFill/>
          <a:ln w="41275" algn="ctr">
            <a:solidFill>
              <a:srgbClr val="FF0000"/>
            </a:solidFill>
            <a:round/>
            <a:headEnd/>
            <a:tailEnd type="arrow" w="med" len="med"/>
          </a:ln>
        </p:spPr>
      </p:cxnSp>
      <p:cxnSp>
        <p:nvCxnSpPr>
          <p:cNvPr id="24" name="رابط كسهم مستقيم 23"/>
          <p:cNvCxnSpPr>
            <a:cxnSpLocks noChangeShapeType="1"/>
          </p:cNvCxnSpPr>
          <p:nvPr/>
        </p:nvCxnSpPr>
        <p:spPr bwMode="auto">
          <a:xfrm rot="16200000" flipV="1">
            <a:off x="4250537" y="4429342"/>
            <a:ext cx="1428736" cy="1071562"/>
          </a:xfrm>
          <a:prstGeom prst="straightConnector1">
            <a:avLst/>
          </a:prstGeom>
          <a:noFill/>
          <a:ln w="41275" algn="ctr">
            <a:solidFill>
              <a:srgbClr val="FF0000"/>
            </a:solidFill>
            <a:round/>
            <a:headEnd/>
            <a:tailEnd type="arrow" w="med" len="med"/>
          </a:ln>
        </p:spPr>
      </p:cxnSp>
      <p:cxnSp>
        <p:nvCxnSpPr>
          <p:cNvPr id="26" name="رابط كسهم مستقيم 25"/>
          <p:cNvCxnSpPr>
            <a:cxnSpLocks noChangeShapeType="1"/>
          </p:cNvCxnSpPr>
          <p:nvPr/>
        </p:nvCxnSpPr>
        <p:spPr bwMode="auto">
          <a:xfrm rot="5400000">
            <a:off x="4214794" y="3464929"/>
            <a:ext cx="1857412" cy="1285876"/>
          </a:xfrm>
          <a:prstGeom prst="straightConnector1">
            <a:avLst/>
          </a:prstGeom>
          <a:noFill/>
          <a:ln w="41275" algn="ctr">
            <a:solidFill>
              <a:srgbClr val="FF0000"/>
            </a:solidFill>
            <a:round/>
            <a:headEnd/>
            <a:tailEnd type="arrow" w="med" len="med"/>
          </a:ln>
        </p:spPr>
      </p:cxnSp>
      <p:sp>
        <p:nvSpPr>
          <p:cNvPr id="21" name="مستطيل 20"/>
          <p:cNvSpPr/>
          <p:nvPr/>
        </p:nvSpPr>
        <p:spPr>
          <a:xfrm>
            <a:off x="2267744" y="6444044"/>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randombar(horizontal)">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48" presetClass="entr" presetSubtype="0" accel="5000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76" dur="1000" fill="hold"/>
                                        <p:tgtEl>
                                          <p:spTgt spid="20"/>
                                        </p:tgtEl>
                                        <p:attrNameLst>
                                          <p:attrName>ppt_y</p:attrName>
                                        </p:attrNameLst>
                                      </p:cBhvr>
                                      <p:tavLst>
                                        <p:tav tm="0">
                                          <p:val>
                                            <p:strVal val="#ppt_y"/>
                                          </p:val>
                                        </p:tav>
                                        <p:tav tm="100000">
                                          <p:val>
                                            <p:strVal val="#ppt_y"/>
                                          </p:val>
                                        </p:tav>
                                      </p:tavLst>
                                    </p:anim>
                                    <p:animEffect transition="in" filter="fade">
                                      <p:cBhvr>
                                        <p:cTn id="77" dur="10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48" presetClass="entr" presetSubtype="0" accel="5000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22"/>
                                        </p:tgtEl>
                                        <p:attrNameLst>
                                          <p:attrName>ppt_y</p:attrName>
                                        </p:attrNameLst>
                                      </p:cBhvr>
                                      <p:tavLst>
                                        <p:tav tm="0">
                                          <p:val>
                                            <p:strVal val="#ppt_y"/>
                                          </p:val>
                                        </p:tav>
                                        <p:tav tm="100000">
                                          <p:val>
                                            <p:strVal val="#ppt_y"/>
                                          </p:val>
                                        </p:tav>
                                      </p:tavLst>
                                    </p:anim>
                                    <p:animEffect transition="in" filter="fade">
                                      <p:cBhvr>
                                        <p:cTn id="85" dur="1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48" presetClass="entr" presetSubtype="0" accel="5000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1"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92" dur="1000" fill="hold"/>
                                        <p:tgtEl>
                                          <p:spTgt spid="24"/>
                                        </p:tgtEl>
                                        <p:attrNameLst>
                                          <p:attrName>ppt_y</p:attrName>
                                        </p:attrNameLst>
                                      </p:cBhvr>
                                      <p:tavLst>
                                        <p:tav tm="0">
                                          <p:val>
                                            <p:strVal val="#ppt_y"/>
                                          </p:val>
                                        </p:tav>
                                        <p:tav tm="100000">
                                          <p:val>
                                            <p:strVal val="#ppt_y"/>
                                          </p:val>
                                        </p:tav>
                                      </p:tavLst>
                                    </p:anim>
                                    <p:animEffect transition="in" filter="fade">
                                      <p:cBhvr>
                                        <p:cTn id="93" dur="1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48" presetClass="entr" presetSubtype="0" accel="50000"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9"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100" dur="1000" fill="hold"/>
                                        <p:tgtEl>
                                          <p:spTgt spid="26"/>
                                        </p:tgtEl>
                                        <p:attrNameLst>
                                          <p:attrName>ppt_y</p:attrName>
                                        </p:attrNameLst>
                                      </p:cBhvr>
                                      <p:tavLst>
                                        <p:tav tm="0">
                                          <p:val>
                                            <p:strVal val="#ppt_y"/>
                                          </p:val>
                                        </p:tav>
                                        <p:tav tm="100000">
                                          <p:val>
                                            <p:strVal val="#ppt_y"/>
                                          </p:val>
                                        </p:tav>
                                      </p:tavLst>
                                    </p:anim>
                                    <p:animEffect transition="in" filter="fade">
                                      <p:cBhvr>
                                        <p:cTn id="10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428604"/>
            <a:ext cx="3571900" cy="1214446"/>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5" name="مربع نص 4"/>
          <p:cNvSpPr txBox="1"/>
          <p:nvPr/>
        </p:nvSpPr>
        <p:spPr>
          <a:xfrm>
            <a:off x="571473" y="1682352"/>
            <a:ext cx="8001056" cy="1532334"/>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800" b="1" dirty="0" smtClean="0">
                <a:solidFill>
                  <a:srgbClr val="0000FF"/>
                </a:solidFill>
              </a:rPr>
              <a:t>لقد تعلمت أن الاستهزاء أمر محرم وكبيرة من كبائر الذنوب وقد يكون كفرا مخرجا من الملة وهنا سأبين المحرم وما الذي يخشى على فاعله من الوقوع في الكفر فيما يلي :</a:t>
            </a:r>
            <a:endParaRPr lang="ar-EG" sz="2800" b="1" dirty="0">
              <a:solidFill>
                <a:srgbClr val="0000FF"/>
              </a:solidFill>
            </a:endParaRPr>
          </a:p>
        </p:txBody>
      </p:sp>
      <p:graphicFrame>
        <p:nvGraphicFramePr>
          <p:cNvPr id="6" name="جدول 5"/>
          <p:cNvGraphicFramePr>
            <a:graphicFrameLocks noGrp="1"/>
          </p:cNvGraphicFramePr>
          <p:nvPr/>
        </p:nvGraphicFramePr>
        <p:xfrm>
          <a:off x="642910" y="3357561"/>
          <a:ext cx="7929618" cy="3214707"/>
        </p:xfrm>
        <a:graphic>
          <a:graphicData uri="http://schemas.openxmlformats.org/drawingml/2006/table">
            <a:tbl>
              <a:tblPr rtl="1" firstRow="1" bandRow="1">
                <a:tableStyleId>{F5AB1C69-6EDB-4FF4-983F-18BD219EF322}</a:tableStyleId>
              </a:tblPr>
              <a:tblGrid>
                <a:gridCol w="5007692"/>
                <a:gridCol w="2921926"/>
              </a:tblGrid>
              <a:tr h="428627">
                <a:tc>
                  <a:txBody>
                    <a:bodyPr/>
                    <a:lstStyle/>
                    <a:p>
                      <a:pPr rtl="1"/>
                      <a:endParaRPr lang="ar-EG" dirty="0"/>
                    </a:p>
                  </a:txBody>
                  <a:tcPr/>
                </a:tc>
                <a:tc>
                  <a:txBody>
                    <a:bodyPr/>
                    <a:lstStyle/>
                    <a:p>
                      <a:pPr rtl="1"/>
                      <a:endParaRPr lang="ar-EG" dirty="0"/>
                    </a:p>
                  </a:txBody>
                  <a:tcPr/>
                </a:tc>
              </a:tr>
              <a:tr h="696520">
                <a:tc>
                  <a:txBody>
                    <a:bodyPr/>
                    <a:lstStyle/>
                    <a:p>
                      <a:pPr rtl="1"/>
                      <a:endParaRPr lang="ar-EG" dirty="0"/>
                    </a:p>
                  </a:txBody>
                  <a:tcPr/>
                </a:tc>
                <a:tc>
                  <a:txBody>
                    <a:bodyPr/>
                    <a:lstStyle/>
                    <a:p>
                      <a:pPr rtl="1"/>
                      <a:endParaRPr lang="ar-EG" dirty="0"/>
                    </a:p>
                  </a:txBody>
                  <a:tcPr/>
                </a:tc>
              </a:tr>
              <a:tr h="696520">
                <a:tc>
                  <a:txBody>
                    <a:bodyPr/>
                    <a:lstStyle/>
                    <a:p>
                      <a:pPr rtl="1"/>
                      <a:endParaRPr lang="ar-EG" dirty="0"/>
                    </a:p>
                  </a:txBody>
                  <a:tcPr/>
                </a:tc>
                <a:tc>
                  <a:txBody>
                    <a:bodyPr/>
                    <a:lstStyle/>
                    <a:p>
                      <a:pPr rtl="1"/>
                      <a:endParaRPr lang="ar-EG" dirty="0"/>
                    </a:p>
                  </a:txBody>
                  <a:tcPr/>
                </a:tc>
              </a:tr>
              <a:tr h="696520">
                <a:tc>
                  <a:txBody>
                    <a:bodyPr/>
                    <a:lstStyle/>
                    <a:p>
                      <a:pPr rtl="1"/>
                      <a:endParaRPr lang="ar-EG"/>
                    </a:p>
                  </a:txBody>
                  <a:tcPr/>
                </a:tc>
                <a:tc>
                  <a:txBody>
                    <a:bodyPr/>
                    <a:lstStyle/>
                    <a:p>
                      <a:pPr rtl="1"/>
                      <a:endParaRPr lang="ar-EG"/>
                    </a:p>
                  </a:txBody>
                  <a:tcPr/>
                </a:tc>
              </a:tr>
              <a:tr h="696520">
                <a:tc>
                  <a:txBody>
                    <a:bodyPr/>
                    <a:lstStyle/>
                    <a:p>
                      <a:pPr rtl="1"/>
                      <a:endParaRPr lang="ar-EG"/>
                    </a:p>
                  </a:txBody>
                  <a:tcPr/>
                </a:tc>
                <a:tc>
                  <a:txBody>
                    <a:bodyPr/>
                    <a:lstStyle/>
                    <a:p>
                      <a:pPr rtl="1"/>
                      <a:endParaRPr lang="ar-EG" dirty="0"/>
                    </a:p>
                  </a:txBody>
                  <a:tcPr/>
                </a:tc>
              </a:tr>
            </a:tbl>
          </a:graphicData>
        </a:graphic>
      </p:graphicFrame>
      <p:sp>
        <p:nvSpPr>
          <p:cNvPr id="7" name="مربع نص 6"/>
          <p:cNvSpPr txBox="1"/>
          <p:nvPr/>
        </p:nvSpPr>
        <p:spPr>
          <a:xfrm>
            <a:off x="5143504" y="3241424"/>
            <a:ext cx="1854182"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2800" b="1" dirty="0" smtClean="0">
                <a:solidFill>
                  <a:srgbClr val="0000FF"/>
                </a:solidFill>
              </a:rPr>
              <a:t>المثال</a:t>
            </a:r>
            <a:endParaRPr lang="ar-EG" sz="2800" b="1" dirty="0">
              <a:solidFill>
                <a:srgbClr val="0000FF"/>
              </a:solidFill>
            </a:endParaRPr>
          </a:p>
        </p:txBody>
      </p:sp>
      <p:sp>
        <p:nvSpPr>
          <p:cNvPr id="9" name="مربع نص 8"/>
          <p:cNvSpPr txBox="1"/>
          <p:nvPr/>
        </p:nvSpPr>
        <p:spPr>
          <a:xfrm>
            <a:off x="3786182" y="3853584"/>
            <a:ext cx="4643470"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من يسخر من طريقة مشي زميله</a:t>
            </a:r>
            <a:endParaRPr lang="ar-EG" sz="3200" b="1" dirty="0">
              <a:solidFill>
                <a:srgbClr val="0000FF"/>
              </a:solidFill>
            </a:endParaRPr>
          </a:p>
        </p:txBody>
      </p:sp>
      <p:sp>
        <p:nvSpPr>
          <p:cNvPr id="13" name="مربع نص 12"/>
          <p:cNvSpPr txBox="1"/>
          <p:nvPr/>
        </p:nvSpPr>
        <p:spPr>
          <a:xfrm>
            <a:off x="3786182" y="4598618"/>
            <a:ext cx="4643470"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يسخر من ترتيل زميله للقرآن الكريم</a:t>
            </a:r>
            <a:endParaRPr lang="ar-EG" sz="2400" b="1" dirty="0">
              <a:solidFill>
                <a:srgbClr val="0000FF"/>
              </a:solidFill>
            </a:endParaRPr>
          </a:p>
        </p:txBody>
      </p:sp>
      <p:sp>
        <p:nvSpPr>
          <p:cNvPr id="14" name="مربع نص 13"/>
          <p:cNvSpPr txBox="1"/>
          <p:nvPr/>
        </p:nvSpPr>
        <p:spPr>
          <a:xfrm>
            <a:off x="3786182" y="5230286"/>
            <a:ext cx="4643470" cy="646986"/>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3200" b="1" dirty="0" smtClean="0">
                <a:solidFill>
                  <a:srgbClr val="0000FF"/>
                </a:solidFill>
              </a:rPr>
              <a:t>من يسخر من اسم زميله</a:t>
            </a:r>
            <a:endParaRPr lang="ar-EG" sz="3200" b="1" dirty="0">
              <a:solidFill>
                <a:srgbClr val="0000FF"/>
              </a:solidFill>
            </a:endParaRPr>
          </a:p>
        </p:txBody>
      </p:sp>
      <p:sp>
        <p:nvSpPr>
          <p:cNvPr id="15" name="مربع نص 14"/>
          <p:cNvSpPr txBox="1"/>
          <p:nvPr/>
        </p:nvSpPr>
        <p:spPr>
          <a:xfrm>
            <a:off x="3786182" y="5949280"/>
            <a:ext cx="4643470"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يسخر من محافظة زميله على الصلاة</a:t>
            </a:r>
            <a:endParaRPr lang="ar-EG" sz="2400" b="1" dirty="0">
              <a:solidFill>
                <a:srgbClr val="0000FF"/>
              </a:solidFill>
            </a:endParaRPr>
          </a:p>
        </p:txBody>
      </p:sp>
      <p:sp>
        <p:nvSpPr>
          <p:cNvPr id="16" name="مستطيل 15"/>
          <p:cNvSpPr/>
          <p:nvPr/>
        </p:nvSpPr>
        <p:spPr>
          <a:xfrm>
            <a:off x="2267744" y="6444044"/>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5000628" y="500042"/>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2915816" y="1701894"/>
            <a:ext cx="5570946" cy="646986"/>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3200" b="1" dirty="0" smtClean="0">
                <a:solidFill>
                  <a:srgbClr val="0000FF"/>
                </a:solidFill>
              </a:rPr>
              <a:t>على أي ناقض تدل الآيات التالية :</a:t>
            </a:r>
            <a:endParaRPr lang="ar-EG" sz="3200" b="1" dirty="0">
              <a:solidFill>
                <a:srgbClr val="0000FF"/>
              </a:solidFill>
            </a:endParaRPr>
          </a:p>
        </p:txBody>
      </p:sp>
      <p:graphicFrame>
        <p:nvGraphicFramePr>
          <p:cNvPr id="6" name="جدول 5"/>
          <p:cNvGraphicFramePr>
            <a:graphicFrameLocks noGrp="1"/>
          </p:cNvGraphicFramePr>
          <p:nvPr>
            <p:extLst>
              <p:ext uri="{D42A27DB-BD31-4B8C-83A1-F6EECF244321}">
                <p14:modId xmlns:p14="http://schemas.microsoft.com/office/powerpoint/2010/main" xmlns="" val="2672866434"/>
              </p:ext>
            </p:extLst>
          </p:nvPr>
        </p:nvGraphicFramePr>
        <p:xfrm>
          <a:off x="642910" y="2492896"/>
          <a:ext cx="7929618" cy="3857650"/>
        </p:xfrm>
        <a:graphic>
          <a:graphicData uri="http://schemas.openxmlformats.org/drawingml/2006/table">
            <a:tbl>
              <a:tblPr rtl="1" firstRow="1" bandRow="1">
                <a:tableStyleId>{F5AB1C69-6EDB-4FF4-983F-18BD219EF322}</a:tableStyleId>
              </a:tblPr>
              <a:tblGrid>
                <a:gridCol w="5007692"/>
                <a:gridCol w="2921926"/>
              </a:tblGrid>
              <a:tr h="771530">
                <a:tc>
                  <a:txBody>
                    <a:bodyPr/>
                    <a:lstStyle/>
                    <a:p>
                      <a:pPr rtl="1"/>
                      <a:endParaRPr lang="ar-EG" dirty="0"/>
                    </a:p>
                  </a:txBody>
                  <a:tcPr/>
                </a:tc>
                <a:tc>
                  <a:txBody>
                    <a:bodyPr/>
                    <a:lstStyle/>
                    <a:p>
                      <a:pPr rtl="1"/>
                      <a:endParaRPr lang="ar-EG"/>
                    </a:p>
                  </a:txBody>
                  <a:tcPr/>
                </a:tc>
              </a:tr>
              <a:tr h="771530">
                <a:tc>
                  <a:txBody>
                    <a:bodyPr/>
                    <a:lstStyle/>
                    <a:p>
                      <a:pPr rtl="1"/>
                      <a:endParaRPr lang="ar-EG" dirty="0"/>
                    </a:p>
                  </a:txBody>
                  <a:tcPr/>
                </a:tc>
                <a:tc>
                  <a:txBody>
                    <a:bodyPr/>
                    <a:lstStyle/>
                    <a:p>
                      <a:pPr rtl="1"/>
                      <a:endParaRPr lang="ar-EG" dirty="0"/>
                    </a:p>
                  </a:txBody>
                  <a:tcPr/>
                </a:tc>
              </a:tr>
              <a:tr h="1543060">
                <a:tc>
                  <a:txBody>
                    <a:bodyPr/>
                    <a:lstStyle/>
                    <a:p>
                      <a:pPr rtl="1"/>
                      <a:endParaRPr lang="ar-EG" dirty="0"/>
                    </a:p>
                  </a:txBody>
                  <a:tcPr/>
                </a:tc>
                <a:tc>
                  <a:txBody>
                    <a:bodyPr/>
                    <a:lstStyle/>
                    <a:p>
                      <a:pPr rtl="1"/>
                      <a:endParaRPr lang="ar-EG" dirty="0"/>
                    </a:p>
                  </a:txBody>
                  <a:tcPr/>
                </a:tc>
              </a:tr>
              <a:tr h="771530">
                <a:tc>
                  <a:txBody>
                    <a:bodyPr/>
                    <a:lstStyle/>
                    <a:p>
                      <a:pPr rtl="1"/>
                      <a:endParaRPr lang="ar-EG"/>
                    </a:p>
                  </a:txBody>
                  <a:tcPr/>
                </a:tc>
                <a:tc>
                  <a:txBody>
                    <a:bodyPr/>
                    <a:lstStyle/>
                    <a:p>
                      <a:pPr rtl="1"/>
                      <a:endParaRPr lang="ar-EG" dirty="0"/>
                    </a:p>
                  </a:txBody>
                  <a:tcPr/>
                </a:tc>
              </a:tr>
            </a:tbl>
          </a:graphicData>
        </a:graphic>
      </p:graphicFrame>
      <p:sp>
        <p:nvSpPr>
          <p:cNvPr id="7" name="مربع نص 6"/>
          <p:cNvSpPr txBox="1"/>
          <p:nvPr/>
        </p:nvSpPr>
        <p:spPr>
          <a:xfrm>
            <a:off x="5000628" y="2492896"/>
            <a:ext cx="1854182"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الآية</a:t>
            </a:r>
            <a:endParaRPr lang="ar-EG" sz="4000" b="1" dirty="0">
              <a:solidFill>
                <a:srgbClr val="0000FF"/>
              </a:solidFill>
            </a:endParaRPr>
          </a:p>
        </p:txBody>
      </p:sp>
      <p:sp>
        <p:nvSpPr>
          <p:cNvPr id="8" name="مربع نص 7"/>
          <p:cNvSpPr txBox="1"/>
          <p:nvPr/>
        </p:nvSpPr>
        <p:spPr>
          <a:xfrm>
            <a:off x="928662" y="2492896"/>
            <a:ext cx="2000264" cy="71508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600" b="1" dirty="0" smtClean="0">
                <a:solidFill>
                  <a:srgbClr val="0000FF"/>
                </a:solidFill>
              </a:rPr>
              <a:t>الناقض</a:t>
            </a:r>
            <a:endParaRPr lang="ar-EG" sz="3600" b="1" dirty="0">
              <a:solidFill>
                <a:srgbClr val="0000FF"/>
              </a:solidFill>
            </a:endParaRPr>
          </a:p>
        </p:txBody>
      </p:sp>
      <p:sp>
        <p:nvSpPr>
          <p:cNvPr id="9" name="مربع نص 8"/>
          <p:cNvSpPr txBox="1"/>
          <p:nvPr/>
        </p:nvSpPr>
        <p:spPr>
          <a:xfrm>
            <a:off x="3786182" y="3410878"/>
            <a:ext cx="4643470"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قال تعالى : ( وَمَنْ أَصْدَقُ مِنَ اللّهِ حَدِيثًا )</a:t>
            </a:r>
            <a:endParaRPr lang="ar-EG" sz="2400" b="1" dirty="0">
              <a:solidFill>
                <a:srgbClr val="0000FF"/>
              </a:solidFill>
            </a:endParaRPr>
          </a:p>
        </p:txBody>
      </p:sp>
      <p:sp>
        <p:nvSpPr>
          <p:cNvPr id="13" name="مربع نص 12"/>
          <p:cNvSpPr txBox="1"/>
          <p:nvPr/>
        </p:nvSpPr>
        <p:spPr>
          <a:xfrm>
            <a:off x="3571868" y="4077072"/>
            <a:ext cx="5000660" cy="112371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000" b="1" dirty="0" smtClean="0">
                <a:solidFill>
                  <a:srgbClr val="0000FF"/>
                </a:solidFill>
              </a:rPr>
              <a:t>قال تعالى : ( لَّقَدْ كَفَرَ الَّذِينَ قَالُواْ إِنَّ اللّهَ ثَالِثُ ثَلاَثَةٍ وَمَا مِنْ إِلَـهٍ إِلاَّ إِلَـهٌ وَاحِدٌ وَإِن لَّمْ يَنتَهُواْ عَمَّا يَقُولُونَ لَيَمَسَّنَّ الَّذِينَ كَفَرُواْ مِنْهُمْ عَذَابٌ أَلِيمٌ )</a:t>
            </a:r>
            <a:endParaRPr lang="ar-EG" sz="2000" b="1" dirty="0">
              <a:solidFill>
                <a:srgbClr val="0000FF"/>
              </a:solidFill>
            </a:endParaRPr>
          </a:p>
        </p:txBody>
      </p:sp>
      <p:sp>
        <p:nvSpPr>
          <p:cNvPr id="14" name="مربع نص 13"/>
          <p:cNvSpPr txBox="1"/>
          <p:nvPr/>
        </p:nvSpPr>
        <p:spPr>
          <a:xfrm>
            <a:off x="3571868" y="5493292"/>
            <a:ext cx="5000660" cy="919401"/>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قال تعالى : (وَمَن يَبْتَغِ غَيْرَ الإِسْلاَمِ دِينًا فَلَن يُقْبَلَ مِنْهُ وَهُوَ فِي الآخِرَةِ مِنَ الْخَاسِرِينَ)</a:t>
            </a:r>
            <a:endParaRPr lang="ar-EG" sz="2400" b="1" dirty="0">
              <a:solidFill>
                <a:srgbClr val="0000FF"/>
              </a:solidFill>
            </a:endParaRPr>
          </a:p>
        </p:txBody>
      </p:sp>
      <p:sp>
        <p:nvSpPr>
          <p:cNvPr id="12" name="مربع نص 11"/>
          <p:cNvSpPr txBox="1">
            <a:spLocks noChangeArrowheads="1"/>
          </p:cNvSpPr>
          <p:nvPr/>
        </p:nvSpPr>
        <p:spPr bwMode="auto">
          <a:xfrm>
            <a:off x="785786" y="3421590"/>
            <a:ext cx="2714631"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تكذيب القرآن الكريم </a:t>
            </a:r>
            <a:endParaRPr lang="ar-SA" sz="2800" b="1" dirty="0">
              <a:solidFill>
                <a:srgbClr val="FF0000"/>
              </a:solidFill>
            </a:endParaRPr>
          </a:p>
        </p:txBody>
      </p:sp>
      <p:sp>
        <p:nvSpPr>
          <p:cNvPr id="15" name="مربع نص 14"/>
          <p:cNvSpPr txBox="1">
            <a:spLocks noChangeArrowheads="1"/>
          </p:cNvSpPr>
          <p:nvPr/>
        </p:nvSpPr>
        <p:spPr bwMode="auto">
          <a:xfrm>
            <a:off x="785786" y="4207408"/>
            <a:ext cx="2714631"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تكذيب القرآن الكريم </a:t>
            </a:r>
            <a:endParaRPr lang="ar-SA" sz="2800" b="1" dirty="0">
              <a:solidFill>
                <a:srgbClr val="FF0000"/>
              </a:solidFill>
            </a:endParaRPr>
          </a:p>
        </p:txBody>
      </p:sp>
      <p:sp>
        <p:nvSpPr>
          <p:cNvPr id="16" name="مربع نص 15"/>
          <p:cNvSpPr txBox="1">
            <a:spLocks noChangeArrowheads="1"/>
          </p:cNvSpPr>
          <p:nvPr/>
        </p:nvSpPr>
        <p:spPr bwMode="auto">
          <a:xfrm>
            <a:off x="642910" y="5707606"/>
            <a:ext cx="2714631" cy="523220"/>
          </a:xfrm>
          <a:prstGeom prst="rect">
            <a:avLst/>
          </a:prstGeom>
          <a:noFill/>
          <a:ln w="9525">
            <a:noFill/>
            <a:miter lim="800000"/>
            <a:headEnd/>
            <a:tailEnd/>
          </a:ln>
        </p:spPr>
        <p:txBody>
          <a:bodyPr wrap="square">
            <a:spAutoFit/>
          </a:bodyPr>
          <a:lstStyle/>
          <a:p>
            <a:pPr algn="r"/>
            <a:r>
              <a:rPr lang="ar-SA" sz="2800" b="1" dirty="0" smtClean="0">
                <a:solidFill>
                  <a:srgbClr val="FF0000"/>
                </a:solidFill>
              </a:rPr>
              <a:t>الإعراض عن دين الله </a:t>
            </a:r>
            <a:endParaRPr lang="ar-SA" sz="2800" b="1" dirty="0">
              <a:solidFill>
                <a:srgbClr val="FF0000"/>
              </a:solidFill>
            </a:endParaRPr>
          </a:p>
        </p:txBody>
      </p:sp>
      <p:sp>
        <p:nvSpPr>
          <p:cNvPr id="17" name="مستطيل 16"/>
          <p:cNvSpPr/>
          <p:nvPr/>
        </p:nvSpPr>
        <p:spPr>
          <a:xfrm>
            <a:off x="2267744" y="6444044"/>
            <a:ext cx="4680520"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2"/>
                                        </p:tgtEl>
                                        <p:attrNameLst>
                                          <p:attrName>ppt_y</p:attrName>
                                        </p:attrNameLst>
                                      </p:cBhvr>
                                      <p:tavLst>
                                        <p:tav tm="0">
                                          <p:val>
                                            <p:strVal val="#ppt_y"/>
                                          </p:val>
                                        </p:tav>
                                        <p:tav tm="100000">
                                          <p:val>
                                            <p:strVal val="#ppt_y"/>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15"/>
                                        </p:tgtEl>
                                        <p:attrNameLst>
                                          <p:attrName>ppt_y</p:attrName>
                                        </p:attrNameLst>
                                      </p:cBhvr>
                                      <p:tavLst>
                                        <p:tav tm="0">
                                          <p:val>
                                            <p:strVal val="#ppt_y"/>
                                          </p:val>
                                        </p:tav>
                                        <p:tav tm="100000">
                                          <p:val>
                                            <p:strVal val="#ppt_y"/>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6"/>
                                        </p:tgtEl>
                                        <p:attrNameLst>
                                          <p:attrName>ppt_y</p:attrName>
                                        </p:attrNameLst>
                                      </p:cBhvr>
                                      <p:tavLst>
                                        <p:tav tm="0">
                                          <p:val>
                                            <p:strVal val="#ppt_y"/>
                                          </p:val>
                                        </p:tav>
                                        <p:tav tm="100000">
                                          <p:val>
                                            <p:strVal val="#ppt_y"/>
                                          </p:val>
                                        </p:tav>
                                      </p:tavLst>
                                    </p:anim>
                                    <p:animEffect transition="in" filter="fade">
                                      <p:cBhvr>
                                        <p:cTn id="7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3" grpId="0" animBg="1"/>
      <p:bldP spid="14" grpId="0" animBg="1"/>
      <p:bldP spid="12"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FRAM394.jpg"/>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786314" y="785794"/>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6</a:t>
            </a:r>
            <a:endParaRPr lang="ar-EG" sz="5400" b="1" dirty="0">
              <a:solidFill>
                <a:srgbClr val="FF0000"/>
              </a:solidFill>
            </a:endParaRPr>
          </a:p>
        </p:txBody>
      </p:sp>
      <p:sp>
        <p:nvSpPr>
          <p:cNvPr id="5" name="مربع نص 4"/>
          <p:cNvSpPr txBox="1"/>
          <p:nvPr/>
        </p:nvSpPr>
        <p:spPr>
          <a:xfrm>
            <a:off x="785786" y="2301954"/>
            <a:ext cx="7497784" cy="119181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من </a:t>
            </a:r>
            <a:r>
              <a:rPr lang="ar-EG" sz="3200" b="1" dirty="0" err="1" smtClean="0">
                <a:solidFill>
                  <a:srgbClr val="FF0000"/>
                </a:solidFill>
              </a:rPr>
              <a:t>نواقض</a:t>
            </a:r>
            <a:r>
              <a:rPr lang="ar-EG" sz="3200" b="1" dirty="0" smtClean="0">
                <a:solidFill>
                  <a:srgbClr val="FF0000"/>
                </a:solidFill>
              </a:rPr>
              <a:t> الإسلام ( الإعراض عن دين الله تعالى ) أشرح هذا الناقض مع الأمثلة :</a:t>
            </a:r>
            <a:endParaRPr lang="ar-EG" sz="3200" b="1" dirty="0">
              <a:solidFill>
                <a:srgbClr val="FF0000"/>
              </a:solidFill>
            </a:endParaRPr>
          </a:p>
        </p:txBody>
      </p:sp>
      <p:sp>
        <p:nvSpPr>
          <p:cNvPr id="6" name="Oval 1"/>
          <p:cNvSpPr>
            <a:spLocks noChangeArrowheads="1"/>
          </p:cNvSpPr>
          <p:nvPr/>
        </p:nvSpPr>
        <p:spPr bwMode="auto">
          <a:xfrm>
            <a:off x="694470" y="3857628"/>
            <a:ext cx="7643866" cy="1500198"/>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ar-EG" sz="2800" b="1" smtClean="0">
                <a:solidFill>
                  <a:schemeClr val="tx1"/>
                </a:solidFill>
                <a:latin typeface="Arial" pitchFamily="34" charset="0"/>
                <a:ea typeface="Arial" pitchFamily="34" charset="0"/>
                <a:cs typeface="Arial" pitchFamily="34" charset="0"/>
              </a:rPr>
              <a:t>.......................................................................... ....................................................................................................................................................</a:t>
            </a:r>
            <a:endParaRPr kumimoji="0" lang="ar-SA"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ربع نص 6"/>
          <p:cNvSpPr txBox="1">
            <a:spLocks noChangeArrowheads="1"/>
          </p:cNvSpPr>
          <p:nvPr/>
        </p:nvSpPr>
        <p:spPr bwMode="auto">
          <a:xfrm>
            <a:off x="1071538" y="3857628"/>
            <a:ext cx="7072349" cy="1200329"/>
          </a:xfrm>
          <a:prstGeom prst="rect">
            <a:avLst/>
          </a:prstGeom>
          <a:noFill/>
          <a:ln w="9525">
            <a:noFill/>
            <a:miter lim="800000"/>
            <a:headEnd/>
            <a:tailEnd/>
          </a:ln>
        </p:spPr>
        <p:txBody>
          <a:bodyPr wrap="square">
            <a:spAutoFit/>
          </a:bodyPr>
          <a:lstStyle/>
          <a:p>
            <a:pPr algn="r"/>
            <a:r>
              <a:rPr lang="ar-SA" sz="3600" b="1" dirty="0" smtClean="0"/>
              <a:t>المراد أن يعرض عن تعلم الواجب عليه من دينه أو يعرض عن العمل </a:t>
            </a:r>
            <a:r>
              <a:rPr lang="ar-SA" sz="3600" b="1" dirty="0" err="1" smtClean="0"/>
              <a:t>به</a:t>
            </a:r>
            <a:r>
              <a:rPr lang="ar-SA" sz="3600" b="1" dirty="0" smtClean="0"/>
              <a:t> </a:t>
            </a:r>
            <a:endParaRPr lang="ar-SA" sz="3600" b="1" dirty="0"/>
          </a:p>
        </p:txBody>
      </p:sp>
      <p:sp>
        <p:nvSpPr>
          <p:cNvPr id="8" name="مستطيل 7"/>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Picture 2" descr="D:\مهم جدا جدا جدا جدا\صور\08ll5.jpg"/>
          <p:cNvPicPr>
            <a:picLocks noChangeAspect="1" noChangeArrowheads="1"/>
          </p:cNvPicPr>
          <p:nvPr/>
        </p:nvPicPr>
        <p:blipFill>
          <a:blip r:embed="rId4"/>
          <a:srcRect/>
          <a:stretch>
            <a:fillRect/>
          </a:stretch>
        </p:blipFill>
        <p:spPr bwMode="auto">
          <a:xfrm>
            <a:off x="0" y="-24"/>
            <a:ext cx="9144000" cy="6858024"/>
          </a:xfrm>
          <a:prstGeom prst="rect">
            <a:avLst/>
          </a:prstGeom>
          <a:noFill/>
        </p:spPr>
      </p:pic>
      <p:pic>
        <p:nvPicPr>
          <p:cNvPr id="5" name="صورة 4" descr="10g.bmp"/>
          <p:cNvPicPr>
            <a:picLocks noChangeAspect="1"/>
          </p:cNvPicPr>
          <p:nvPr/>
        </p:nvPicPr>
        <p:blipFill>
          <a:blip r:embed="rId5"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انفجار 1 5"/>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7</a:t>
            </a:r>
            <a:endParaRPr lang="ar-EG" sz="5400" b="1" dirty="0">
              <a:solidFill>
                <a:srgbClr val="FF0000"/>
              </a:solidFill>
            </a:endParaRPr>
          </a:p>
        </p:txBody>
      </p:sp>
      <p:sp>
        <p:nvSpPr>
          <p:cNvPr id="7" name="مربع نص 6"/>
          <p:cNvSpPr txBox="1"/>
          <p:nvPr/>
        </p:nvSpPr>
        <p:spPr>
          <a:xfrm>
            <a:off x="285720" y="2143116"/>
            <a:ext cx="871543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من </a:t>
            </a:r>
            <a:r>
              <a:rPr lang="ar-EG" sz="3200" b="1" dirty="0" err="1" smtClean="0">
                <a:solidFill>
                  <a:srgbClr val="0000FF"/>
                </a:solidFill>
              </a:rPr>
              <a:t>نواقض</a:t>
            </a:r>
            <a:r>
              <a:rPr lang="ar-EG" sz="3200" b="1" dirty="0" smtClean="0">
                <a:solidFill>
                  <a:srgbClr val="0000FF"/>
                </a:solidFill>
              </a:rPr>
              <a:t> الإسلام ( تولي الكافرين ) وله صور عديدة أذكر ثلاثة منها .</a:t>
            </a:r>
            <a:endParaRPr lang="ar-EG" sz="3200" b="1" dirty="0">
              <a:solidFill>
                <a:srgbClr val="0000FF"/>
              </a:solidFill>
            </a:endParaRPr>
          </a:p>
        </p:txBody>
      </p:sp>
      <p:sp>
        <p:nvSpPr>
          <p:cNvPr id="8" name="مربع نص 7"/>
          <p:cNvSpPr txBox="1"/>
          <p:nvPr/>
        </p:nvSpPr>
        <p:spPr>
          <a:xfrm>
            <a:off x="357158" y="3643314"/>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1- ................................................................................ </a:t>
            </a:r>
            <a:endParaRPr lang="ar-EG" sz="2800" b="1" dirty="0">
              <a:solidFill>
                <a:schemeClr val="tx1"/>
              </a:solidFill>
            </a:endParaRPr>
          </a:p>
        </p:txBody>
      </p:sp>
      <p:sp>
        <p:nvSpPr>
          <p:cNvPr id="9" name="مربع نص 8"/>
          <p:cNvSpPr txBox="1"/>
          <p:nvPr/>
        </p:nvSpPr>
        <p:spPr>
          <a:xfrm>
            <a:off x="357158" y="4357694"/>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2- ................................................................................ </a:t>
            </a:r>
            <a:endParaRPr lang="ar-EG" sz="2800" b="1" dirty="0">
              <a:solidFill>
                <a:schemeClr val="tx1"/>
              </a:solidFill>
            </a:endParaRPr>
          </a:p>
        </p:txBody>
      </p:sp>
      <p:sp>
        <p:nvSpPr>
          <p:cNvPr id="10" name="مربع نص 9"/>
          <p:cNvSpPr txBox="1"/>
          <p:nvPr/>
        </p:nvSpPr>
        <p:spPr>
          <a:xfrm>
            <a:off x="357158" y="5079452"/>
            <a:ext cx="8572560" cy="57888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3- ................................................................................ </a:t>
            </a:r>
            <a:endParaRPr lang="ar-EG" sz="2800" b="1" dirty="0">
              <a:solidFill>
                <a:schemeClr val="tx1"/>
              </a:solidFill>
            </a:endParaRPr>
          </a:p>
        </p:txBody>
      </p:sp>
      <p:sp>
        <p:nvSpPr>
          <p:cNvPr id="11" name="مربع نص 10"/>
          <p:cNvSpPr txBox="1">
            <a:spLocks noChangeArrowheads="1"/>
          </p:cNvSpPr>
          <p:nvPr/>
        </p:nvSpPr>
        <p:spPr bwMode="auto">
          <a:xfrm>
            <a:off x="500034" y="3500438"/>
            <a:ext cx="7786729" cy="646331"/>
          </a:xfrm>
          <a:prstGeom prst="rect">
            <a:avLst/>
          </a:prstGeom>
          <a:noFill/>
          <a:ln w="9525">
            <a:noFill/>
            <a:miter lim="800000"/>
            <a:headEnd/>
            <a:tailEnd/>
          </a:ln>
        </p:spPr>
        <p:txBody>
          <a:bodyPr wrap="square">
            <a:spAutoFit/>
          </a:bodyPr>
          <a:lstStyle/>
          <a:p>
            <a:pPr algn="r"/>
            <a:r>
              <a:rPr lang="ar-SA" sz="3600" b="1" dirty="0" smtClean="0"/>
              <a:t>مناصرتهم على المسلمين </a:t>
            </a:r>
            <a:endParaRPr lang="ar-SA" sz="3600" b="1" dirty="0"/>
          </a:p>
        </p:txBody>
      </p:sp>
      <p:sp>
        <p:nvSpPr>
          <p:cNvPr id="12" name="مربع نص 11"/>
          <p:cNvSpPr txBox="1">
            <a:spLocks noChangeArrowheads="1"/>
          </p:cNvSpPr>
          <p:nvPr/>
        </p:nvSpPr>
        <p:spPr bwMode="auto">
          <a:xfrm>
            <a:off x="571472" y="4286256"/>
            <a:ext cx="7786729" cy="646331"/>
          </a:xfrm>
          <a:prstGeom prst="rect">
            <a:avLst/>
          </a:prstGeom>
          <a:noFill/>
          <a:ln w="9525">
            <a:noFill/>
            <a:miter lim="800000"/>
            <a:headEnd/>
            <a:tailEnd/>
          </a:ln>
        </p:spPr>
        <p:txBody>
          <a:bodyPr wrap="square">
            <a:spAutoFit/>
          </a:bodyPr>
          <a:lstStyle/>
          <a:p>
            <a:pPr algn="r"/>
            <a:r>
              <a:rPr lang="ar-SA" sz="3600" b="1" dirty="0" smtClean="0"/>
              <a:t>تأييد عقائدهم </a:t>
            </a:r>
            <a:endParaRPr lang="ar-SA" sz="3600" b="1" dirty="0"/>
          </a:p>
        </p:txBody>
      </p:sp>
      <p:sp>
        <p:nvSpPr>
          <p:cNvPr id="13" name="مربع نص 12"/>
          <p:cNvSpPr txBox="1">
            <a:spLocks noChangeArrowheads="1"/>
          </p:cNvSpPr>
          <p:nvPr/>
        </p:nvSpPr>
        <p:spPr bwMode="auto">
          <a:xfrm>
            <a:off x="500034" y="5000636"/>
            <a:ext cx="7786729" cy="646331"/>
          </a:xfrm>
          <a:prstGeom prst="rect">
            <a:avLst/>
          </a:prstGeom>
          <a:noFill/>
          <a:ln w="9525">
            <a:noFill/>
            <a:miter lim="800000"/>
            <a:headEnd/>
            <a:tailEnd/>
          </a:ln>
        </p:spPr>
        <p:txBody>
          <a:bodyPr wrap="square">
            <a:spAutoFit/>
          </a:bodyPr>
          <a:lstStyle/>
          <a:p>
            <a:pPr algn="r"/>
            <a:r>
              <a:rPr lang="ar-SA" sz="3600" b="1" dirty="0" smtClean="0"/>
              <a:t>موالاتهم والانتصار لهم </a:t>
            </a:r>
            <a:endParaRPr lang="ar-SA" sz="3600" b="1" dirty="0"/>
          </a:p>
        </p:txBody>
      </p:sp>
      <p:sp>
        <p:nvSpPr>
          <p:cNvPr id="14" name="مستطيل 13"/>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11"/>
                                        </p:tgtEl>
                                        <p:attrNameLst>
                                          <p:attrName>ppt_y</p:attrName>
                                        </p:attrNameLst>
                                      </p:cBhvr>
                                      <p:tavLst>
                                        <p:tav tm="0">
                                          <p:val>
                                            <p:strVal val="#ppt_y"/>
                                          </p:val>
                                        </p:tav>
                                        <p:tav tm="100000">
                                          <p:val>
                                            <p:strVal val="#ppt_y"/>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2"/>
                                        </p:tgtEl>
                                        <p:attrNameLst>
                                          <p:attrName>ppt_y</p:attrName>
                                        </p:attrNameLst>
                                      </p:cBhvr>
                                      <p:tavLst>
                                        <p:tav tm="0">
                                          <p:val>
                                            <p:strVal val="#ppt_y"/>
                                          </p:val>
                                        </p:tav>
                                        <p:tav tm="100000">
                                          <p:val>
                                            <p:strVal val="#ppt_y"/>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13"/>
                                        </p:tgtEl>
                                        <p:attrNameLst>
                                          <p:attrName>ppt_y</p:attrName>
                                        </p:attrNameLst>
                                      </p:cBhvr>
                                      <p:tavLst>
                                        <p:tav tm="0">
                                          <p:val>
                                            <p:strVal val="#ppt_y"/>
                                          </p:val>
                                        </p:tav>
                                        <p:tav tm="100000">
                                          <p:val>
                                            <p:strVal val="#ppt_y"/>
                                          </p:val>
                                        </p:tav>
                                      </p:tavLst>
                                    </p:anim>
                                    <p:animEffect transition="in" filter="fade">
                                      <p:cBhvr>
                                        <p:cTn id="5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 name="صورة 3" descr="goldfloral3.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انفجار 1 4"/>
          <p:cNvSpPr/>
          <p:nvPr/>
        </p:nvSpPr>
        <p:spPr>
          <a:xfrm>
            <a:off x="5000628" y="50004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2</a:t>
            </a:r>
            <a:endParaRPr lang="ar-EG" sz="5400" b="1" dirty="0">
              <a:solidFill>
                <a:srgbClr val="FF0000"/>
              </a:solidFill>
            </a:endParaRPr>
          </a:p>
        </p:txBody>
      </p:sp>
      <p:sp>
        <p:nvSpPr>
          <p:cNvPr id="6" name="مربع نص 5"/>
          <p:cNvSpPr txBox="1"/>
          <p:nvPr/>
        </p:nvSpPr>
        <p:spPr>
          <a:xfrm>
            <a:off x="1214414" y="2000240"/>
            <a:ext cx="7286676"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600" b="1" dirty="0" smtClean="0">
                <a:solidFill>
                  <a:srgbClr val="0000FF"/>
                </a:solidFill>
              </a:rPr>
              <a:t>أقارن بين نواقض التوحيد ومنقصات التوحيد .</a:t>
            </a:r>
            <a:endParaRPr lang="ar-EG" sz="3600" b="1" dirty="0">
              <a:solidFill>
                <a:srgbClr val="0000FF"/>
              </a:solidFill>
            </a:endParaRPr>
          </a:p>
        </p:txBody>
      </p:sp>
      <p:graphicFrame>
        <p:nvGraphicFramePr>
          <p:cNvPr id="7" name="جدول 6"/>
          <p:cNvGraphicFramePr>
            <a:graphicFrameLocks noGrp="1"/>
          </p:cNvGraphicFramePr>
          <p:nvPr/>
        </p:nvGraphicFramePr>
        <p:xfrm>
          <a:off x="642911" y="3214685"/>
          <a:ext cx="7858179" cy="2643207"/>
        </p:xfrm>
        <a:graphic>
          <a:graphicData uri="http://schemas.openxmlformats.org/drawingml/2006/table">
            <a:tbl>
              <a:tblPr rtl="1" firstRow="1" bandRow="1">
                <a:tableStyleId>{8A107856-5554-42FB-B03E-39F5DBC370BA}</a:tableStyleId>
              </a:tblPr>
              <a:tblGrid>
                <a:gridCol w="2619393"/>
                <a:gridCol w="2619393"/>
                <a:gridCol w="2619393"/>
              </a:tblGrid>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r h="881069">
                <a:tc>
                  <a:txBody>
                    <a:bodyPr/>
                    <a:lstStyle/>
                    <a:p>
                      <a:pPr rtl="1"/>
                      <a:endParaRPr lang="ar-EG" dirty="0"/>
                    </a:p>
                  </a:txBody>
                  <a:tcPr/>
                </a:tc>
                <a:tc>
                  <a:txBody>
                    <a:bodyPr/>
                    <a:lstStyle/>
                    <a:p>
                      <a:pPr rtl="1"/>
                      <a:endParaRPr lang="ar-EG" dirty="0"/>
                    </a:p>
                  </a:txBody>
                  <a:tcPr/>
                </a:tc>
                <a:tc>
                  <a:txBody>
                    <a:bodyPr/>
                    <a:lstStyle/>
                    <a:p>
                      <a:pPr rtl="1"/>
                      <a:endParaRPr lang="ar-EG" dirty="0"/>
                    </a:p>
                  </a:txBody>
                  <a:tcPr/>
                </a:tc>
              </a:tr>
            </a:tbl>
          </a:graphicData>
        </a:graphic>
      </p:graphicFrame>
      <p:sp>
        <p:nvSpPr>
          <p:cNvPr id="8" name="مربع نص 7"/>
          <p:cNvSpPr txBox="1"/>
          <p:nvPr/>
        </p:nvSpPr>
        <p:spPr>
          <a:xfrm>
            <a:off x="5877762" y="4163258"/>
            <a:ext cx="2568562"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600" b="1" dirty="0" smtClean="0">
                <a:solidFill>
                  <a:srgbClr val="0000FF"/>
                </a:solidFill>
              </a:rPr>
              <a:t>نواقض التوحيد</a:t>
            </a:r>
            <a:endParaRPr lang="ar-EG" sz="3600" b="1" dirty="0">
              <a:solidFill>
                <a:srgbClr val="0000FF"/>
              </a:solidFill>
            </a:endParaRPr>
          </a:p>
        </p:txBody>
      </p:sp>
      <p:sp>
        <p:nvSpPr>
          <p:cNvPr id="9" name="مربع نص 8"/>
          <p:cNvSpPr txBox="1"/>
          <p:nvPr/>
        </p:nvSpPr>
        <p:spPr>
          <a:xfrm>
            <a:off x="5929322" y="5072074"/>
            <a:ext cx="2568562"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3200" b="1" dirty="0" smtClean="0">
                <a:solidFill>
                  <a:srgbClr val="0000FF"/>
                </a:solidFill>
              </a:rPr>
              <a:t>منقصات التوحيد</a:t>
            </a:r>
            <a:endParaRPr lang="ar-EG" sz="3200" b="1" dirty="0">
              <a:solidFill>
                <a:srgbClr val="0000FF"/>
              </a:solidFill>
            </a:endParaRPr>
          </a:p>
        </p:txBody>
      </p:sp>
      <p:sp>
        <p:nvSpPr>
          <p:cNvPr id="10" name="مربع نص 9"/>
          <p:cNvSpPr txBox="1"/>
          <p:nvPr/>
        </p:nvSpPr>
        <p:spPr>
          <a:xfrm>
            <a:off x="3294190" y="3357562"/>
            <a:ext cx="2568562" cy="57888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800" b="1" dirty="0" smtClean="0">
                <a:solidFill>
                  <a:srgbClr val="0000FF"/>
                </a:solidFill>
              </a:rPr>
              <a:t>أثرها على التوحيد</a:t>
            </a:r>
            <a:endParaRPr lang="ar-EG" sz="2800" b="1" dirty="0">
              <a:solidFill>
                <a:srgbClr val="0000FF"/>
              </a:solidFill>
            </a:endParaRPr>
          </a:p>
        </p:txBody>
      </p:sp>
      <p:sp>
        <p:nvSpPr>
          <p:cNvPr id="11" name="مربع نص 10"/>
          <p:cNvSpPr txBox="1"/>
          <p:nvPr/>
        </p:nvSpPr>
        <p:spPr>
          <a:xfrm>
            <a:off x="642910" y="3429000"/>
            <a:ext cx="2568562" cy="44267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EG" sz="2000" b="1" dirty="0" smtClean="0">
                <a:solidFill>
                  <a:srgbClr val="0000FF"/>
                </a:solidFill>
              </a:rPr>
              <a:t>جزاء مرتكبها في الآخرة</a:t>
            </a:r>
            <a:endParaRPr lang="ar-EG" sz="2000" b="1" dirty="0">
              <a:solidFill>
                <a:srgbClr val="0000FF"/>
              </a:solidFill>
            </a:endParaRPr>
          </a:p>
        </p:txBody>
      </p:sp>
      <p:sp>
        <p:nvSpPr>
          <p:cNvPr id="12" name="مربع نص 11"/>
          <p:cNvSpPr txBox="1">
            <a:spLocks noChangeArrowheads="1"/>
          </p:cNvSpPr>
          <p:nvPr/>
        </p:nvSpPr>
        <p:spPr bwMode="auto">
          <a:xfrm>
            <a:off x="3357554" y="4143380"/>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تنقض التوحيد </a:t>
            </a:r>
            <a:endParaRPr lang="ar-SA" sz="3200" b="1" dirty="0">
              <a:solidFill>
                <a:srgbClr val="FF0000"/>
              </a:solidFill>
            </a:endParaRPr>
          </a:p>
        </p:txBody>
      </p:sp>
      <p:sp>
        <p:nvSpPr>
          <p:cNvPr id="13" name="مربع نص 12"/>
          <p:cNvSpPr txBox="1">
            <a:spLocks noChangeArrowheads="1"/>
          </p:cNvSpPr>
          <p:nvPr/>
        </p:nvSpPr>
        <p:spPr bwMode="auto">
          <a:xfrm>
            <a:off x="714348" y="4143380"/>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مخلد في النار </a:t>
            </a:r>
            <a:endParaRPr lang="ar-SA" sz="3200" b="1" dirty="0">
              <a:solidFill>
                <a:srgbClr val="FF0000"/>
              </a:solidFill>
            </a:endParaRPr>
          </a:p>
        </p:txBody>
      </p:sp>
      <p:sp>
        <p:nvSpPr>
          <p:cNvPr id="14" name="مربع نص 13"/>
          <p:cNvSpPr txBox="1">
            <a:spLocks noChangeArrowheads="1"/>
          </p:cNvSpPr>
          <p:nvPr/>
        </p:nvSpPr>
        <p:spPr bwMode="auto">
          <a:xfrm>
            <a:off x="3428992" y="5143512"/>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تنقص التوحيد </a:t>
            </a:r>
            <a:endParaRPr lang="ar-SA" sz="3200" b="1" dirty="0">
              <a:solidFill>
                <a:srgbClr val="FF0000"/>
              </a:solidFill>
            </a:endParaRPr>
          </a:p>
        </p:txBody>
      </p:sp>
      <p:sp>
        <p:nvSpPr>
          <p:cNvPr id="15" name="مربع نص 14"/>
          <p:cNvSpPr txBox="1">
            <a:spLocks noChangeArrowheads="1"/>
          </p:cNvSpPr>
          <p:nvPr/>
        </p:nvSpPr>
        <p:spPr bwMode="auto">
          <a:xfrm>
            <a:off x="571472" y="5072074"/>
            <a:ext cx="2571755" cy="1077218"/>
          </a:xfrm>
          <a:prstGeom prst="rect">
            <a:avLst/>
          </a:prstGeom>
          <a:noFill/>
          <a:ln w="9525">
            <a:noFill/>
            <a:miter lim="800000"/>
            <a:headEnd/>
            <a:tailEnd/>
          </a:ln>
        </p:spPr>
        <p:txBody>
          <a:bodyPr wrap="square">
            <a:spAutoFit/>
          </a:bodyPr>
          <a:lstStyle/>
          <a:p>
            <a:pPr algn="r"/>
            <a:r>
              <a:rPr lang="ar-SA" sz="3200" b="1" dirty="0" smtClean="0">
                <a:solidFill>
                  <a:srgbClr val="FF0000"/>
                </a:solidFill>
              </a:rPr>
              <a:t>قد لا يخلد في النار </a:t>
            </a:r>
            <a:endParaRPr lang="ar-SA" sz="3200" b="1" dirty="0">
              <a:solidFill>
                <a:srgbClr val="FF0000"/>
              </a:solidFill>
            </a:endParaRPr>
          </a:p>
        </p:txBody>
      </p:sp>
      <p:sp>
        <p:nvSpPr>
          <p:cNvPr id="16" name="مستطيل 15"/>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8" presetClass="entr" presetSubtype="0" accel="5000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1"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52" dur="1000" fill="hold"/>
                                        <p:tgtEl>
                                          <p:spTgt spid="12"/>
                                        </p:tgtEl>
                                        <p:attrNameLst>
                                          <p:attrName>ppt_y</p:attrName>
                                        </p:attrNameLst>
                                      </p:cBhvr>
                                      <p:tavLst>
                                        <p:tav tm="0">
                                          <p:val>
                                            <p:strVal val="#ppt_y"/>
                                          </p:val>
                                        </p:tav>
                                        <p:tav tm="100000">
                                          <p:val>
                                            <p:strVal val="#ppt_y"/>
                                          </p:val>
                                        </p:tav>
                                      </p:tavLst>
                                    </p:anim>
                                    <p:animEffect transition="in" filter="fade">
                                      <p:cBhvr>
                                        <p:cTn id="53" dur="1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animEffect transition="in" filter="fade">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8" presetClass="entr" presetSubtype="0" accel="5000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4"/>
                                        </p:tgtEl>
                                        <p:attrNameLst>
                                          <p:attrName>ppt_y</p:attrName>
                                        </p:attrNameLst>
                                      </p:cBhvr>
                                      <p:tavLst>
                                        <p:tav tm="0">
                                          <p:val>
                                            <p:strVal val="#ppt_y"/>
                                          </p:val>
                                        </p:tav>
                                        <p:tav tm="100000">
                                          <p:val>
                                            <p:strVal val="#ppt_y"/>
                                          </p:val>
                                        </p:tav>
                                      </p:tavLst>
                                    </p:anim>
                                    <p:animEffect transition="in" filter="fade">
                                      <p:cBhvr>
                                        <p:cTn id="69" dur="10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48" presetClass="entr" presetSubtype="0" accel="5000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76" dur="1000" fill="hold"/>
                                        <p:tgtEl>
                                          <p:spTgt spid="15"/>
                                        </p:tgtEl>
                                        <p:attrNameLst>
                                          <p:attrName>ppt_y</p:attrName>
                                        </p:attrNameLst>
                                      </p:cBhvr>
                                      <p:tavLst>
                                        <p:tav tm="0">
                                          <p:val>
                                            <p:strVal val="#ppt_y"/>
                                          </p:val>
                                        </p:tav>
                                        <p:tav tm="100000">
                                          <p:val>
                                            <p:strVal val="#ppt_y"/>
                                          </p:val>
                                        </p:tav>
                                      </p:tavLst>
                                    </p:anim>
                                    <p:animEffect transition="in" filter="fade">
                                      <p:cBhvr>
                                        <p:cTn id="7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صورة 5"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انفجار 1 6"/>
          <p:cNvSpPr/>
          <p:nvPr/>
        </p:nvSpPr>
        <p:spPr>
          <a:xfrm>
            <a:off x="5429256" y="642918"/>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8</a:t>
            </a:r>
            <a:endParaRPr lang="ar-EG" sz="5400" b="1" dirty="0">
              <a:solidFill>
                <a:srgbClr val="FF0000"/>
              </a:solidFill>
            </a:endParaRPr>
          </a:p>
        </p:txBody>
      </p:sp>
      <p:sp>
        <p:nvSpPr>
          <p:cNvPr id="8" name="مربع نص 7"/>
          <p:cNvSpPr txBox="1"/>
          <p:nvPr/>
        </p:nvSpPr>
        <p:spPr>
          <a:xfrm>
            <a:off x="285720" y="2143116"/>
            <a:ext cx="8715436"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هل هناك فرق بين الجاد والهازل والمكره في </a:t>
            </a:r>
            <a:r>
              <a:rPr lang="ar-EG" sz="3200" b="1" dirty="0" err="1" smtClean="0">
                <a:solidFill>
                  <a:srgbClr val="0000FF"/>
                </a:solidFill>
              </a:rPr>
              <a:t>نواقض</a:t>
            </a:r>
            <a:r>
              <a:rPr lang="ar-EG" sz="3200" b="1" dirty="0" smtClean="0">
                <a:solidFill>
                  <a:srgbClr val="0000FF"/>
                </a:solidFill>
              </a:rPr>
              <a:t> الإسلام أوضح ذلك مع الأمثلة .</a:t>
            </a:r>
            <a:endParaRPr lang="ar-EG" sz="3200" b="1" dirty="0">
              <a:solidFill>
                <a:srgbClr val="0000FF"/>
              </a:solidFill>
            </a:endParaRPr>
          </a:p>
        </p:txBody>
      </p:sp>
      <p:sp>
        <p:nvSpPr>
          <p:cNvPr id="10" name="مربع نص 9"/>
          <p:cNvSpPr txBox="1"/>
          <p:nvPr/>
        </p:nvSpPr>
        <p:spPr>
          <a:xfrm>
            <a:off x="285720" y="3493060"/>
            <a:ext cx="8715436" cy="2485787"/>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chemeClr val="tx1"/>
                </a:solidFill>
              </a:rPr>
              <a:t>....................................................................................</a:t>
            </a:r>
          </a:p>
          <a:p>
            <a:r>
              <a:rPr lang="ar-EG" sz="2800" b="1" dirty="0" smtClean="0">
                <a:solidFill>
                  <a:schemeClr val="tx1"/>
                </a:solidFill>
              </a:rPr>
              <a:t>....................................................................................</a:t>
            </a:r>
          </a:p>
          <a:p>
            <a:r>
              <a:rPr lang="ar-EG" sz="2800" b="1" dirty="0" smtClean="0">
                <a:solidFill>
                  <a:schemeClr val="tx1"/>
                </a:solidFill>
              </a:rPr>
              <a:t>.................................................................................... </a:t>
            </a:r>
          </a:p>
          <a:p>
            <a:r>
              <a:rPr lang="ar-EG" sz="2800" b="1" dirty="0" smtClean="0">
                <a:solidFill>
                  <a:schemeClr val="tx1"/>
                </a:solidFill>
              </a:rPr>
              <a:t>.................................................................................... </a:t>
            </a:r>
          </a:p>
          <a:p>
            <a:r>
              <a:rPr lang="ar-EG" sz="2800" b="1" dirty="0" smtClean="0">
                <a:solidFill>
                  <a:schemeClr val="tx1"/>
                </a:solidFill>
              </a:rPr>
              <a:t>.................................................................................... </a:t>
            </a:r>
            <a:endParaRPr lang="ar-EG" sz="2800" b="1" dirty="0">
              <a:solidFill>
                <a:schemeClr val="tx1"/>
              </a:solidFill>
            </a:endParaRPr>
          </a:p>
        </p:txBody>
      </p:sp>
      <p:sp>
        <p:nvSpPr>
          <p:cNvPr id="9" name="مربع نص 8"/>
          <p:cNvSpPr txBox="1">
            <a:spLocks noChangeArrowheads="1"/>
          </p:cNvSpPr>
          <p:nvPr/>
        </p:nvSpPr>
        <p:spPr bwMode="auto">
          <a:xfrm>
            <a:off x="1071538" y="3500438"/>
            <a:ext cx="7072349" cy="1754326"/>
          </a:xfrm>
          <a:prstGeom prst="rect">
            <a:avLst/>
          </a:prstGeom>
          <a:noFill/>
          <a:ln w="9525">
            <a:noFill/>
            <a:miter lim="800000"/>
            <a:headEnd/>
            <a:tailEnd/>
          </a:ln>
        </p:spPr>
        <p:txBody>
          <a:bodyPr wrap="square">
            <a:spAutoFit/>
          </a:bodyPr>
          <a:lstStyle/>
          <a:p>
            <a:pPr algn="r"/>
            <a:r>
              <a:rPr lang="ar-SA" sz="3600" b="1" dirty="0" smtClean="0"/>
              <a:t>لا فرق بين الجاد والهازل في </a:t>
            </a:r>
            <a:r>
              <a:rPr lang="ar-SA" sz="3600" b="1" dirty="0" err="1" smtClean="0"/>
              <a:t>نواقض</a:t>
            </a:r>
            <a:r>
              <a:rPr lang="ar-SA" sz="3600" b="1" dirty="0" smtClean="0"/>
              <a:t> الإسلام إلا المكره عليها بشرط أن يكون قلبه مطمئن بالإيمان </a:t>
            </a:r>
            <a:endParaRPr lang="ar-SA" sz="3600" b="1" dirty="0"/>
          </a:p>
        </p:txBody>
      </p:sp>
      <p:sp>
        <p:nvSpPr>
          <p:cNvPr id="11" name="مستطيل 10"/>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extLst>
      <p:ext uri="{BB962C8B-B14F-4D97-AF65-F5344CB8AC3E}">
        <p14:creationId xmlns:p14="http://schemas.microsoft.com/office/powerpoint/2010/main" xmlns="" val="217283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fmla="#ppt_w*sin(2.5*pi*$)">
                                          <p:val>
                                            <p:fltVal val="0"/>
                                          </p:val>
                                        </p:tav>
                                        <p:tav tm="100000">
                                          <p:val>
                                            <p:fltVal val="1"/>
                                          </p:val>
                                        </p:tav>
                                      </p:tavLst>
                                    </p:anim>
                                    <p:anim calcmode="lin" valueType="num">
                                      <p:cBhvr>
                                        <p:cTn id="14"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
                                        </p:tgtEl>
                                        <p:attrNameLst>
                                          <p:attrName>ppt_y</p:attrName>
                                        </p:attrNameLst>
                                      </p:cBhvr>
                                      <p:tavLst>
                                        <p:tav tm="0">
                                          <p:val>
                                            <p:strVal val="#ppt_y"/>
                                          </p:val>
                                        </p:tav>
                                        <p:tav tm="100000">
                                          <p:val>
                                            <p:strVal val="#ppt_y"/>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صورة 5" descr="10g.bmp"/>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1997968" y="1484784"/>
            <a:ext cx="5382344" cy="206210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بسم الله الرحمن الرحيم </a:t>
            </a:r>
          </a:p>
          <a:p>
            <a:pPr algn="ctr"/>
            <a:r>
              <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الأستاذ أبو يوسف</a:t>
            </a:r>
          </a:p>
          <a:p>
            <a:pPr algn="ctr"/>
            <a:r>
              <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منتدى التربية والتعليم بالمدينة المنورة </a:t>
            </a:r>
          </a:p>
          <a:p>
            <a:pPr algn="ctr"/>
            <a:r>
              <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لا تنسونا من صالح دعائكم </a:t>
            </a:r>
          </a:p>
        </p:txBody>
      </p:sp>
      <p:pic>
        <p:nvPicPr>
          <p:cNvPr id="1026" name="Picture 2" descr="C:\Users\TOSHIBA\Pictures\1.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06750" y="4077072"/>
            <a:ext cx="2730500" cy="143827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مستطيل 11"/>
          <p:cNvSpPr/>
          <p:nvPr/>
        </p:nvSpPr>
        <p:spPr>
          <a:xfrm>
            <a:off x="2267744" y="6372036"/>
            <a:ext cx="4680520" cy="369332"/>
          </a:xfrm>
          <a:prstGeom prst="rect">
            <a:avLst/>
          </a:prstGeom>
        </p:spPr>
        <p:txBody>
          <a:bodyPr wrap="square">
            <a:spAutoFit/>
          </a:body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Picture 2" descr="D:\bmp1\10g.bmp"/>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انفجار 1 5"/>
          <p:cNvSpPr/>
          <p:nvPr/>
        </p:nvSpPr>
        <p:spPr>
          <a:xfrm>
            <a:off x="4624777" y="0"/>
            <a:ext cx="3571900" cy="1143008"/>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3</a:t>
            </a:r>
            <a:endParaRPr lang="ar-EG" sz="5400" b="1" dirty="0">
              <a:solidFill>
                <a:srgbClr val="FF0000"/>
              </a:solidFill>
            </a:endParaRPr>
          </a:p>
        </p:txBody>
      </p:sp>
      <p:sp>
        <p:nvSpPr>
          <p:cNvPr id="7" name="مربع نص 6"/>
          <p:cNvSpPr txBox="1"/>
          <p:nvPr/>
        </p:nvSpPr>
        <p:spPr>
          <a:xfrm>
            <a:off x="837345" y="1230408"/>
            <a:ext cx="7305337" cy="1328023"/>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3600" b="1" dirty="0" smtClean="0">
                <a:solidFill>
                  <a:srgbClr val="0000FF"/>
                </a:solidFill>
              </a:rPr>
              <a:t>أحدد نوع الشرك الأكبر هل هو في الربوبية أم الألوهية فيما يلي :</a:t>
            </a:r>
            <a:endParaRPr lang="ar-EG" sz="3600" b="1" dirty="0">
              <a:solidFill>
                <a:srgbClr val="0000FF"/>
              </a:solidFill>
            </a:endParaRPr>
          </a:p>
        </p:txBody>
      </p:sp>
      <p:graphicFrame>
        <p:nvGraphicFramePr>
          <p:cNvPr id="8" name="جدول 7"/>
          <p:cNvGraphicFramePr>
            <a:graphicFrameLocks noGrp="1"/>
          </p:cNvGraphicFramePr>
          <p:nvPr/>
        </p:nvGraphicFramePr>
        <p:xfrm>
          <a:off x="877102" y="2714620"/>
          <a:ext cx="7239008" cy="3857650"/>
        </p:xfrm>
        <a:graphic>
          <a:graphicData uri="http://schemas.openxmlformats.org/drawingml/2006/table">
            <a:tbl>
              <a:tblPr rtl="1" firstRow="1" bandRow="1">
                <a:tableStyleId>{F5AB1C69-6EDB-4FF4-983F-18BD219EF322}</a:tableStyleId>
              </a:tblPr>
              <a:tblGrid>
                <a:gridCol w="4571560"/>
                <a:gridCol w="2667448"/>
              </a:tblGrid>
              <a:tr h="771530">
                <a:tc>
                  <a:txBody>
                    <a:bodyPr/>
                    <a:lstStyle/>
                    <a:p>
                      <a:pPr rtl="1"/>
                      <a:endParaRPr lang="ar-EG" dirty="0"/>
                    </a:p>
                  </a:txBody>
                  <a:tcPr/>
                </a:tc>
                <a:tc>
                  <a:txBody>
                    <a:bodyPr/>
                    <a:lstStyle/>
                    <a:p>
                      <a:pPr rtl="1"/>
                      <a:endParaRPr lang="ar-EG" dirty="0"/>
                    </a:p>
                  </a:txBody>
                  <a:tcPr/>
                </a:tc>
              </a:tr>
              <a:tr h="771530">
                <a:tc>
                  <a:txBody>
                    <a:bodyPr/>
                    <a:lstStyle/>
                    <a:p>
                      <a:pPr rtl="1"/>
                      <a:endParaRPr lang="ar-EG" dirty="0"/>
                    </a:p>
                  </a:txBody>
                  <a:tcPr/>
                </a:tc>
                <a:tc>
                  <a:txBody>
                    <a:bodyPr/>
                    <a:lstStyle/>
                    <a:p>
                      <a:pPr rtl="1"/>
                      <a:endParaRPr lang="ar-EG" dirty="0"/>
                    </a:p>
                  </a:txBody>
                  <a:tcPr/>
                </a:tc>
              </a:tr>
              <a:tr h="771530">
                <a:tc>
                  <a:txBody>
                    <a:bodyPr/>
                    <a:lstStyle/>
                    <a:p>
                      <a:pPr rtl="1"/>
                      <a:endParaRPr lang="ar-EG" dirty="0"/>
                    </a:p>
                  </a:txBody>
                  <a:tcPr/>
                </a:tc>
                <a:tc>
                  <a:txBody>
                    <a:bodyPr/>
                    <a:lstStyle/>
                    <a:p>
                      <a:pPr rtl="1"/>
                      <a:endParaRPr lang="ar-EG" dirty="0"/>
                    </a:p>
                  </a:txBody>
                  <a:tcPr/>
                </a:tc>
              </a:tr>
              <a:tr h="771530">
                <a:tc>
                  <a:txBody>
                    <a:bodyPr/>
                    <a:lstStyle/>
                    <a:p>
                      <a:pPr rtl="1"/>
                      <a:endParaRPr lang="ar-EG" dirty="0"/>
                    </a:p>
                  </a:txBody>
                  <a:tcPr/>
                </a:tc>
                <a:tc>
                  <a:txBody>
                    <a:bodyPr/>
                    <a:lstStyle/>
                    <a:p>
                      <a:pPr rtl="1"/>
                      <a:endParaRPr lang="ar-EG" dirty="0"/>
                    </a:p>
                  </a:txBody>
                  <a:tcPr/>
                </a:tc>
              </a:tr>
              <a:tr h="771530">
                <a:tc>
                  <a:txBody>
                    <a:bodyPr/>
                    <a:lstStyle/>
                    <a:p>
                      <a:pPr rtl="1"/>
                      <a:endParaRPr lang="ar-EG" dirty="0"/>
                    </a:p>
                  </a:txBody>
                  <a:tcPr/>
                </a:tc>
                <a:tc>
                  <a:txBody>
                    <a:bodyPr/>
                    <a:lstStyle/>
                    <a:p>
                      <a:pPr rtl="1"/>
                      <a:endParaRPr lang="ar-EG" dirty="0"/>
                    </a:p>
                  </a:txBody>
                  <a:tcPr/>
                </a:tc>
              </a:tr>
            </a:tbl>
          </a:graphicData>
        </a:graphic>
      </p:graphicFrame>
      <p:sp>
        <p:nvSpPr>
          <p:cNvPr id="9" name="مربع نص 8"/>
          <p:cNvSpPr txBox="1"/>
          <p:nvPr/>
        </p:nvSpPr>
        <p:spPr>
          <a:xfrm>
            <a:off x="5143504" y="2714620"/>
            <a:ext cx="1854182" cy="78319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4000" b="1" dirty="0" smtClean="0">
                <a:solidFill>
                  <a:srgbClr val="0000FF"/>
                </a:solidFill>
              </a:rPr>
              <a:t>المثال</a:t>
            </a:r>
            <a:endParaRPr lang="ar-EG" sz="4000" b="1" dirty="0">
              <a:solidFill>
                <a:srgbClr val="0000FF"/>
              </a:solidFill>
            </a:endParaRPr>
          </a:p>
        </p:txBody>
      </p:sp>
      <p:sp>
        <p:nvSpPr>
          <p:cNvPr id="10" name="مربع نص 9"/>
          <p:cNvSpPr txBox="1"/>
          <p:nvPr/>
        </p:nvSpPr>
        <p:spPr>
          <a:xfrm>
            <a:off x="928662" y="2774254"/>
            <a:ext cx="2643206" cy="64698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EG" sz="3200" b="1" dirty="0" smtClean="0">
                <a:solidFill>
                  <a:srgbClr val="0000FF"/>
                </a:solidFill>
              </a:rPr>
              <a:t>نوع الشرك الأكبر</a:t>
            </a:r>
            <a:endParaRPr lang="ar-EG" sz="3200" b="1" dirty="0">
              <a:solidFill>
                <a:srgbClr val="0000FF"/>
              </a:solidFill>
            </a:endParaRPr>
          </a:p>
        </p:txBody>
      </p:sp>
      <p:sp>
        <p:nvSpPr>
          <p:cNvPr id="11" name="مربع نص 10"/>
          <p:cNvSpPr txBox="1"/>
          <p:nvPr/>
        </p:nvSpPr>
        <p:spPr>
          <a:xfrm>
            <a:off x="3500430" y="3632602"/>
            <a:ext cx="4643470"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يعتقد أن أحدا يشارك الله تعالى في الخلق</a:t>
            </a:r>
            <a:endParaRPr lang="ar-EG" sz="2400" b="1" dirty="0">
              <a:solidFill>
                <a:srgbClr val="0000FF"/>
              </a:solidFill>
            </a:endParaRPr>
          </a:p>
        </p:txBody>
      </p:sp>
      <p:sp>
        <p:nvSpPr>
          <p:cNvPr id="12" name="مربع نص 11"/>
          <p:cNvSpPr txBox="1"/>
          <p:nvPr/>
        </p:nvSpPr>
        <p:spPr>
          <a:xfrm>
            <a:off x="3571868" y="4357694"/>
            <a:ext cx="4500594" cy="51077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400" b="1" dirty="0" smtClean="0">
                <a:solidFill>
                  <a:srgbClr val="0000FF"/>
                </a:solidFill>
              </a:rPr>
              <a:t>من يستغيث بأحد الأموات أن يشفي مريضه</a:t>
            </a:r>
            <a:endParaRPr lang="ar-EG" sz="2400" b="1" dirty="0">
              <a:solidFill>
                <a:srgbClr val="0000FF"/>
              </a:solidFill>
            </a:endParaRPr>
          </a:p>
        </p:txBody>
      </p:sp>
      <p:sp>
        <p:nvSpPr>
          <p:cNvPr id="13" name="مربع نص 12"/>
          <p:cNvSpPr txBox="1"/>
          <p:nvPr/>
        </p:nvSpPr>
        <p:spPr>
          <a:xfrm>
            <a:off x="3786182" y="5136134"/>
            <a:ext cx="4143404"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طاعة من يحلل ما حرم الله تعالى</a:t>
            </a:r>
            <a:endParaRPr lang="ar-EG" sz="2800" b="1" dirty="0">
              <a:solidFill>
                <a:srgbClr val="0000FF"/>
              </a:solidFill>
            </a:endParaRPr>
          </a:p>
        </p:txBody>
      </p:sp>
      <p:sp>
        <p:nvSpPr>
          <p:cNvPr id="14" name="مربع نص 13"/>
          <p:cNvSpPr txBox="1"/>
          <p:nvPr/>
        </p:nvSpPr>
        <p:spPr>
          <a:xfrm>
            <a:off x="3571868" y="5857892"/>
            <a:ext cx="4500594"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EG" sz="2800" b="1" dirty="0" smtClean="0">
                <a:solidFill>
                  <a:srgbClr val="0000FF"/>
                </a:solidFill>
              </a:rPr>
              <a:t>محبة غير الله محبة الخضوع والتذلل </a:t>
            </a:r>
            <a:endParaRPr lang="ar-EG" sz="2800" b="1" dirty="0">
              <a:solidFill>
                <a:srgbClr val="0000FF"/>
              </a:solidFill>
            </a:endParaRPr>
          </a:p>
        </p:txBody>
      </p:sp>
      <p:sp>
        <p:nvSpPr>
          <p:cNvPr id="15" name="مربع نص 14"/>
          <p:cNvSpPr txBox="1">
            <a:spLocks noChangeArrowheads="1"/>
          </p:cNvSpPr>
          <p:nvPr/>
        </p:nvSpPr>
        <p:spPr bwMode="auto">
          <a:xfrm>
            <a:off x="928662" y="3571876"/>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الربوبية </a:t>
            </a:r>
            <a:endParaRPr lang="ar-SA" sz="3200" b="1" dirty="0">
              <a:solidFill>
                <a:srgbClr val="FF0000"/>
              </a:solidFill>
            </a:endParaRPr>
          </a:p>
        </p:txBody>
      </p:sp>
      <p:sp>
        <p:nvSpPr>
          <p:cNvPr id="16" name="مربع نص 15"/>
          <p:cNvSpPr txBox="1">
            <a:spLocks noChangeArrowheads="1"/>
          </p:cNvSpPr>
          <p:nvPr/>
        </p:nvSpPr>
        <p:spPr bwMode="auto">
          <a:xfrm>
            <a:off x="1000100" y="4429132"/>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الألوهية </a:t>
            </a:r>
            <a:endParaRPr lang="ar-SA" sz="3200" b="1" dirty="0">
              <a:solidFill>
                <a:srgbClr val="FF0000"/>
              </a:solidFill>
            </a:endParaRPr>
          </a:p>
        </p:txBody>
      </p:sp>
      <p:sp>
        <p:nvSpPr>
          <p:cNvPr id="17" name="مربع نص 16"/>
          <p:cNvSpPr txBox="1">
            <a:spLocks noChangeArrowheads="1"/>
          </p:cNvSpPr>
          <p:nvPr/>
        </p:nvSpPr>
        <p:spPr bwMode="auto">
          <a:xfrm>
            <a:off x="1000100" y="5143512"/>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الألوهية </a:t>
            </a:r>
            <a:endParaRPr lang="ar-SA" sz="3200" b="1" dirty="0">
              <a:solidFill>
                <a:srgbClr val="FF0000"/>
              </a:solidFill>
            </a:endParaRPr>
          </a:p>
        </p:txBody>
      </p:sp>
      <p:sp>
        <p:nvSpPr>
          <p:cNvPr id="18" name="مربع نص 17"/>
          <p:cNvSpPr txBox="1">
            <a:spLocks noChangeArrowheads="1"/>
          </p:cNvSpPr>
          <p:nvPr/>
        </p:nvSpPr>
        <p:spPr bwMode="auto">
          <a:xfrm>
            <a:off x="1071538" y="5857892"/>
            <a:ext cx="2357441" cy="584200"/>
          </a:xfrm>
          <a:prstGeom prst="rect">
            <a:avLst/>
          </a:prstGeom>
          <a:noFill/>
          <a:ln w="9525">
            <a:noFill/>
            <a:miter lim="800000"/>
            <a:headEnd/>
            <a:tailEnd/>
          </a:ln>
        </p:spPr>
        <p:txBody>
          <a:bodyPr wrap="square">
            <a:spAutoFit/>
          </a:bodyPr>
          <a:lstStyle/>
          <a:p>
            <a:pPr algn="r"/>
            <a:r>
              <a:rPr lang="ar-SA" sz="3200" b="1" dirty="0" smtClean="0">
                <a:solidFill>
                  <a:srgbClr val="FF0000"/>
                </a:solidFill>
              </a:rPr>
              <a:t>الألوهية </a:t>
            </a:r>
            <a:endParaRPr lang="ar-SA" sz="3200" b="1" dirty="0">
              <a:solidFill>
                <a:srgbClr val="FF0000"/>
              </a:solidFill>
            </a:endParaRPr>
          </a:p>
        </p:txBody>
      </p:sp>
      <p:sp>
        <p:nvSpPr>
          <p:cNvPr id="19" name="مستطيل 18"/>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fmla="#ppt_w*sin(2.5*pi*$)">
                                          <p:val>
                                            <p:fltVal val="0"/>
                                          </p:val>
                                        </p:tav>
                                        <p:tav tm="100000">
                                          <p:val>
                                            <p:fltVal val="1"/>
                                          </p:val>
                                        </p:tav>
                                      </p:tavLst>
                                    </p:anim>
                                    <p:anim calcmode="lin" valueType="num">
                                      <p:cBhvr>
                                        <p:cTn id="15"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8" presetClass="entr" presetSubtype="0" accel="5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15"/>
                                        </p:tgtEl>
                                        <p:attrNameLst>
                                          <p:attrName>ppt_y</p:attrName>
                                        </p:attrNameLst>
                                      </p:cBhvr>
                                      <p:tavLst>
                                        <p:tav tm="0">
                                          <p:val>
                                            <p:strVal val="#ppt_y"/>
                                          </p:val>
                                        </p:tav>
                                        <p:tav tm="100000">
                                          <p:val>
                                            <p:strVal val="#ppt_y"/>
                                          </p:val>
                                        </p:tav>
                                      </p:tavLst>
                                    </p:anim>
                                    <p:animEffect transition="in" filter="fade">
                                      <p:cBhvr>
                                        <p:cTn id="64" dur="1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8" presetClass="entr" presetSubtype="0" accel="5000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16"/>
                                        </p:tgtEl>
                                        <p:attrNameLst>
                                          <p:attrName>ppt_y</p:attrName>
                                        </p:attrNameLst>
                                      </p:cBhvr>
                                      <p:tavLst>
                                        <p:tav tm="0">
                                          <p:val>
                                            <p:strVal val="#ppt_y"/>
                                          </p:val>
                                        </p:tav>
                                        <p:tav tm="100000">
                                          <p:val>
                                            <p:strVal val="#ppt_y"/>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48" presetClass="entr" presetSubtype="0" accel="5000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17"/>
                                        </p:tgtEl>
                                        <p:attrNameLst>
                                          <p:attrName>ppt_y</p:attrName>
                                        </p:attrNameLst>
                                      </p:cBhvr>
                                      <p:tavLst>
                                        <p:tav tm="0">
                                          <p:val>
                                            <p:strVal val="#ppt_y"/>
                                          </p:val>
                                        </p:tav>
                                        <p:tav tm="100000">
                                          <p:val>
                                            <p:strVal val="#ppt_y"/>
                                          </p:val>
                                        </p:tav>
                                      </p:tavLst>
                                    </p:anim>
                                    <p:animEffect transition="in" filter="fade">
                                      <p:cBhvr>
                                        <p:cTn id="80" dur="1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48" presetClass="entr" presetSubtype="0" accel="5000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6"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7" dur="1000" fill="hold"/>
                                        <p:tgtEl>
                                          <p:spTgt spid="18"/>
                                        </p:tgtEl>
                                        <p:attrNameLst>
                                          <p:attrName>ppt_y</p:attrName>
                                        </p:attrNameLst>
                                      </p:cBhvr>
                                      <p:tavLst>
                                        <p:tav tm="0">
                                          <p:val>
                                            <p:strVal val="#ppt_y"/>
                                          </p:val>
                                        </p:tav>
                                        <p:tav tm="100000">
                                          <p:val>
                                            <p:strVal val="#ppt_y"/>
                                          </p:val>
                                        </p:tav>
                                      </p:tavLst>
                                    </p:anim>
                                    <p:animEffect transition="in" filter="fade">
                                      <p:cBhvr>
                                        <p:cTn id="8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صورة 5" descr="FRAM394.jpg"/>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انفجار 1 6"/>
          <p:cNvSpPr/>
          <p:nvPr/>
        </p:nvSpPr>
        <p:spPr>
          <a:xfrm>
            <a:off x="4786314" y="785794"/>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4</a:t>
            </a:r>
            <a:endParaRPr lang="ar-EG" sz="5400" b="1" dirty="0">
              <a:solidFill>
                <a:srgbClr val="FF0000"/>
              </a:solidFill>
            </a:endParaRPr>
          </a:p>
        </p:txBody>
      </p:sp>
      <p:sp>
        <p:nvSpPr>
          <p:cNvPr id="8" name="مربع نص 7"/>
          <p:cNvSpPr txBox="1"/>
          <p:nvPr/>
        </p:nvSpPr>
        <p:spPr>
          <a:xfrm>
            <a:off x="785786" y="2214554"/>
            <a:ext cx="7497784" cy="54483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2600" b="1" dirty="0" smtClean="0">
                <a:solidFill>
                  <a:srgbClr val="FF0000"/>
                </a:solidFill>
              </a:rPr>
              <a:t>أقرأ القصة التالية وأستخرج منها فائدة لها علاقة بموضوع الشرك :</a:t>
            </a:r>
            <a:endParaRPr lang="ar-EG" sz="2600" b="1" dirty="0">
              <a:solidFill>
                <a:srgbClr val="FF0000"/>
              </a:solidFill>
            </a:endParaRPr>
          </a:p>
        </p:txBody>
      </p:sp>
      <p:sp>
        <p:nvSpPr>
          <p:cNvPr id="9" name="مربع نص 8"/>
          <p:cNvSpPr txBox="1"/>
          <p:nvPr/>
        </p:nvSpPr>
        <p:spPr>
          <a:xfrm>
            <a:off x="785786" y="3000372"/>
            <a:ext cx="7572428" cy="2962513"/>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EG" sz="2800" b="1" dirty="0" smtClean="0">
                <a:solidFill>
                  <a:srgbClr val="0000FF"/>
                </a:solidFill>
              </a:rPr>
              <a:t>حين فتح الرسول </a:t>
            </a:r>
            <a:r>
              <a:rPr lang="ar-EG" sz="2800" b="1" dirty="0" smtClean="0">
                <a:solidFill>
                  <a:srgbClr val="0000FF"/>
                </a:solidFill>
                <a:sym typeface="AGA Arabesque"/>
              </a:rPr>
              <a:t> مكة المكرمة هرب عكرمة  قبل أن يسلم إلى الحبشة فلما ركب في البحر اضطربت السفينة فقال أهلها : يا قوم أخلصوا لربكم الدعاء فإنه لا ينجي هنا إلا هو فقال عكرمة : والله لئن كان لا ينجي في البحر غيره فإنه لا ينجي في البر غيره أيضا اللهم علي عهد لئن خرجت لأذهبن </a:t>
            </a:r>
            <a:r>
              <a:rPr lang="ar-EG" sz="2800" b="1" dirty="0" err="1" smtClean="0">
                <a:solidFill>
                  <a:srgbClr val="0000FF"/>
                </a:solidFill>
                <a:sym typeface="AGA Arabesque"/>
              </a:rPr>
              <a:t>فلأضعن</a:t>
            </a:r>
            <a:r>
              <a:rPr lang="ar-EG" sz="2800" b="1" dirty="0" smtClean="0">
                <a:solidFill>
                  <a:srgbClr val="0000FF"/>
                </a:solidFill>
                <a:sym typeface="AGA Arabesque"/>
              </a:rPr>
              <a:t> يدي في يد محمد </a:t>
            </a:r>
            <a:r>
              <a:rPr lang="ar-EG" sz="2800" b="1" dirty="0" err="1" smtClean="0">
                <a:solidFill>
                  <a:srgbClr val="0000FF"/>
                </a:solidFill>
                <a:sym typeface="AGA Arabesque"/>
              </a:rPr>
              <a:t>فلأجدنه</a:t>
            </a:r>
            <a:r>
              <a:rPr lang="ar-EG" sz="2800" b="1" dirty="0" smtClean="0">
                <a:solidFill>
                  <a:srgbClr val="0000FF"/>
                </a:solidFill>
                <a:sym typeface="AGA Arabesque"/>
              </a:rPr>
              <a:t> </a:t>
            </a:r>
            <a:r>
              <a:rPr lang="ar-EG" sz="2800" b="1" dirty="0" err="1" smtClean="0">
                <a:solidFill>
                  <a:srgbClr val="0000FF"/>
                </a:solidFill>
                <a:sym typeface="AGA Arabesque"/>
              </a:rPr>
              <a:t>رؤوفا</a:t>
            </a:r>
            <a:r>
              <a:rPr lang="ar-EG" sz="2800" b="1" dirty="0" smtClean="0">
                <a:solidFill>
                  <a:srgbClr val="0000FF"/>
                </a:solidFill>
                <a:sym typeface="AGA Arabesque"/>
              </a:rPr>
              <a:t> رحيما .. فكان ذلك.</a:t>
            </a:r>
            <a:endParaRPr lang="ar-EG" sz="2800" b="1" dirty="0">
              <a:solidFill>
                <a:schemeClr val="tx1"/>
              </a:solidFill>
            </a:endParaRPr>
          </a:p>
        </p:txBody>
      </p:sp>
      <p:sp>
        <p:nvSpPr>
          <p:cNvPr id="10" name="مستطيل 9"/>
          <p:cNvSpPr/>
          <p:nvPr/>
        </p:nvSpPr>
        <p:spPr>
          <a:xfrm>
            <a:off x="2051720" y="6444044"/>
            <a:ext cx="4896544" cy="369332"/>
          </a:xfrm>
          <a:prstGeom prst="rect">
            <a:avLst/>
          </a:prstGeom>
        </p:spPr>
        <p:txBody>
          <a:bodyPr wrap="square">
            <a:spAutoFit/>
          </a:body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0" fill="hold"/>
                                        <p:tgtEl>
                                          <p:spTgt spid="7"/>
                                        </p:tgtEl>
                                        <p:attrNameLst>
                                          <p:attrName>ppt_w</p:attrName>
                                        </p:attrNameLst>
                                      </p:cBhvr>
                                      <p:tavLst>
                                        <p:tav tm="0" fmla="#ppt_w*sin(2.5*pi*$)">
                                          <p:val>
                                            <p:fltVal val="0"/>
                                          </p:val>
                                        </p:tav>
                                        <p:tav tm="100000">
                                          <p:val>
                                            <p:fltVal val="1"/>
                                          </p:val>
                                        </p:tav>
                                      </p:tavLst>
                                    </p:anim>
                                    <p:anim calcmode="lin" valueType="num">
                                      <p:cBhvr>
                                        <p:cTn id="15"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FRAM394.jpg"/>
          <p:cNvPicPr>
            <a:picLocks noChangeAspect="1"/>
          </p:cNvPicPr>
          <p:nvPr/>
        </p:nvPicPr>
        <p:blipFill>
          <a:blip r:embed="rId4" cstate="print"/>
          <a:stretch>
            <a:fillRect/>
          </a:stretch>
        </p:blipFill>
        <p:spPr>
          <a:xfrm rot="5400000">
            <a:off x="2786062" y="-1142989"/>
            <a:ext cx="3571876"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785786" y="2500305"/>
            <a:ext cx="7572428" cy="166854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0000FF"/>
                </a:solidFill>
              </a:rPr>
              <a:t>الفائدة : </a:t>
            </a:r>
            <a:r>
              <a:rPr lang="ar-EG" sz="2800" b="1" dirty="0" smtClean="0">
                <a:solidFill>
                  <a:schemeClr val="tx1"/>
                </a:solidFill>
              </a:rPr>
              <a:t>............................................................ .........................................................................</a:t>
            </a:r>
          </a:p>
          <a:p>
            <a:r>
              <a:rPr lang="ar-EG" sz="2800" b="1" dirty="0" smtClean="0">
                <a:solidFill>
                  <a:schemeClr val="tx1"/>
                </a:solidFill>
              </a:rPr>
              <a:t>.........................................................................</a:t>
            </a:r>
          </a:p>
        </p:txBody>
      </p:sp>
      <p:sp>
        <p:nvSpPr>
          <p:cNvPr id="5" name="مربع نص 4"/>
          <p:cNvSpPr txBox="1">
            <a:spLocks noChangeArrowheads="1"/>
          </p:cNvSpPr>
          <p:nvPr/>
        </p:nvSpPr>
        <p:spPr bwMode="auto">
          <a:xfrm>
            <a:off x="857224" y="2643182"/>
            <a:ext cx="6072217" cy="1754326"/>
          </a:xfrm>
          <a:prstGeom prst="rect">
            <a:avLst/>
          </a:prstGeom>
          <a:noFill/>
          <a:ln w="9525">
            <a:noFill/>
            <a:miter lim="800000"/>
            <a:headEnd/>
            <a:tailEnd/>
          </a:ln>
        </p:spPr>
        <p:txBody>
          <a:bodyPr wrap="square">
            <a:spAutoFit/>
          </a:bodyPr>
          <a:lstStyle/>
          <a:p>
            <a:pPr algn="r"/>
            <a:r>
              <a:rPr lang="ar-SA" sz="3600" b="1" dirty="0" smtClean="0">
                <a:solidFill>
                  <a:srgbClr val="FF0000"/>
                </a:solidFill>
              </a:rPr>
              <a:t>أن المشركين كانوا يقرون بتوحيد الربوبية ولكن كانوا لا يقرون بتوحيد </a:t>
            </a:r>
            <a:r>
              <a:rPr lang="ar-SA" sz="3600" b="1" dirty="0" err="1" smtClean="0">
                <a:solidFill>
                  <a:srgbClr val="FF0000"/>
                </a:solidFill>
              </a:rPr>
              <a:t>الألوهية</a:t>
            </a:r>
            <a:r>
              <a:rPr lang="ar-SA" sz="3600" b="1" dirty="0" smtClean="0">
                <a:solidFill>
                  <a:srgbClr val="FF0000"/>
                </a:solidFill>
              </a:rPr>
              <a:t> </a:t>
            </a:r>
            <a:endParaRPr lang="ar-SA" sz="3600" b="1" dirty="0">
              <a:solidFill>
                <a:srgbClr val="FF0000"/>
              </a:solidFill>
            </a:endParaRPr>
          </a:p>
        </p:txBody>
      </p:sp>
      <p:sp>
        <p:nvSpPr>
          <p:cNvPr id="6" name="مستطيل 5"/>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zmzm_net7410f06f2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انفجار 1 3"/>
          <p:cNvSpPr/>
          <p:nvPr/>
        </p:nvSpPr>
        <p:spPr>
          <a:xfrm>
            <a:off x="4643438" y="857232"/>
            <a:ext cx="3571900" cy="1428760"/>
          </a:xfrm>
          <a:prstGeom prst="irregularSeal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EG" sz="5400" b="1" dirty="0" smtClean="0">
                <a:solidFill>
                  <a:srgbClr val="FF0000"/>
                </a:solidFill>
              </a:rPr>
              <a:t>نشاط 5</a:t>
            </a:r>
            <a:endParaRPr lang="ar-EG" sz="5400" b="1" dirty="0">
              <a:solidFill>
                <a:srgbClr val="FF0000"/>
              </a:solidFill>
            </a:endParaRPr>
          </a:p>
        </p:txBody>
      </p:sp>
      <p:sp>
        <p:nvSpPr>
          <p:cNvPr id="5" name="مربع نص 4"/>
          <p:cNvSpPr txBox="1"/>
          <p:nvPr/>
        </p:nvSpPr>
        <p:spPr>
          <a:xfrm>
            <a:off x="1785918" y="2373392"/>
            <a:ext cx="6429420"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FF0000"/>
                </a:solidFill>
              </a:rPr>
              <a:t>أبين نوع الشرك الذي وقع فيه الرجل والشاب .</a:t>
            </a:r>
            <a:endParaRPr lang="ar-EG" sz="3200" b="1" dirty="0">
              <a:solidFill>
                <a:srgbClr val="FF0000"/>
              </a:solidFill>
            </a:endParaRPr>
          </a:p>
        </p:txBody>
      </p:sp>
      <p:sp>
        <p:nvSpPr>
          <p:cNvPr id="6" name="مربع نص 5"/>
          <p:cNvSpPr txBox="1"/>
          <p:nvPr/>
        </p:nvSpPr>
        <p:spPr>
          <a:xfrm>
            <a:off x="928662" y="3143248"/>
            <a:ext cx="7286676" cy="17366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smtClean="0">
                <a:solidFill>
                  <a:srgbClr val="0000FF"/>
                </a:solidFill>
              </a:rPr>
              <a:t>أ- رجل </a:t>
            </a:r>
            <a:r>
              <a:rPr lang="ar-SA" sz="3200" b="1" dirty="0" smtClean="0">
                <a:solidFill>
                  <a:srgbClr val="0000FF"/>
                </a:solidFill>
              </a:rPr>
              <a:t>يدعو </a:t>
            </a:r>
            <a:r>
              <a:rPr lang="ar-EG" sz="3200" b="1" dirty="0" smtClean="0">
                <a:solidFill>
                  <a:srgbClr val="0000FF"/>
                </a:solidFill>
              </a:rPr>
              <a:t>غير الله في سائر أحواله فلما ركب الطائرة يوما ارتجت وكادت أن تسقط فدعا واستغاث بالنبي محمد </a:t>
            </a:r>
            <a:r>
              <a:rPr lang="ar-EG" sz="3200" b="1" dirty="0" smtClean="0">
                <a:solidFill>
                  <a:srgbClr val="0000FF"/>
                </a:solidFill>
                <a:sym typeface="AGA Arabesque"/>
              </a:rPr>
              <a:t> ليكشف الكرب .</a:t>
            </a:r>
            <a:endParaRPr lang="ar-EG" sz="3200" b="1" dirty="0">
              <a:solidFill>
                <a:srgbClr val="0000FF"/>
              </a:solidFill>
            </a:endParaRPr>
          </a:p>
        </p:txBody>
      </p:sp>
      <p:sp>
        <p:nvSpPr>
          <p:cNvPr id="7" name="مربع نص 6"/>
          <p:cNvSpPr txBox="1"/>
          <p:nvPr/>
        </p:nvSpPr>
        <p:spPr>
          <a:xfrm>
            <a:off x="1428728" y="5071365"/>
            <a:ext cx="678661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600" b="1" dirty="0" smtClean="0">
                <a:solidFill>
                  <a:srgbClr val="0000FF"/>
                </a:solidFill>
              </a:rPr>
              <a:t>ب- شاب يصلي إذا كان عند أهله ليمدحوه .</a:t>
            </a:r>
            <a:endParaRPr lang="ar-EG" sz="3600" b="1" dirty="0">
              <a:solidFill>
                <a:srgbClr val="0000FF"/>
              </a:solidFill>
            </a:endParaRPr>
          </a:p>
        </p:txBody>
      </p:sp>
      <p:sp>
        <p:nvSpPr>
          <p:cNvPr id="8" name="مستطيل 7"/>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صورة 2" descr="zmzm_net7410f06f27.jpg"/>
          <p:cNvPicPr>
            <a:picLocks noChangeAspect="1"/>
          </p:cNvPicPr>
          <p:nvPr/>
        </p:nvPicPr>
        <p:blipFill>
          <a:blip r:embed="rId4" cstate="print"/>
          <a:stretch>
            <a:fillRect/>
          </a:stretch>
        </p:blipFill>
        <p:spPr>
          <a:xfrm>
            <a:off x="0" y="1928802"/>
            <a:ext cx="9144000" cy="364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جدول 3"/>
          <p:cNvGraphicFramePr>
            <a:graphicFrameLocks noGrp="1"/>
          </p:cNvGraphicFramePr>
          <p:nvPr/>
        </p:nvGraphicFramePr>
        <p:xfrm>
          <a:off x="877102" y="2857496"/>
          <a:ext cx="7381884" cy="1857388"/>
        </p:xfrm>
        <a:graphic>
          <a:graphicData uri="http://schemas.openxmlformats.org/drawingml/2006/table">
            <a:tbl>
              <a:tblPr rtl="1" firstRow="1" bandRow="1">
                <a:tableStyleId>{5C22544A-7EE6-4342-B048-85BDC9FD1C3A}</a:tableStyleId>
              </a:tblPr>
              <a:tblGrid>
                <a:gridCol w="1245704"/>
                <a:gridCol w="6136180"/>
              </a:tblGrid>
              <a:tr h="928694">
                <a:tc>
                  <a:txBody>
                    <a:bodyPr/>
                    <a:lstStyle/>
                    <a:p>
                      <a:pPr rtl="1"/>
                      <a:endParaRPr lang="ar-EG" dirty="0"/>
                    </a:p>
                  </a:txBody>
                  <a:tcPr/>
                </a:tc>
                <a:tc>
                  <a:txBody>
                    <a:bodyPr/>
                    <a:lstStyle/>
                    <a:p>
                      <a:pPr rtl="1"/>
                      <a:endParaRPr lang="ar-EG"/>
                    </a:p>
                  </a:txBody>
                  <a:tcPr/>
                </a:tc>
              </a:tr>
              <a:tr h="928694">
                <a:tc>
                  <a:txBody>
                    <a:bodyPr/>
                    <a:lstStyle/>
                    <a:p>
                      <a:pPr rtl="1"/>
                      <a:endParaRPr lang="ar-EG" dirty="0"/>
                    </a:p>
                  </a:txBody>
                  <a:tcPr/>
                </a:tc>
                <a:tc>
                  <a:txBody>
                    <a:bodyPr/>
                    <a:lstStyle/>
                    <a:p>
                      <a:pPr rtl="1"/>
                      <a:endParaRPr lang="ar-EG" dirty="0"/>
                    </a:p>
                  </a:txBody>
                  <a:tcPr/>
                </a:tc>
              </a:tr>
            </a:tbl>
          </a:graphicData>
        </a:graphic>
      </p:graphicFrame>
      <p:sp>
        <p:nvSpPr>
          <p:cNvPr id="5" name="مربع نص 4"/>
          <p:cNvSpPr txBox="1"/>
          <p:nvPr/>
        </p:nvSpPr>
        <p:spPr>
          <a:xfrm>
            <a:off x="7020770" y="2931559"/>
            <a:ext cx="1214446" cy="78319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4000" b="1" dirty="0" smtClean="0">
                <a:solidFill>
                  <a:srgbClr val="FF0000"/>
                </a:solidFill>
              </a:rPr>
              <a:t>الرجل</a:t>
            </a:r>
            <a:endParaRPr lang="ar-EG" sz="4000" b="1" dirty="0">
              <a:solidFill>
                <a:srgbClr val="FF0000"/>
              </a:solidFill>
            </a:endParaRPr>
          </a:p>
        </p:txBody>
      </p:sp>
      <p:sp>
        <p:nvSpPr>
          <p:cNvPr id="6" name="مربع نص 5"/>
          <p:cNvSpPr txBox="1"/>
          <p:nvPr/>
        </p:nvSpPr>
        <p:spPr>
          <a:xfrm>
            <a:off x="7000892" y="3857628"/>
            <a:ext cx="1214446"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600" b="1" dirty="0" smtClean="0">
                <a:solidFill>
                  <a:srgbClr val="FF0000"/>
                </a:solidFill>
              </a:rPr>
              <a:t>الشاب</a:t>
            </a:r>
            <a:endParaRPr lang="ar-EG" sz="3600" b="1" dirty="0">
              <a:solidFill>
                <a:srgbClr val="FF0000"/>
              </a:solidFill>
            </a:endParaRPr>
          </a:p>
        </p:txBody>
      </p:sp>
      <p:sp>
        <p:nvSpPr>
          <p:cNvPr id="7" name="مربع نص 6"/>
          <p:cNvSpPr txBox="1">
            <a:spLocks noChangeArrowheads="1"/>
          </p:cNvSpPr>
          <p:nvPr/>
        </p:nvSpPr>
        <p:spPr bwMode="auto">
          <a:xfrm>
            <a:off x="3500430" y="3000372"/>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شرك أكبر </a:t>
            </a:r>
            <a:endParaRPr lang="ar-SA" sz="3200" b="1" dirty="0">
              <a:solidFill>
                <a:srgbClr val="FF0000"/>
              </a:solidFill>
            </a:endParaRPr>
          </a:p>
        </p:txBody>
      </p:sp>
      <p:sp>
        <p:nvSpPr>
          <p:cNvPr id="8" name="مربع نص 7"/>
          <p:cNvSpPr txBox="1">
            <a:spLocks noChangeArrowheads="1"/>
          </p:cNvSpPr>
          <p:nvPr/>
        </p:nvSpPr>
        <p:spPr bwMode="auto">
          <a:xfrm>
            <a:off x="4000496" y="3857628"/>
            <a:ext cx="2714631" cy="584775"/>
          </a:xfrm>
          <a:prstGeom prst="rect">
            <a:avLst/>
          </a:prstGeom>
          <a:noFill/>
          <a:ln w="9525">
            <a:noFill/>
            <a:miter lim="800000"/>
            <a:headEnd/>
            <a:tailEnd/>
          </a:ln>
        </p:spPr>
        <p:txBody>
          <a:bodyPr wrap="square">
            <a:spAutoFit/>
          </a:bodyPr>
          <a:lstStyle/>
          <a:p>
            <a:pPr algn="r"/>
            <a:r>
              <a:rPr lang="ar-SA" sz="3200" b="1" dirty="0" smtClean="0">
                <a:solidFill>
                  <a:srgbClr val="FF0000"/>
                </a:solidFill>
              </a:rPr>
              <a:t>شرك أصغر </a:t>
            </a:r>
            <a:endParaRPr lang="ar-SA" sz="3200" b="1" dirty="0">
              <a:solidFill>
                <a:srgbClr val="FF0000"/>
              </a:solidFill>
            </a:endParaRPr>
          </a:p>
        </p:txBody>
      </p:sp>
      <p:sp>
        <p:nvSpPr>
          <p:cNvPr id="9" name="مستطيل 8"/>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مهم جدا جدا جدا جدا\صور\Copy of 1209379305_21_04_2008_08692440012087.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 name="Picture 1" descr="C:\Documents and Settings\ahmed.ABU-CC02553BBB1\Desktop\My Pictures\4cb5affL.jp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1785918" y="1571612"/>
            <a:ext cx="5667392" cy="32147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2"/>
          <p:cNvSpPr/>
          <p:nvPr/>
        </p:nvSpPr>
        <p:spPr>
          <a:xfrm>
            <a:off x="2928926" y="2143116"/>
            <a:ext cx="4071966" cy="2308324"/>
          </a:xfrm>
          <a:prstGeom prst="rect">
            <a:avLst/>
          </a:prstGeom>
          <a:noFill/>
        </p:spPr>
        <p:txBody>
          <a:bodyPr wrap="square" lIns="91440" tIns="45720" rIns="91440" bIns="45720">
            <a:spAutoFit/>
          </a:bodyPr>
          <a:lstStyle/>
          <a:p>
            <a:pPr algn="ctr"/>
            <a:r>
              <a:rPr lang="ar-EG"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وحدة </a:t>
            </a:r>
            <a:r>
              <a:rPr lang="ar-EG" sz="7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أنواع الكفر </a:t>
            </a:r>
            <a:endPar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ستطيل 4"/>
          <p:cNvSpPr/>
          <p:nvPr/>
        </p:nvSpPr>
        <p:spPr>
          <a:xfrm>
            <a:off x="2627784" y="6444044"/>
            <a:ext cx="4320480" cy="369332"/>
          </a:xfrm>
          <a:prstGeom prst="rect">
            <a:avLst/>
          </a:prstGeom>
        </p:spPr>
        <p:txBody>
          <a:bodyPr wrap="square">
            <a:spAutoFit/>
          </a:bodyPr>
          <a:lstStyle/>
          <a:p>
            <a:pPr>
              <a:defRPr/>
            </a:pPr>
            <a:r>
              <a:rPr lang="ar-SA" dirty="0"/>
              <a:t> الأستاذ أبو يوسف منتدى التربية والتعليم بالمدينة </a:t>
            </a:r>
            <a:r>
              <a:rPr lang="ar-SA" dirty="0" smtClean="0"/>
              <a:t>المنورة</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1942</Words>
  <Application>Microsoft Office PowerPoint</Application>
  <PresentationFormat>عرض على الشاشة (3:4)‏</PresentationFormat>
  <Paragraphs>301</Paragraphs>
  <Slides>31</Slides>
  <Notes>31</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mom</cp:lastModifiedBy>
  <cp:revision>54</cp:revision>
  <dcterms:modified xsi:type="dcterms:W3CDTF">2019-08-23T19:26:31Z</dcterms:modified>
</cp:coreProperties>
</file>