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3" r:id="rId2"/>
    <p:sldId id="262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223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24E7EBE-D154-4AFF-BA1A-9B881CF00BFA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47D1150-CB9B-4E7A-9DD6-0DA95F5F0B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884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ar-S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2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0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28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25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07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6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1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44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52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2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Click to edit Master text styles</a:t>
            </a:r>
          </a:p>
          <a:p>
            <a:pPr lvl="1"/>
            <a:r>
              <a:rPr lang="ar-SA"/>
              <a:t>Second level</a:t>
            </a:r>
          </a:p>
          <a:p>
            <a:pPr lvl="2"/>
            <a:r>
              <a:rPr lang="ar-SA"/>
              <a:t>Third level</a:t>
            </a:r>
          </a:p>
          <a:p>
            <a:pPr lvl="3"/>
            <a:r>
              <a:rPr lang="ar-SA"/>
              <a:t>Fourth level</a:t>
            </a:r>
          </a:p>
          <a:p>
            <a:pPr lvl="4"/>
            <a:r>
              <a:rPr lang="ar-S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74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99343" y="4144688"/>
            <a:ext cx="6596314" cy="2039464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أحيطي القيمة المنزلية للرقم الذي تحته خط فيما يلي: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771020" y="4138557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u="sng" kern="0" dirty="0"/>
              <a:t> السؤال الثاني </a:t>
            </a: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endParaRPr kumimoji="0" lang="ar-SA" sz="1200" b="1" i="0" u="sng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395099" y="2445873"/>
            <a:ext cx="36842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السؤال الأول </a:t>
            </a: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أوجدي العدد المفقود في</a:t>
            </a:r>
            <a:r>
              <a:rPr kumimoji="0" lang="ar-SA" sz="1200" b="1" i="0" u="sng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جمل الجمع والطرح التالية </a:t>
            </a:r>
            <a:r>
              <a:rPr kumimoji="0" lang="ar-SA" sz="1200" b="1" i="0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                                                   </a:t>
            </a:r>
            <a:endParaRPr kumimoji="0" lang="ar-SA" sz="1200" b="1" i="0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9343" y="6566659"/>
            <a:ext cx="6598216" cy="240875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وقفت  3فراشات على زهرة  ، ثم انضمت إليها 4 فراشات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جديدات , كم فراشة على الزهرة الآن ؟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SA" sz="1400" b="1" kern="0" noProof="0" dirty="0">
              <a:solidFill>
                <a:schemeClr val="tx1"/>
              </a:solidFill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400" b="1" kern="0" noProof="0" dirty="0">
                <a:solidFill>
                  <a:schemeClr val="tx1"/>
                </a:solidFill>
              </a:rPr>
              <a:t>الفهم :المعطيات :وقفت .......فراشات على الزهرة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ثم</a:t>
            </a:r>
            <a:r>
              <a:rPr kumimoji="0" lang="ar-SA" sz="1400" b="1" i="0" u="none" strike="noStrike" kern="0" cap="none" spc="0" normalizeH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انضمت اليها........فراشة </a:t>
            </a:r>
            <a:r>
              <a:rPr lang="ar-SA" sz="1400" b="1" kern="0" dirty="0">
                <a:solidFill>
                  <a:schemeClr val="tx1"/>
                </a:solidFill>
              </a:rPr>
              <a:t>.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المطلوب:</a:t>
            </a:r>
            <a:r>
              <a:rPr kumimoji="0" lang="ar-SA" sz="14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كم ...............................؟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400" b="1" kern="0" baseline="0" dirty="0">
                <a:solidFill>
                  <a:schemeClr val="tx1"/>
                </a:solidFill>
              </a:rPr>
              <a:t>التخطيط</a:t>
            </a:r>
            <a:r>
              <a:rPr lang="ar-SA" sz="1400" b="1" kern="0" dirty="0">
                <a:solidFill>
                  <a:schemeClr val="tx1"/>
                </a:solidFill>
              </a:rPr>
              <a:t> :لحل المسألة استخدم عملية ............</a:t>
            </a:r>
            <a:endParaRPr kumimoji="0" lang="ar-SA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الحل: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...........</a:t>
            </a:r>
            <a:r>
              <a:rPr kumimoji="0" lang="ar-SA" sz="16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       ..</a:t>
            </a: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...........=............... فراشات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5591791" y="6584562"/>
            <a:ext cx="139989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السؤال الثالث  </a:t>
            </a:r>
            <a:r>
              <a:rPr kumimoji="0" lang="ar-SA" sz="14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endParaRPr kumimoji="0" lang="ar-SA" sz="1400" b="1" i="0" u="sng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19902" y="2377736"/>
            <a:ext cx="6575756" cy="1664219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412347"/>
              </p:ext>
            </p:extLst>
          </p:nvPr>
        </p:nvGraphicFramePr>
        <p:xfrm>
          <a:off x="219902" y="4171764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33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72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القيمة المنزلية لرقم في عدد ضمن (1000)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3" name="جدول 12"/>
          <p:cNvGraphicFramePr>
            <a:graphicFrameLocks noGrp="1"/>
          </p:cNvGraphicFramePr>
          <p:nvPr>
            <p:extLst/>
          </p:nvPr>
        </p:nvGraphicFramePr>
        <p:xfrm>
          <a:off x="219902" y="6593122"/>
          <a:ext cx="2954301" cy="108468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1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64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62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265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279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359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استراتيجيات ومهارات مناسبة مع اتباع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مستطيل 22"/>
          <p:cNvSpPr/>
          <p:nvPr/>
        </p:nvSpPr>
        <p:spPr>
          <a:xfrm>
            <a:off x="1048253" y="5158418"/>
            <a:ext cx="980922" cy="8673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6151408" y="5318395"/>
            <a:ext cx="490848" cy="412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  <a:r>
              <a:rPr kumimoji="0" lang="ar-SA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6</a:t>
            </a:r>
            <a:endParaRPr kumimoji="0" lang="ar-SA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796834" y="5787975"/>
            <a:ext cx="968804" cy="33188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   أو20 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6247381" y="5046295"/>
            <a:ext cx="223587" cy="2080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2601122" y="7771034"/>
            <a:ext cx="1225599" cy="81330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4974072" y="5329069"/>
            <a:ext cx="429179" cy="3906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5</a:t>
            </a: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40" name="مستطيل 39"/>
          <p:cNvSpPr/>
          <p:nvPr/>
        </p:nvSpPr>
        <p:spPr>
          <a:xfrm>
            <a:off x="4702384" y="5783879"/>
            <a:ext cx="1016119" cy="33598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3   أو 30</a:t>
            </a:r>
          </a:p>
        </p:txBody>
      </p:sp>
      <p:sp>
        <p:nvSpPr>
          <p:cNvPr id="41" name="مستطيل 40"/>
          <p:cNvSpPr/>
          <p:nvPr/>
        </p:nvSpPr>
        <p:spPr>
          <a:xfrm>
            <a:off x="5025942" y="5046295"/>
            <a:ext cx="300925" cy="2101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3812616" y="5353445"/>
            <a:ext cx="429103" cy="3390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4</a:t>
            </a: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8</a:t>
            </a:r>
          </a:p>
        </p:txBody>
      </p:sp>
      <p:sp>
        <p:nvSpPr>
          <p:cNvPr id="43" name="مستطيل 42"/>
          <p:cNvSpPr/>
          <p:nvPr/>
        </p:nvSpPr>
        <p:spPr>
          <a:xfrm>
            <a:off x="3522181" y="5795213"/>
            <a:ext cx="1009972" cy="32464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8  أو 80</a:t>
            </a:r>
          </a:p>
        </p:txBody>
      </p:sp>
      <p:sp>
        <p:nvSpPr>
          <p:cNvPr id="44" name="مستطيل 43"/>
          <p:cNvSpPr/>
          <p:nvPr/>
        </p:nvSpPr>
        <p:spPr>
          <a:xfrm>
            <a:off x="3915188" y="5103353"/>
            <a:ext cx="238119" cy="203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777332" y="5392926"/>
            <a:ext cx="480262" cy="3740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9</a:t>
            </a: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2375766" y="5814614"/>
            <a:ext cx="1019332" cy="29573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9  أو   90</a:t>
            </a:r>
          </a:p>
        </p:txBody>
      </p:sp>
      <p:sp>
        <p:nvSpPr>
          <p:cNvPr id="47" name="مستطيل 46"/>
          <p:cNvSpPr/>
          <p:nvPr/>
        </p:nvSpPr>
        <p:spPr>
          <a:xfrm>
            <a:off x="2892102" y="5103353"/>
            <a:ext cx="238120" cy="243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شكل بيضاوي 107"/>
          <p:cNvSpPr/>
          <p:nvPr/>
        </p:nvSpPr>
        <p:spPr>
          <a:xfrm>
            <a:off x="1733550" y="3576008"/>
            <a:ext cx="1043781" cy="410286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38" name="جدول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15756"/>
              </p:ext>
            </p:extLst>
          </p:nvPr>
        </p:nvGraphicFramePr>
        <p:xfrm>
          <a:off x="220029" y="2391239"/>
          <a:ext cx="3014578" cy="1127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849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65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57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11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74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9871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80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 حقائق الجمع والطرح المترابطة واستعمالها في جمل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الجمع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805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734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29" name="مجموعة 13"/>
          <p:cNvGrpSpPr/>
          <p:nvPr/>
        </p:nvGrpSpPr>
        <p:grpSpPr>
          <a:xfrm>
            <a:off x="-203393" y="112924"/>
            <a:ext cx="7146862" cy="2228613"/>
            <a:chOff x="-203041" y="91600"/>
            <a:chExt cx="7146862" cy="2228613"/>
          </a:xfrm>
        </p:grpSpPr>
        <p:sp>
          <p:nvSpPr>
            <p:cNvPr id="30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الثاني  </a:t>
              </a:r>
              <a:r>
                <a:rPr lang="ar-SA" sz="900" dirty="0"/>
                <a:t>........................</a:t>
              </a:r>
            </a:p>
          </p:txBody>
        </p:sp>
        <p:sp>
          <p:nvSpPr>
            <p:cNvPr id="31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33" name="Picture 32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مستطيل مستدير الزوايا 17"/>
            <p:cNvSpPr/>
            <p:nvPr/>
          </p:nvSpPr>
          <p:spPr>
            <a:xfrm>
              <a:off x="1384520" y="225827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لمادة الرياضيات الصف الثاني الفترة الأولى </a:t>
              </a:r>
            </a:p>
          </p:txBody>
        </p:sp>
        <p:sp>
          <p:nvSpPr>
            <p:cNvPr id="35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ar-SA"/>
            </a:p>
          </p:txBody>
        </p:sp>
        <p:pic>
          <p:nvPicPr>
            <p:cNvPr id="36" name="Picture 35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6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ar-SA" sz="3600" b="1" dirty="0">
                  <a:ln w="0"/>
                  <a:gradFill flip="none" rotWithShape="1">
                    <a:gsLst>
                      <a:gs pos="72843">
                        <a:schemeClr val="accent2">
                          <a:lumMod val="75000"/>
                        </a:schemeClr>
                      </a:gs>
                      <a:gs pos="71687">
                        <a:schemeClr val="tx1"/>
                      </a:gs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chemeClr val="accent6">
                          <a:lumMod val="60000"/>
                          <a:lumOff val="4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Bold Italic Art" panose="02010400000000000000" pitchFamily="2" charset="-78"/>
                </a:rPr>
                <a:t>الرياضيات</a:t>
              </a:r>
              <a:endParaRPr lang="ar-SA" sz="3600" b="1" cap="none" spc="0" dirty="0">
                <a:ln w="0"/>
                <a:gradFill flip="none" rotWithShape="1">
                  <a:gsLst>
                    <a:gs pos="72843">
                      <a:schemeClr val="accent2">
                        <a:lumMod val="75000"/>
                      </a:schemeClr>
                    </a:gs>
                    <a:gs pos="71687">
                      <a:schemeClr val="tx1"/>
                    </a:gs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47562">
                      <a:srgbClr val="00B0F0"/>
                    </a:gs>
                    <a:gs pos="35000">
                      <a:srgbClr val="FFFF00"/>
                    </a:gs>
                    <a:gs pos="60125">
                      <a:schemeClr val="accent6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old Italic Art" panose="02010400000000000000" pitchFamily="2" charset="-78"/>
              </a:endParaRPr>
            </a:p>
          </p:txBody>
        </p:sp>
      </p:grpSp>
      <p:sp>
        <p:nvSpPr>
          <p:cNvPr id="12" name="Rounded Rectangle 11"/>
          <p:cNvSpPr/>
          <p:nvPr/>
        </p:nvSpPr>
        <p:spPr>
          <a:xfrm>
            <a:off x="5025941" y="3408363"/>
            <a:ext cx="1519029" cy="5012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>
                <a:solidFill>
                  <a:schemeClr val="tx1"/>
                </a:solidFill>
              </a:rPr>
              <a:t>  14- 8 = 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3350284" y="2851119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>
                <a:solidFill>
                  <a:schemeClr val="tx1"/>
                </a:solidFill>
              </a:rPr>
              <a:t>      + 6 =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384164" y="3432837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   +2 = 9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445090" y="2930817"/>
            <a:ext cx="338411" cy="3016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Rectangle 55"/>
          <p:cNvSpPr/>
          <p:nvPr/>
        </p:nvSpPr>
        <p:spPr>
          <a:xfrm>
            <a:off x="4476934" y="2916504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7" name="Rectangle 56"/>
          <p:cNvSpPr/>
          <p:nvPr/>
        </p:nvSpPr>
        <p:spPr>
          <a:xfrm>
            <a:off x="5139877" y="3499949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4476933" y="3507846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Rounded Rectangle 58"/>
          <p:cNvSpPr/>
          <p:nvPr/>
        </p:nvSpPr>
        <p:spPr>
          <a:xfrm>
            <a:off x="5025942" y="2860825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>
                <a:solidFill>
                  <a:schemeClr val="tx1"/>
                </a:solidFill>
              </a:rPr>
              <a:t>   9 -  2 = </a:t>
            </a:r>
          </a:p>
        </p:txBody>
      </p:sp>
      <p:sp>
        <p:nvSpPr>
          <p:cNvPr id="60" name="Rectangle 59"/>
          <p:cNvSpPr/>
          <p:nvPr/>
        </p:nvSpPr>
        <p:spPr>
          <a:xfrm>
            <a:off x="5108726" y="2907538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2"/>
          <p:cNvSpPr/>
          <p:nvPr/>
        </p:nvSpPr>
        <p:spPr>
          <a:xfrm>
            <a:off x="5689605" y="8643520"/>
            <a:ext cx="303219" cy="22435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2" name="صورة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206" y="841478"/>
            <a:ext cx="852700" cy="63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90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70" y="150309"/>
            <a:ext cx="6519066" cy="305961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306065" y="158053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الرابع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306064" y="329969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الخامس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99342" y="3299695"/>
            <a:ext cx="6519066" cy="492038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749147" y="8522020"/>
            <a:ext cx="7455107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/>
              <a:t>تمنياتي لك بالتوفيق                                                                       معلمة المادة:                                           </a:t>
            </a:r>
          </a:p>
        </p:txBody>
      </p:sp>
      <p:graphicFrame>
        <p:nvGraphicFramePr>
          <p:cNvPr id="27" name="جدول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596944"/>
              </p:ext>
            </p:extLst>
          </p:nvPr>
        </p:nvGraphicFramePr>
        <p:xfrm>
          <a:off x="227865" y="175012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الأنماط ووصفها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وتكوينها بالعد القفزي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363114"/>
              </p:ext>
            </p:extLst>
          </p:nvPr>
        </p:nvGraphicFramePr>
        <p:xfrm>
          <a:off x="219075" y="3404139"/>
          <a:ext cx="302375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06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حقائق 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الجمع والطرح المترابطة واستعمالها في جمل الجمع والطرح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3371849" y="527019"/>
            <a:ext cx="333411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1400" dirty="0"/>
              <a:t>أكمل نمط التالي: </a:t>
            </a:r>
          </a:p>
          <a:p>
            <a:pPr algn="r"/>
            <a:r>
              <a:rPr lang="ar-SA" sz="1400" dirty="0"/>
              <a:t>   </a:t>
            </a:r>
          </a:p>
          <a:p>
            <a:pPr algn="r"/>
            <a:r>
              <a:rPr lang="ar-SA" sz="1400" dirty="0"/>
              <a:t>  </a:t>
            </a:r>
          </a:p>
          <a:p>
            <a:pPr algn="r"/>
            <a:r>
              <a:rPr lang="ar-SA" sz="1400" dirty="0"/>
              <a:t> </a:t>
            </a:r>
          </a:p>
          <a:p>
            <a:pPr algn="r"/>
            <a:r>
              <a:rPr lang="ar-SA" sz="1400" dirty="0"/>
              <a:t>   1/      5 , 10 ,  15 , 20  ,.........., ..........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730952" y="1419341"/>
            <a:ext cx="479157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dirty="0"/>
              <a:t> </a:t>
            </a:r>
          </a:p>
          <a:p>
            <a:pPr algn="r"/>
            <a:r>
              <a:rPr lang="ar-SA" sz="1400" dirty="0"/>
              <a:t> </a:t>
            </a:r>
          </a:p>
          <a:p>
            <a:pPr algn="r"/>
            <a:endParaRPr lang="ar-SA" sz="1400" dirty="0"/>
          </a:p>
          <a:p>
            <a:pPr algn="r"/>
            <a:r>
              <a:rPr lang="ar-SA" sz="1400" dirty="0"/>
              <a:t> 2/      2   ،  4 ،  6 ، 8 ، ....... ، .......  </a:t>
            </a:r>
          </a:p>
          <a:p>
            <a:pPr algn="r"/>
            <a:r>
              <a:rPr lang="ar-SA" sz="1400" dirty="0"/>
              <a:t> </a:t>
            </a:r>
          </a:p>
          <a:p>
            <a:pPr algn="r"/>
            <a:endParaRPr lang="ar-SA" sz="1400" dirty="0"/>
          </a:p>
          <a:p>
            <a:pPr algn="r"/>
            <a:r>
              <a:rPr lang="ar-SA" sz="1400" dirty="0"/>
              <a:t>   </a:t>
            </a:r>
          </a:p>
          <a:p>
            <a:pPr algn="r"/>
            <a:endParaRPr lang="ar-SA" sz="1400" dirty="0"/>
          </a:p>
          <a:p>
            <a:pPr algn="r"/>
            <a:r>
              <a:rPr lang="ar-SA" sz="1400" dirty="0"/>
              <a:t>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4796387" y="3582528"/>
            <a:ext cx="19367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dirty="0"/>
              <a:t>أكتبي جمل الطرح والجمع لمايلي :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60" y="4414895"/>
            <a:ext cx="2085976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60" y="5250355"/>
            <a:ext cx="207666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844" y="4017139"/>
            <a:ext cx="1066800" cy="100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926" y="1220824"/>
            <a:ext cx="1304923" cy="17447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269" y="5596291"/>
            <a:ext cx="22002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06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385</Words>
  <Application>Microsoft Office PowerPoint</Application>
  <PresentationFormat>عرض على الشاشة (3:4)‏</PresentationFormat>
  <Paragraphs>125</Paragraphs>
  <Slides>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8" baseType="lpstr">
      <vt:lpstr>Arial</vt:lpstr>
      <vt:lpstr>Bold Italic Art</vt:lpstr>
      <vt:lpstr>Calibri</vt:lpstr>
      <vt:lpstr>Times New Roman</vt:lpstr>
      <vt:lpstr>Wingdings</vt:lpstr>
      <vt:lpstr>Office Theme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Abeer Al-qahtani</dc:creator>
  <cp:lastModifiedBy>win</cp:lastModifiedBy>
  <cp:revision>61</cp:revision>
  <dcterms:created xsi:type="dcterms:W3CDTF">2016-10-26T19:34:46Z</dcterms:created>
  <dcterms:modified xsi:type="dcterms:W3CDTF">2016-12-15T11:16:16Z</dcterms:modified>
</cp:coreProperties>
</file>