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2"/>
  </p:notesMasterIdLst>
  <p:sldIdLst>
    <p:sldId id="258" r:id="rId2"/>
    <p:sldId id="268" r:id="rId3"/>
    <p:sldId id="259" r:id="rId4"/>
    <p:sldId id="269" r:id="rId5"/>
    <p:sldId id="270" r:id="rId6"/>
    <p:sldId id="271" r:id="rId7"/>
    <p:sldId id="272" r:id="rId8"/>
    <p:sldId id="273" r:id="rId9"/>
    <p:sldId id="274" r:id="rId10"/>
    <p:sldId id="275" r:id="rId11"/>
    <p:sldId id="277" r:id="rId12"/>
    <p:sldId id="278" r:id="rId13"/>
    <p:sldId id="279" r:id="rId14"/>
    <p:sldId id="280" r:id="rId15"/>
    <p:sldId id="281" r:id="rId16"/>
    <p:sldId id="282" r:id="rId17"/>
    <p:sldId id="283" r:id="rId18"/>
    <p:sldId id="284" r:id="rId19"/>
    <p:sldId id="276"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285" r:id="rId41"/>
  </p:sldIdLst>
  <p:sldSz cx="6858000" cy="9144000" type="screen4x3"/>
  <p:notesSz cx="6797675" cy="9928225"/>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p:scale>
          <a:sx n="50" d="100"/>
          <a:sy n="50" d="100"/>
        </p:scale>
        <p:origin x="-2478" y="-378"/>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282B7D2-343D-4D0A-AC62-C223B4E271E8}" type="datetimeFigureOut">
              <a:rPr lang="ar-SA" smtClean="0"/>
              <a:pPr/>
              <a:t>29/01/41</a:t>
            </a:fld>
            <a:endParaRPr lang="ar-SA"/>
          </a:p>
        </p:txBody>
      </p:sp>
      <p:sp>
        <p:nvSpPr>
          <p:cNvPr id="4" name="عنصر نائب لصورة الشريحة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79450" y="4716463"/>
            <a:ext cx="5438775" cy="4467225"/>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51275" y="9429750"/>
            <a:ext cx="2946400" cy="496888"/>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9429750"/>
            <a:ext cx="2946400" cy="496888"/>
          </a:xfrm>
          <a:prstGeom prst="rect">
            <a:avLst/>
          </a:prstGeom>
        </p:spPr>
        <p:txBody>
          <a:bodyPr vert="horz" lIns="91440" tIns="45720" rIns="91440" bIns="45720" rtlCol="1" anchor="b"/>
          <a:lstStyle>
            <a:lvl1pPr algn="l">
              <a:defRPr sz="1200"/>
            </a:lvl1pPr>
          </a:lstStyle>
          <a:p>
            <a:fld id="{BEA68D7D-7818-48D6-A3B4-766CB953AEC2}" type="slidenum">
              <a:rPr lang="ar-SA" smtClean="0"/>
              <a:pPr/>
              <a:t>‹#›</a:t>
            </a:fld>
            <a:endParaRPr lang="ar-SA"/>
          </a:p>
        </p:txBody>
      </p:sp>
    </p:spTree>
    <p:extLst>
      <p:ext uri="{BB962C8B-B14F-4D97-AF65-F5344CB8AC3E}">
        <p14:creationId xmlns:p14="http://schemas.microsoft.com/office/powerpoint/2010/main" xmlns="" val="7638467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EA68D7D-7818-48D6-A3B4-766CB953AEC2}" type="slidenum">
              <a:rPr lang="ar-SA" smtClean="0"/>
              <a:pPr/>
              <a:t>15</a:t>
            </a:fld>
            <a:endParaRPr lang="ar-SA"/>
          </a:p>
        </p:txBody>
      </p:sp>
    </p:spTree>
    <p:extLst>
      <p:ext uri="{BB962C8B-B14F-4D97-AF65-F5344CB8AC3E}">
        <p14:creationId xmlns:p14="http://schemas.microsoft.com/office/powerpoint/2010/main" xmlns="" val="2415798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EA68D7D-7818-48D6-A3B4-766CB953AEC2}" type="slidenum">
              <a:rPr lang="ar-SA" smtClean="0"/>
              <a:pPr/>
              <a:t>17</a:t>
            </a:fld>
            <a:endParaRPr lang="ar-SA"/>
          </a:p>
        </p:txBody>
      </p:sp>
    </p:spTree>
    <p:extLst>
      <p:ext uri="{BB962C8B-B14F-4D97-AF65-F5344CB8AC3E}">
        <p14:creationId xmlns:p14="http://schemas.microsoft.com/office/powerpoint/2010/main" xmlns="" val="81386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EA68D7D-7818-48D6-A3B4-766CB953AEC2}" type="slidenum">
              <a:rPr lang="ar-SA" smtClean="0"/>
              <a:pPr/>
              <a:t>40</a:t>
            </a:fld>
            <a:endParaRPr lang="ar-SA"/>
          </a:p>
        </p:txBody>
      </p:sp>
    </p:spTree>
    <p:extLst>
      <p:ext uri="{BB962C8B-B14F-4D97-AF65-F5344CB8AC3E}">
        <p14:creationId xmlns:p14="http://schemas.microsoft.com/office/powerpoint/2010/main" xmlns="" val="420060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514350" y="2840568"/>
            <a:ext cx="5829300" cy="1960033"/>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CF03CD6-CA2D-402D-B216-C7AD7CCCB69E}" type="datetimeFigureOut">
              <a:rPr lang="ar-SA" smtClean="0"/>
              <a:pPr/>
              <a:t>29/01/41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2992793799"/>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CF03CD6-CA2D-402D-B216-C7AD7CCCB69E}" type="datetimeFigureOut">
              <a:rPr lang="ar-SA" smtClean="0"/>
              <a:pPr/>
              <a:t>29/01/41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1095066243"/>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3729037" y="488951"/>
            <a:ext cx="1157288" cy="1040130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257175" y="488951"/>
            <a:ext cx="3357563" cy="104013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CF03CD6-CA2D-402D-B216-C7AD7CCCB69E}" type="datetimeFigureOut">
              <a:rPr lang="ar-SA" smtClean="0"/>
              <a:pPr/>
              <a:t>29/01/41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2043458080"/>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CF03CD6-CA2D-402D-B216-C7AD7CCCB69E}" type="datetimeFigureOut">
              <a:rPr lang="ar-SA" smtClean="0"/>
              <a:pPr/>
              <a:t>29/01/41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2755519460"/>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41735" y="5875867"/>
            <a:ext cx="5829300" cy="1816100"/>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CF03CD6-CA2D-402D-B216-C7AD7CCCB69E}" type="datetimeFigureOut">
              <a:rPr lang="ar-SA" smtClean="0"/>
              <a:pPr/>
              <a:t>29/01/41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4201957501"/>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CF03CD6-CA2D-402D-B216-C7AD7CCCB69E}" type="datetimeFigureOut">
              <a:rPr lang="ar-SA" smtClean="0"/>
              <a:pPr/>
              <a:t>29/01/41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73656140"/>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6172200" cy="1524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CF03CD6-CA2D-402D-B216-C7AD7CCCB69E}" type="datetimeFigureOut">
              <a:rPr lang="ar-SA" smtClean="0"/>
              <a:pPr/>
              <a:t>29/01/41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1934994639"/>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CF03CD6-CA2D-402D-B216-C7AD7CCCB69E}" type="datetimeFigureOut">
              <a:rPr lang="ar-SA" smtClean="0"/>
              <a:pPr/>
              <a:t>29/01/41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2377260545"/>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CF03CD6-CA2D-402D-B216-C7AD7CCCB69E}" type="datetimeFigureOut">
              <a:rPr lang="ar-SA" smtClean="0"/>
              <a:pPr/>
              <a:t>29/01/41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1767770788"/>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4067"/>
            <a:ext cx="2256235" cy="154940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CF03CD6-CA2D-402D-B216-C7AD7CCCB69E}" type="datetimeFigureOut">
              <a:rPr lang="ar-SA" smtClean="0"/>
              <a:pPr/>
              <a:t>29/01/41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1609254557"/>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344216" y="6400800"/>
            <a:ext cx="4114800" cy="755651"/>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CF03CD6-CA2D-402D-B216-C7AD7CCCB69E}" type="datetimeFigureOut">
              <a:rPr lang="ar-SA" smtClean="0"/>
              <a:pPr/>
              <a:t>29/01/41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1174896589"/>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342900" y="366184"/>
            <a:ext cx="6172200" cy="1524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342900" y="2133601"/>
            <a:ext cx="6172200" cy="6034617"/>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4914900" y="8475134"/>
            <a:ext cx="1600200" cy="486833"/>
          </a:xfrm>
          <a:prstGeom prst="rect">
            <a:avLst/>
          </a:prstGeom>
        </p:spPr>
        <p:txBody>
          <a:bodyPr vert="horz" lIns="91440" tIns="45720" rIns="91440" bIns="45720" rtlCol="1" anchor="ctr"/>
          <a:lstStyle>
            <a:lvl1pPr algn="r">
              <a:defRPr sz="1200">
                <a:solidFill>
                  <a:schemeClr val="tx1">
                    <a:tint val="75000"/>
                  </a:schemeClr>
                </a:solidFill>
              </a:defRPr>
            </a:lvl1pPr>
          </a:lstStyle>
          <a:p>
            <a:fld id="{ECF03CD6-CA2D-402D-B216-C7AD7CCCB69E}" type="datetimeFigureOut">
              <a:rPr lang="ar-SA" smtClean="0"/>
              <a:pPr/>
              <a:t>29/01/41</a:t>
            </a:fld>
            <a:endParaRPr lang="ar-SA"/>
          </a:p>
        </p:txBody>
      </p:sp>
      <p:sp>
        <p:nvSpPr>
          <p:cNvPr id="5" name="عنصر نائب للتذييل 4"/>
          <p:cNvSpPr>
            <a:spLocks noGrp="1"/>
          </p:cNvSpPr>
          <p:nvPr>
            <p:ph type="ftr" sz="quarter" idx="3"/>
          </p:nvPr>
        </p:nvSpPr>
        <p:spPr>
          <a:xfrm>
            <a:off x="2343150" y="8475134"/>
            <a:ext cx="2171700" cy="486833"/>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342900" y="8475134"/>
            <a:ext cx="1600200" cy="486833"/>
          </a:xfrm>
          <a:prstGeom prst="rect">
            <a:avLst/>
          </a:prstGeom>
        </p:spPr>
        <p:txBody>
          <a:bodyPr vert="horz" lIns="91440" tIns="45720" rIns="91440" bIns="45720" rtlCol="1" anchor="ctr"/>
          <a:lstStyle>
            <a:lvl1pPr algn="l">
              <a:defRPr sz="1200">
                <a:solidFill>
                  <a:schemeClr val="tx1">
                    <a:tint val="75000"/>
                  </a:schemeClr>
                </a:solidFill>
              </a:defRPr>
            </a:lvl1pPr>
          </a:lstStyle>
          <a:p>
            <a:fld id="{17EDBCBA-BA7D-4EE8-A7C5-E780BEC7984A}" type="slidenum">
              <a:rPr lang="ar-SA" smtClean="0"/>
              <a:pPr/>
              <a:t>‹#›</a:t>
            </a:fld>
            <a:endParaRPr lang="ar-SA"/>
          </a:p>
        </p:txBody>
      </p:sp>
    </p:spTree>
    <p:extLst>
      <p:ext uri="{BB962C8B-B14F-4D97-AF65-F5344CB8AC3E}">
        <p14:creationId xmlns:p14="http://schemas.microsoft.com/office/powerpoint/2010/main" xmlns="" val="4289701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duksa.net/edu/?app=content.list&amp;level=1&amp;semester=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jpeg"/><Relationship Id="rId4" Type="http://schemas.openxmlformats.org/officeDocument/2006/relationships/image" Target="../media/image52.pn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hyperlink" Target="https://www.eduksa.net/edu/?app=content.list&amp;level=1&amp;semester=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emf"/><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78.emf"/><Relationship Id="rId4" Type="http://schemas.openxmlformats.org/officeDocument/2006/relationships/image" Target="../media/image77.png"/></Relationships>
</file>

<file path=ppt/slides/_rels/slide36.xml.rels><?xml version="1.0" encoding="UTF-8" standalone="yes"?>
<Relationships xmlns="http://schemas.openxmlformats.org/package/2006/relationships"><Relationship Id="rId3" Type="http://schemas.openxmlformats.org/officeDocument/2006/relationships/image" Target="http://img.t555t.com/imgcache/171773.gif" TargetMode="External"/><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hyperlink" Target="https://www.eduksa.net/edu/?app=content.list&amp;level=1&amp;semester=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9.wdp"/></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emf"/><Relationship Id="rId5" Type="http://schemas.microsoft.com/office/2007/relationships/hdphoto" Target="../media/hdphoto5.wdp"/><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duksa.net/edu/?app=content.list&amp;level=1&amp;semester=1"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60648" y="-324544"/>
            <a:ext cx="6264696" cy="8712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b="1" dirty="0" smtClean="0">
                <a:ln>
                  <a:solidFill>
                    <a:srgbClr val="92D050"/>
                  </a:solidFill>
                </a:ln>
                <a:solidFill>
                  <a:srgbClr val="92D050"/>
                </a:solidFill>
                <a:effectLst>
                  <a:outerShdw blurRad="38100" dist="38100" dir="2700000" algn="tl">
                    <a:srgbClr val="000000">
                      <a:alpha val="43137"/>
                    </a:srgbClr>
                  </a:outerShdw>
                </a:effectLst>
                <a:cs typeface="DecoType Naskh Special" pitchFamily="2" charset="-78"/>
              </a:rPr>
              <a:t>أهداف الاسبوع التمهيدي</a:t>
            </a:r>
          </a:p>
          <a:p>
            <a:pPr algn="ctr"/>
            <a:endParaRPr lang="ar-SA" sz="2800" b="1" dirty="0" smtClean="0">
              <a:solidFill>
                <a:schemeClr val="tx1"/>
              </a:solidFill>
              <a:effectLst>
                <a:outerShdw blurRad="38100" dist="38100" dir="2700000" algn="tl">
                  <a:srgbClr val="000000">
                    <a:alpha val="43137"/>
                  </a:srgbClr>
                </a:outerShdw>
              </a:effectLst>
            </a:endParaRPr>
          </a:p>
          <a:p>
            <a:pPr algn="ctr"/>
            <a:r>
              <a:rPr lang="ar-SA" sz="2800" b="1" dirty="0" smtClean="0">
                <a:ln w="24500" cmpd="dbl">
                  <a:solidFill>
                    <a:srgbClr val="7030A0"/>
                  </a:solidFill>
                  <a:prstDash val="solid"/>
                  <a:miter lim="800000"/>
                </a:ln>
                <a:solidFill>
                  <a:srgbClr val="7030A0"/>
                </a:solidFill>
                <a:effectLst>
                  <a:outerShdw blurRad="38100" dist="38100" dir="7020000" algn="tl">
                    <a:srgbClr val="000000">
                      <a:alpha val="35000"/>
                    </a:srgbClr>
                  </a:outerShdw>
                </a:effectLst>
              </a:rPr>
              <a:t>1ـ تيسير انتقال الطفلة من محيط منزلها الذي تعودت علية إلى محيط المدرسة تدريجيا واستبدال مشاعر الخوف والرهبة بمشاعر الألفة والطمأنينة .</a:t>
            </a:r>
          </a:p>
          <a:p>
            <a:pPr algn="ctr"/>
            <a:r>
              <a:rPr lang="ar-SA" sz="2800" b="1" dirty="0" smtClean="0">
                <a:ln w="24500" cmpd="dbl">
                  <a:solidFill>
                    <a:srgbClr val="7030A0"/>
                  </a:solidFill>
                  <a:prstDash val="solid"/>
                  <a:miter lim="800000"/>
                </a:ln>
                <a:solidFill>
                  <a:srgbClr val="7030A0"/>
                </a:solidFill>
                <a:effectLst>
                  <a:outerShdw blurRad="38100" dist="38100" dir="7020000" algn="tl">
                    <a:srgbClr val="000000">
                      <a:alpha val="35000"/>
                    </a:srgbClr>
                  </a:outerShdw>
                </a:effectLst>
              </a:rPr>
              <a:t>2ـ تيسير تكيف التلميذات مع عناصر مجتمعهن الجديد من زميلاتهن ومعلماتهن وأنظمة وأدوات .</a:t>
            </a:r>
          </a:p>
          <a:p>
            <a:pPr algn="ctr"/>
            <a:r>
              <a:rPr lang="ar-SA" sz="2800" b="1" dirty="0" smtClean="0">
                <a:ln w="24500" cmpd="dbl">
                  <a:solidFill>
                    <a:srgbClr val="7030A0"/>
                  </a:solidFill>
                  <a:prstDash val="solid"/>
                  <a:miter lim="800000"/>
                </a:ln>
                <a:solidFill>
                  <a:srgbClr val="7030A0"/>
                </a:solidFill>
                <a:effectLst>
                  <a:outerShdw blurRad="38100" dist="38100" dir="7020000" algn="tl">
                    <a:srgbClr val="000000">
                      <a:alpha val="35000"/>
                    </a:srgbClr>
                  </a:outerShdw>
                </a:effectLst>
              </a:rPr>
              <a:t>3ـ تدريب وتعويد تلميذات المدرسة على التعامل مع الصغار برفق.</a:t>
            </a:r>
          </a:p>
          <a:p>
            <a:pPr algn="ctr"/>
            <a:r>
              <a:rPr lang="ar-SA" sz="2800" b="1" dirty="0" smtClean="0">
                <a:ln w="24500" cmpd="dbl">
                  <a:solidFill>
                    <a:srgbClr val="7030A0"/>
                  </a:solidFill>
                  <a:prstDash val="solid"/>
                  <a:miter lim="800000"/>
                </a:ln>
                <a:solidFill>
                  <a:srgbClr val="7030A0"/>
                </a:solidFill>
                <a:effectLst>
                  <a:outerShdw blurRad="38100" dist="38100" dir="7020000" algn="tl">
                    <a:srgbClr val="000000">
                      <a:alpha val="35000"/>
                    </a:srgbClr>
                  </a:outerShdw>
                </a:effectLst>
              </a:rPr>
              <a:t>4ـ ان يكون برنامج هذا الاسبوع نموذج لما يجب اتباعه في التعامل مع التلميذات خلال العام الدراسي.</a:t>
            </a:r>
          </a:p>
          <a:p>
            <a:pPr algn="ctr"/>
            <a:r>
              <a:rPr lang="ar-SA" sz="2800" b="1" dirty="0" smtClean="0">
                <a:ln w="24500" cmpd="dbl">
                  <a:solidFill>
                    <a:srgbClr val="7030A0"/>
                  </a:solidFill>
                  <a:prstDash val="solid"/>
                  <a:miter lim="800000"/>
                </a:ln>
                <a:solidFill>
                  <a:srgbClr val="7030A0"/>
                </a:solidFill>
                <a:effectLst>
                  <a:outerShdw blurRad="38100" dist="38100" dir="7020000" algn="tl">
                    <a:srgbClr val="000000">
                      <a:alpha val="35000"/>
                    </a:srgbClr>
                  </a:outerShdw>
                </a:effectLst>
              </a:rPr>
              <a:t>5ـ بث الطمأنينة في نفوس الامهات على بناتهن وتعميق الشعور لديهم بأن بناتهن محط اهتمام كل المسئولات بالمدرسة .</a:t>
            </a:r>
          </a:p>
          <a:p>
            <a:pPr algn="ctr"/>
            <a:r>
              <a:rPr lang="ar-SA"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ar-SA"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2050" name="Picture 2" descr="ÙØªÙØ¬Ø© Ø¨Ø­Ø« Ø§ÙØµÙØ± Ø¹Ù Ø¨Ø§ÙÙÙØ§Øª"/>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111" r="4850"/>
          <a:stretch/>
        </p:blipFill>
        <p:spPr bwMode="auto">
          <a:xfrm>
            <a:off x="0" y="6804248"/>
            <a:ext cx="6858000" cy="2308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9448218"/>
      </p:ext>
    </p:extLst>
  </p:cSld>
  <p:clrMapOvr>
    <a:masterClrMapping/>
  </p:clrMapOvr>
  <mc:AlternateContent xmlns:mc="http://schemas.openxmlformats.org/markup-compatibility/2006">
    <mc:Choice xmlns:p14="http://schemas.microsoft.com/office/powerpoint/2010/main" xmlns="" Requires="p14">
      <p:transition spd="slow" p14:dur="4400" advClick="0" advTm="3000">
        <p14:honeycomb/>
      </p:transition>
    </mc:Choice>
    <mc:Fallback>
      <p:transition spd="slow" advClick="0"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t="21001" b="21128"/>
          <a:stretch/>
        </p:blipFill>
        <p:spPr bwMode="auto">
          <a:xfrm>
            <a:off x="0" y="1835696"/>
            <a:ext cx="6858000" cy="71287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descr="ØµÙØ±Ø© Ø°Ø§Øª ØµÙØ©"/>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48880" y="0"/>
            <a:ext cx="4320480" cy="16196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3392996" y="674948"/>
            <a:ext cx="2232248" cy="629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ln>
                  <a:solidFill>
                    <a:schemeClr val="accent1">
                      <a:lumMod val="50000"/>
                    </a:schemeClr>
                  </a:solidFill>
                </a:ln>
                <a:solidFill>
                  <a:schemeClr val="accent1">
                    <a:lumMod val="50000"/>
                  </a:schemeClr>
                </a:solidFill>
              </a:rPr>
              <a:t>اليوم الخامس  </a:t>
            </a:r>
            <a:endParaRPr lang="ar-SA" sz="3600" dirty="0">
              <a:ln>
                <a:solidFill>
                  <a:schemeClr val="accent1">
                    <a:lumMod val="50000"/>
                  </a:schemeClr>
                </a:solidFill>
              </a:ln>
              <a:solidFill>
                <a:schemeClr val="accent1">
                  <a:lumMod val="50000"/>
                </a:schemeClr>
              </a:solidFill>
            </a:endParaRPr>
          </a:p>
        </p:txBody>
      </p:sp>
      <p:sp>
        <p:nvSpPr>
          <p:cNvPr id="5" name="مستطيل 4"/>
          <p:cNvSpPr/>
          <p:nvPr/>
        </p:nvSpPr>
        <p:spPr>
          <a:xfrm>
            <a:off x="2957128" y="1304764"/>
            <a:ext cx="3096344" cy="31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ln>
                  <a:solidFill>
                    <a:srgbClr val="FF0000"/>
                  </a:solidFill>
                </a:ln>
                <a:solidFill>
                  <a:srgbClr val="FF0000"/>
                </a:solidFill>
              </a:rPr>
              <a:t>1439/12/26</a:t>
            </a:r>
            <a:endParaRPr lang="ar-SA" sz="2000" dirty="0">
              <a:ln>
                <a:solidFill>
                  <a:srgbClr val="FF0000"/>
                </a:solidFill>
              </a:ln>
              <a:solidFill>
                <a:srgbClr val="FF0000"/>
              </a:solidFill>
            </a:endParaRPr>
          </a:p>
        </p:txBody>
      </p:sp>
      <p:pic>
        <p:nvPicPr>
          <p:cNvPr id="11266" name="Picture 2" descr="ÙØªÙØ¬Ø© Ø¨Ø­Ø« Ø§ÙØµÙØ± Ø¹Ù Ø§ÙØ§Ø±Ø¨Ø¹Ø§Ø¡"/>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3880" y="75878"/>
            <a:ext cx="1544216" cy="154421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292373" y="1835696"/>
            <a:ext cx="6376987" cy="567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25400" lvl="0" indent="0" algn="r" defTabSz="914400" rtl="1" eaLnBrk="1" fontAlgn="base" latinLnBrk="0" hangingPunct="1">
              <a:lnSpc>
                <a:spcPct val="100000"/>
              </a:lnSpc>
              <a:spcBef>
                <a:spcPct val="0"/>
              </a:spcBef>
              <a:spcAft>
                <a:spcPts val="1000"/>
              </a:spcAft>
              <a:buClrTx/>
              <a:buSzTx/>
              <a:buFontTx/>
              <a:buNone/>
              <a:tabLst/>
            </a:pPr>
            <a:r>
              <a:rPr kumimoji="0" lang="ar-SA" sz="1600" b="0" i="0" u="sng" strike="noStrike" cap="none" normalizeH="0" baseline="0" dirty="0" smtClean="0">
                <a:ln>
                  <a:noFill/>
                </a:ln>
                <a:solidFill>
                  <a:srgbClr val="FF0000"/>
                </a:solidFill>
                <a:effectLst/>
                <a:latin typeface="Calibri" pitchFamily="34" charset="0"/>
                <a:ea typeface="Arial" pitchFamily="34" charset="0"/>
                <a:cs typeface="Simple Bold Jut Out" pitchFamily="2" charset="-78"/>
              </a:rPr>
              <a:t>الأهداف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Adobe Arabic" charset="-78"/>
                <a:ea typeface="Arial" pitchFamily="34" charset="0"/>
                <a:cs typeface="Adobe Arabic" charset="-78"/>
              </a:rPr>
              <a:t>2ـ انتظام التلميذة  في طابور الصباح</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Adobe Arabic" charset="-78"/>
                <a:ea typeface="Arial" pitchFamily="34" charset="0"/>
                <a:cs typeface="Adobe Arabic" charset="-78"/>
              </a:rPr>
              <a:t>2-المحافظة على الكتب المدرسية</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3-التدريب على استخدام الألفاظ المناسبة</a:t>
            </a:r>
          </a:p>
          <a:p>
            <a:pPr marL="0" marR="41275" lvl="0" indent="0" algn="r" defTabSz="914400" rtl="1" eaLnBrk="1" fontAlgn="base" latinLnBrk="0" hangingPunct="1">
              <a:lnSpc>
                <a:spcPct val="100000"/>
              </a:lnSpc>
              <a:spcBef>
                <a:spcPts val="1200"/>
              </a:spcBef>
              <a:spcAft>
                <a:spcPts val="300"/>
              </a:spcAft>
              <a:buClrTx/>
              <a:buSzTx/>
              <a:buFontTx/>
              <a:buNone/>
              <a:tabLst/>
            </a:pPr>
            <a:r>
              <a:rPr kumimoji="0" lang="ar-SA" sz="1600" b="1" i="0" u="sng" strike="noStrike" cap="none" normalizeH="0" baseline="0" dirty="0" smtClean="0">
                <a:ln>
                  <a:noFill/>
                </a:ln>
                <a:solidFill>
                  <a:srgbClr val="FF0000"/>
                </a:solidFill>
                <a:effectLst/>
                <a:latin typeface="Times New Roman" pitchFamily="18" charset="0"/>
                <a:ea typeface="Arial" pitchFamily="34" charset="0"/>
                <a:cs typeface="Simple Bold Jut Out" pitchFamily="2" charset="-78"/>
              </a:rPr>
              <a:t>الوسائل </a:t>
            </a: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rial" pitchFamily="34" charset="0"/>
              </a:rPr>
              <a:t>               </a:t>
            </a: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rial" pitchFamily="34" charset="0"/>
              </a:rPr>
              <a:t>-  </a:t>
            </a: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قصص منوعة</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           -  أناشيد منوعة</a:t>
            </a: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           -  العاب وأنشطة</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600" b="0" i="0" u="sng" strike="noStrike" cap="none" normalizeH="0" baseline="0" dirty="0" smtClean="0">
                <a:ln>
                  <a:noFill/>
                </a:ln>
                <a:solidFill>
                  <a:srgbClr val="FF0000"/>
                </a:solidFill>
                <a:effectLst/>
                <a:latin typeface="Calibri" pitchFamily="34" charset="0"/>
                <a:ea typeface="Arial" pitchFamily="34" charset="0"/>
                <a:cs typeface="Simple Bold Jut Out" pitchFamily="2" charset="-78"/>
              </a:rPr>
              <a:t>خطوات السير في التنفيذ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Monotype Koufi" pitchFamily="2" charset="-78"/>
              </a:rPr>
              <a:t>1</a:t>
            </a: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ـ تحضر التلميذات إلى المدرسة مع بداية الدوام المدرسي.</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 2ـ تنتظم تلميذات الصف الأول مع تلميذات باقي الصفوف في طابور الصباح بمعاونة معلمة الصف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3- التدريب على استخدام الألفاظ المناسبة وكيفية التعامل مع المعلمة ومناداتها بلقب أستاذة ـ والأسلوب السليم للتعامل مع زميلاتهن.</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4- تلوين بعض الرسومات والتعبير عنها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5- المشاركة في الحفل الختامي ويكون بعد الحصة الأولى وتوزيع الكتب على التلميذات مع حثهن على المحافظة عليها وتغليفها وتوزيع الهدايا عليهن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003610191"/>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ÙØªÙØ¬Ø© Ø¨Ø­Ø« Ø§ÙØµÙØ± Ø¹Ù Ø®ÙÙÙØ§Øª Ø®ÙÙÙØ© ÙÙØ§Ø·ÙØ§Ù"/>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02" y="0"/>
            <a:ext cx="6667500" cy="37799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1916832" y="179512"/>
            <a:ext cx="1656184" cy="2664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ln>
                  <a:solidFill>
                    <a:srgbClr val="C00000"/>
                  </a:solidFill>
                </a:ln>
                <a:solidFill>
                  <a:srgbClr val="C00000"/>
                </a:solidFill>
              </a:rPr>
              <a:t>لك أم الطالبة </a:t>
            </a:r>
            <a:endParaRPr lang="ar-SA" sz="4800" dirty="0">
              <a:ln>
                <a:solidFill>
                  <a:srgbClr val="C00000"/>
                </a:solidFill>
              </a:ln>
              <a:solidFill>
                <a:srgbClr val="C00000"/>
              </a:solidFill>
            </a:endParaRPr>
          </a:p>
        </p:txBody>
      </p:sp>
      <p:sp>
        <p:nvSpPr>
          <p:cNvPr id="5" name="مخطط انسيابي: مستند 4"/>
          <p:cNvSpPr/>
          <p:nvPr/>
        </p:nvSpPr>
        <p:spPr>
          <a:xfrm>
            <a:off x="692696" y="4788024"/>
            <a:ext cx="5616624" cy="3240360"/>
          </a:xfrm>
          <a:prstGeom prst="flowChartDocumen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مطويات للأمهات </a:t>
            </a:r>
            <a:endParaRPr lang="ar-SA"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245577241"/>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95250"/>
            <a:ext cx="6551613" cy="8951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7485899"/>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40000"/>
                    </a14:imgEffect>
                  </a14:imgLayer>
                </a14:imgProps>
              </a:ext>
              <a:ext uri="{28A0092B-C50C-407E-A947-70E740481C1C}">
                <a14:useLocalDpi xmlns:a14="http://schemas.microsoft.com/office/drawing/2010/main" xmlns="" val="0"/>
              </a:ext>
            </a:extLst>
          </a:blip>
          <a:srcRect/>
          <a:stretch>
            <a:fillRect/>
          </a:stretch>
        </p:blipFill>
        <p:spPr bwMode="auto">
          <a:xfrm>
            <a:off x="0" y="0"/>
            <a:ext cx="6857999" cy="914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مستطيل 5"/>
          <p:cNvSpPr/>
          <p:nvPr/>
        </p:nvSpPr>
        <p:spPr>
          <a:xfrm>
            <a:off x="260648" y="323528"/>
            <a:ext cx="6408712" cy="646331"/>
          </a:xfrm>
          <a:prstGeom prst="rect">
            <a:avLst/>
          </a:prstGeom>
        </p:spPr>
        <p:txBody>
          <a:bodyPr wrap="square">
            <a:spAutoFit/>
          </a:bodyPr>
          <a:lstStyle/>
          <a:p>
            <a:pPr algn="ctr"/>
            <a:r>
              <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جدول مواعيد حضور وانصراف تلميذات الصف الأول الابتدائي</a:t>
            </a:r>
          </a:p>
          <a:p>
            <a:pPr algn="ctr"/>
            <a:r>
              <a:rPr lang="ar-SA"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في الأسبوع الأول من العام الدراسي1439/1438هـ</a:t>
            </a:r>
          </a:p>
        </p:txBody>
      </p:sp>
      <p:graphicFrame>
        <p:nvGraphicFramePr>
          <p:cNvPr id="7" name="جدول 6"/>
          <p:cNvGraphicFramePr>
            <a:graphicFrameLocks noGrp="1"/>
          </p:cNvGraphicFramePr>
          <p:nvPr>
            <p:extLst>
              <p:ext uri="{D42A27DB-BD31-4B8C-83A1-F6EECF244321}">
                <p14:modId xmlns:p14="http://schemas.microsoft.com/office/powerpoint/2010/main" xmlns="" val="483353528"/>
              </p:ext>
            </p:extLst>
          </p:nvPr>
        </p:nvGraphicFramePr>
        <p:xfrm>
          <a:off x="743711" y="1259632"/>
          <a:ext cx="5442585" cy="3048000"/>
        </p:xfrm>
        <a:graphic>
          <a:graphicData uri="http://schemas.openxmlformats.org/drawingml/2006/table">
            <a:tbl>
              <a:tblPr rtl="1" firstRow="1" firstCol="1" lastRow="1" lastCol="1" bandRow="1" bandCol="1">
                <a:tableStyleId>{D27102A9-8310-4765-A935-A1911B00CA55}</a:tableStyleId>
              </a:tblPr>
              <a:tblGrid>
                <a:gridCol w="2133543"/>
                <a:gridCol w="2133543"/>
                <a:gridCol w="1175499"/>
              </a:tblGrid>
              <a:tr h="302895">
                <a:tc rowSpan="2">
                  <a:txBody>
                    <a:bodyPr/>
                    <a:lstStyle/>
                    <a:p>
                      <a:pPr algn="ctr" rtl="1">
                        <a:spcAft>
                          <a:spcPts val="0"/>
                        </a:spcAft>
                      </a:pPr>
                      <a:r>
                        <a:rPr lang="ar-SA" sz="2000">
                          <a:effectLst/>
                        </a:rPr>
                        <a:t>اليوم</a:t>
                      </a:r>
                      <a:endParaRPr lang="en-US" sz="1200">
                        <a:effectLst/>
                        <a:latin typeface="Times New Roman"/>
                        <a:ea typeface="Times New Roman"/>
                      </a:endParaRPr>
                    </a:p>
                  </a:txBody>
                  <a:tcPr marL="68580" marR="68580" marT="0" marB="0" anchor="ctr"/>
                </a:tc>
                <a:tc gridSpan="2">
                  <a:txBody>
                    <a:bodyPr/>
                    <a:lstStyle/>
                    <a:p>
                      <a:pPr algn="ctr" rtl="1">
                        <a:spcAft>
                          <a:spcPts val="0"/>
                        </a:spcAft>
                      </a:pPr>
                      <a:r>
                        <a:rPr lang="ar-SA" sz="2000">
                          <a:effectLst/>
                        </a:rPr>
                        <a:t>المواعيد</a:t>
                      </a:r>
                      <a:endParaRPr lang="en-US" sz="1200">
                        <a:effectLst/>
                        <a:latin typeface="Times New Roman"/>
                        <a:ea typeface="Times New Roman"/>
                      </a:endParaRPr>
                    </a:p>
                  </a:txBody>
                  <a:tcPr marL="68580" marR="68580" marT="0" marB="0"/>
                </a:tc>
                <a:tc hMerge="1">
                  <a:txBody>
                    <a:bodyPr/>
                    <a:lstStyle/>
                    <a:p>
                      <a:pPr rtl="1"/>
                      <a:endParaRPr lang="ar-SA"/>
                    </a:p>
                  </a:txBody>
                  <a:tcPr/>
                </a:tc>
              </a:tr>
              <a:tr h="109855">
                <a:tc vMerge="1">
                  <a:txBody>
                    <a:bodyPr/>
                    <a:lstStyle/>
                    <a:p>
                      <a:pPr rtl="1"/>
                      <a:endParaRPr lang="ar-SA"/>
                    </a:p>
                  </a:txBody>
                  <a:tcPr/>
                </a:tc>
                <a:tc>
                  <a:txBody>
                    <a:bodyPr/>
                    <a:lstStyle/>
                    <a:p>
                      <a:pPr algn="ctr" rtl="1">
                        <a:spcAft>
                          <a:spcPts val="0"/>
                        </a:spcAft>
                      </a:pPr>
                      <a:r>
                        <a:rPr lang="ar-SA" sz="2000">
                          <a:effectLst/>
                        </a:rPr>
                        <a:t>الحضور</a:t>
                      </a:r>
                      <a:endParaRPr lang="en-US" sz="1200">
                        <a:effectLst/>
                        <a:latin typeface="Times New Roman"/>
                        <a:ea typeface="Times New Roman"/>
                      </a:endParaRPr>
                    </a:p>
                  </a:txBody>
                  <a:tcPr marL="68580" marR="68580" marT="0" marB="0"/>
                </a:tc>
                <a:tc>
                  <a:txBody>
                    <a:bodyPr/>
                    <a:lstStyle/>
                    <a:p>
                      <a:pPr algn="ctr" rtl="1">
                        <a:spcAft>
                          <a:spcPts val="0"/>
                        </a:spcAft>
                      </a:pPr>
                      <a:r>
                        <a:rPr lang="ar-SA" sz="2000">
                          <a:effectLst/>
                        </a:rPr>
                        <a:t>الانصراف</a:t>
                      </a:r>
                      <a:endParaRPr lang="en-US" sz="1200">
                        <a:effectLst/>
                        <a:latin typeface="Times New Roman"/>
                        <a:ea typeface="Times New Roman"/>
                      </a:endParaRPr>
                    </a:p>
                  </a:txBody>
                  <a:tcPr marL="68580" marR="68580" marT="0" marB="0"/>
                </a:tc>
              </a:tr>
              <a:tr h="265430">
                <a:tc>
                  <a:txBody>
                    <a:bodyPr/>
                    <a:lstStyle/>
                    <a:p>
                      <a:pPr algn="ctr" rtl="1">
                        <a:spcAft>
                          <a:spcPts val="0"/>
                        </a:spcAft>
                      </a:pPr>
                      <a:r>
                        <a:rPr lang="ar-SA" sz="2000">
                          <a:effectLst/>
                        </a:rPr>
                        <a:t>الأول</a:t>
                      </a:r>
                      <a:endParaRPr lang="en-US" sz="1200">
                        <a:effectLst/>
                        <a:latin typeface="Times New Roman"/>
                        <a:ea typeface="Times New Roman"/>
                      </a:endParaRPr>
                    </a:p>
                  </a:txBody>
                  <a:tcPr marL="68580" marR="68580" marT="0" marB="0"/>
                </a:tc>
                <a:tc>
                  <a:txBody>
                    <a:bodyPr/>
                    <a:lstStyle/>
                    <a:p>
                      <a:pPr algn="ctr" rtl="1">
                        <a:spcAft>
                          <a:spcPts val="0"/>
                        </a:spcAft>
                      </a:pPr>
                      <a:r>
                        <a:rPr lang="ar-SA" sz="2000">
                          <a:effectLst/>
                        </a:rPr>
                        <a:t>7.30</a:t>
                      </a:r>
                      <a:endParaRPr lang="en-US" sz="1200">
                        <a:effectLst/>
                        <a:latin typeface="Times New Roman"/>
                        <a:ea typeface="Times New Roman"/>
                      </a:endParaRPr>
                    </a:p>
                  </a:txBody>
                  <a:tcPr marL="68580" marR="68580" marT="0" marB="0"/>
                </a:tc>
                <a:tc>
                  <a:txBody>
                    <a:bodyPr/>
                    <a:lstStyle/>
                    <a:p>
                      <a:pPr algn="ctr" rtl="1">
                        <a:spcAft>
                          <a:spcPts val="0"/>
                        </a:spcAft>
                      </a:pPr>
                      <a:r>
                        <a:rPr lang="ar-SA" sz="2000">
                          <a:effectLst/>
                        </a:rPr>
                        <a:t>8.30</a:t>
                      </a:r>
                      <a:endParaRPr lang="en-US" sz="1200">
                        <a:effectLst/>
                        <a:latin typeface="Times New Roman"/>
                        <a:ea typeface="Times New Roman"/>
                      </a:endParaRPr>
                    </a:p>
                  </a:txBody>
                  <a:tcPr marL="68580" marR="68580" marT="0" marB="0"/>
                </a:tc>
              </a:tr>
              <a:tr h="302895">
                <a:tc>
                  <a:txBody>
                    <a:bodyPr/>
                    <a:lstStyle/>
                    <a:p>
                      <a:pPr algn="ctr" rtl="1">
                        <a:spcAft>
                          <a:spcPts val="0"/>
                        </a:spcAft>
                      </a:pPr>
                      <a:r>
                        <a:rPr lang="ar-SA" sz="2000">
                          <a:effectLst/>
                        </a:rPr>
                        <a:t>الثاني</a:t>
                      </a:r>
                      <a:endParaRPr lang="en-US" sz="1200">
                        <a:effectLst/>
                        <a:latin typeface="Times New Roman"/>
                        <a:ea typeface="Times New Roman"/>
                      </a:endParaRPr>
                    </a:p>
                  </a:txBody>
                  <a:tcPr marL="68580" marR="68580" marT="0" marB="0"/>
                </a:tc>
                <a:tc>
                  <a:txBody>
                    <a:bodyPr/>
                    <a:lstStyle/>
                    <a:p>
                      <a:pPr algn="ctr" rtl="1">
                        <a:spcAft>
                          <a:spcPts val="0"/>
                        </a:spcAft>
                      </a:pPr>
                      <a:r>
                        <a:rPr lang="ar-SA" sz="2000">
                          <a:effectLst/>
                        </a:rPr>
                        <a:t>7.30</a:t>
                      </a:r>
                      <a:endParaRPr lang="en-US" sz="1200">
                        <a:effectLst/>
                        <a:latin typeface="Times New Roman"/>
                        <a:ea typeface="Times New Roman"/>
                      </a:endParaRPr>
                    </a:p>
                  </a:txBody>
                  <a:tcPr marL="68580" marR="68580" marT="0" marB="0" anchor="ctr"/>
                </a:tc>
                <a:tc>
                  <a:txBody>
                    <a:bodyPr/>
                    <a:lstStyle/>
                    <a:p>
                      <a:pPr algn="ctr" rtl="1">
                        <a:spcAft>
                          <a:spcPts val="0"/>
                        </a:spcAft>
                      </a:pPr>
                      <a:r>
                        <a:rPr lang="ar-SA" sz="2000">
                          <a:effectLst/>
                        </a:rPr>
                        <a:t>9.30</a:t>
                      </a:r>
                      <a:endParaRPr lang="en-US" sz="1200">
                        <a:effectLst/>
                        <a:latin typeface="Times New Roman"/>
                        <a:ea typeface="Times New Roman"/>
                      </a:endParaRPr>
                    </a:p>
                  </a:txBody>
                  <a:tcPr marL="68580" marR="68580" marT="0" marB="0"/>
                </a:tc>
              </a:tr>
              <a:tr h="265430">
                <a:tc>
                  <a:txBody>
                    <a:bodyPr/>
                    <a:lstStyle/>
                    <a:p>
                      <a:pPr algn="ctr" rtl="1">
                        <a:spcAft>
                          <a:spcPts val="0"/>
                        </a:spcAft>
                      </a:pPr>
                      <a:r>
                        <a:rPr lang="ar-SA" sz="2000">
                          <a:effectLst/>
                        </a:rPr>
                        <a:t>الثالث</a:t>
                      </a:r>
                      <a:endParaRPr lang="en-US" sz="1200">
                        <a:effectLst/>
                        <a:latin typeface="Times New Roman"/>
                        <a:ea typeface="Times New Roman"/>
                      </a:endParaRPr>
                    </a:p>
                  </a:txBody>
                  <a:tcPr marL="68580" marR="68580" marT="0" marB="0"/>
                </a:tc>
                <a:tc>
                  <a:txBody>
                    <a:bodyPr/>
                    <a:lstStyle/>
                    <a:p>
                      <a:pPr algn="ctr" rtl="1">
                        <a:spcAft>
                          <a:spcPts val="0"/>
                        </a:spcAft>
                      </a:pPr>
                      <a:r>
                        <a:rPr lang="ar-SA" sz="2000">
                          <a:effectLst/>
                        </a:rPr>
                        <a:t>مع بداية الاصطفاف الصباحي</a:t>
                      </a:r>
                      <a:endParaRPr lang="en-US" sz="1200">
                        <a:effectLst/>
                        <a:latin typeface="Times New Roman"/>
                        <a:ea typeface="Times New Roman"/>
                      </a:endParaRPr>
                    </a:p>
                  </a:txBody>
                  <a:tcPr marL="68580" marR="68580" marT="0" marB="0" anchor="ctr"/>
                </a:tc>
                <a:tc>
                  <a:txBody>
                    <a:bodyPr/>
                    <a:lstStyle/>
                    <a:p>
                      <a:pPr algn="ctr" rtl="1">
                        <a:spcAft>
                          <a:spcPts val="0"/>
                        </a:spcAft>
                      </a:pPr>
                      <a:r>
                        <a:rPr lang="ar-SA" sz="2000">
                          <a:effectLst/>
                        </a:rPr>
                        <a:t>10.30</a:t>
                      </a:r>
                      <a:endParaRPr lang="en-US" sz="1200">
                        <a:effectLst/>
                        <a:latin typeface="Times New Roman"/>
                        <a:ea typeface="Times New Roman"/>
                      </a:endParaRPr>
                    </a:p>
                  </a:txBody>
                  <a:tcPr marL="68580" marR="68580" marT="0" marB="0"/>
                </a:tc>
              </a:tr>
              <a:tr h="302895">
                <a:tc>
                  <a:txBody>
                    <a:bodyPr/>
                    <a:lstStyle/>
                    <a:p>
                      <a:pPr algn="ctr" rtl="1">
                        <a:spcAft>
                          <a:spcPts val="0"/>
                        </a:spcAft>
                      </a:pPr>
                      <a:r>
                        <a:rPr lang="ar-SA" sz="2000">
                          <a:effectLst/>
                        </a:rPr>
                        <a:t>الرابع</a:t>
                      </a:r>
                      <a:endParaRPr lang="en-US" sz="1200">
                        <a:effectLst/>
                        <a:latin typeface="Times New Roman"/>
                        <a:ea typeface="Times New Roman"/>
                      </a:endParaRPr>
                    </a:p>
                  </a:txBody>
                  <a:tcPr marL="68580" marR="68580" marT="0" marB="0"/>
                </a:tc>
                <a:tc>
                  <a:txBody>
                    <a:bodyPr/>
                    <a:lstStyle/>
                    <a:p>
                      <a:pPr algn="ctr" rtl="1">
                        <a:spcAft>
                          <a:spcPts val="0"/>
                        </a:spcAft>
                      </a:pPr>
                      <a:r>
                        <a:rPr lang="ar-SA" sz="2000">
                          <a:effectLst/>
                        </a:rPr>
                        <a:t>مع بداية الاصطفاف الصباحي</a:t>
                      </a:r>
                      <a:endParaRPr lang="en-US" sz="1200">
                        <a:effectLst/>
                        <a:latin typeface="Times New Roman"/>
                        <a:ea typeface="Times New Roman"/>
                      </a:endParaRPr>
                    </a:p>
                  </a:txBody>
                  <a:tcPr marL="68580" marR="68580" marT="0" marB="0" anchor="ctr"/>
                </a:tc>
                <a:tc>
                  <a:txBody>
                    <a:bodyPr/>
                    <a:lstStyle/>
                    <a:p>
                      <a:pPr algn="ctr" rtl="1">
                        <a:spcAft>
                          <a:spcPts val="0"/>
                        </a:spcAft>
                      </a:pPr>
                      <a:r>
                        <a:rPr lang="ar-SA" sz="2000">
                          <a:effectLst/>
                        </a:rPr>
                        <a:t>11</a:t>
                      </a:r>
                      <a:endParaRPr lang="en-US" sz="1200">
                        <a:effectLst/>
                        <a:latin typeface="Times New Roman"/>
                        <a:ea typeface="Times New Roman"/>
                      </a:endParaRPr>
                    </a:p>
                  </a:txBody>
                  <a:tcPr marL="68580" marR="68580" marT="0" marB="0"/>
                </a:tc>
              </a:tr>
              <a:tr h="265430">
                <a:tc>
                  <a:txBody>
                    <a:bodyPr/>
                    <a:lstStyle/>
                    <a:p>
                      <a:pPr algn="ctr" rtl="1">
                        <a:spcAft>
                          <a:spcPts val="0"/>
                        </a:spcAft>
                      </a:pPr>
                      <a:r>
                        <a:rPr lang="ar-SA" sz="2000">
                          <a:effectLst/>
                        </a:rPr>
                        <a:t>الخامس</a:t>
                      </a:r>
                      <a:endParaRPr lang="en-US" sz="1200">
                        <a:effectLst/>
                        <a:latin typeface="Times New Roman"/>
                        <a:ea typeface="Times New Roman"/>
                      </a:endParaRPr>
                    </a:p>
                  </a:txBody>
                  <a:tcPr marL="68580" marR="68580" marT="0" marB="0"/>
                </a:tc>
                <a:tc>
                  <a:txBody>
                    <a:bodyPr/>
                    <a:lstStyle/>
                    <a:p>
                      <a:pPr algn="ctr" rtl="1">
                        <a:spcAft>
                          <a:spcPts val="0"/>
                        </a:spcAft>
                      </a:pPr>
                      <a:r>
                        <a:rPr lang="ar-SA" sz="2000">
                          <a:effectLst/>
                        </a:rPr>
                        <a:t>مع بداية الاصطفاف الصباحي</a:t>
                      </a:r>
                      <a:endParaRPr lang="en-US" sz="1200">
                        <a:effectLst/>
                        <a:latin typeface="Times New Roman"/>
                        <a:ea typeface="Times New Roman"/>
                      </a:endParaRPr>
                    </a:p>
                  </a:txBody>
                  <a:tcPr marL="68580" marR="68580" marT="0" marB="0" anchor="ctr"/>
                </a:tc>
                <a:tc>
                  <a:txBody>
                    <a:bodyPr/>
                    <a:lstStyle/>
                    <a:p>
                      <a:pPr algn="ctr" rtl="1">
                        <a:spcAft>
                          <a:spcPts val="0"/>
                        </a:spcAft>
                      </a:pPr>
                      <a:r>
                        <a:rPr lang="ar-SA" sz="2000" dirty="0">
                          <a:effectLst/>
                        </a:rPr>
                        <a:t>عند نهاية الحفل</a:t>
                      </a:r>
                      <a:endParaRPr lang="en-US" sz="1200" dirty="0">
                        <a:effectLst/>
                        <a:latin typeface="Times New Roman"/>
                        <a:ea typeface="Times New Roman"/>
                      </a:endParaRPr>
                    </a:p>
                  </a:txBody>
                  <a:tcPr marL="68580" marR="68580" marT="0" marB="0"/>
                </a:tc>
              </a:tr>
            </a:tbl>
          </a:graphicData>
        </a:graphic>
      </p:graphicFrame>
      <p:sp>
        <p:nvSpPr>
          <p:cNvPr id="8" name="AutoShape 6"/>
          <p:cNvSpPr>
            <a:spLocks noChangeArrowheads="1"/>
          </p:cNvSpPr>
          <p:nvPr/>
        </p:nvSpPr>
        <p:spPr bwMode="auto">
          <a:xfrm>
            <a:off x="3897052" y="5364088"/>
            <a:ext cx="2772308" cy="1800200"/>
          </a:xfrm>
          <a:prstGeom prst="snip1Rect">
            <a:avLst/>
          </a:prstGeom>
          <a:solidFill>
            <a:srgbClr val="FFFFFF"/>
          </a:solidFill>
          <a:ln w="76200" cmpd="tri">
            <a:solidFill>
              <a:schemeClr val="accent4">
                <a:lumMod val="40000"/>
                <a:lumOff val="6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b="1" i="1" u="none" strike="noStrike" cap="none" normalizeH="0" baseline="0" dirty="0" smtClean="0">
                <a:ln>
                  <a:solidFill>
                    <a:schemeClr val="tx1"/>
                  </a:solidFill>
                </a:ln>
                <a:effectLst/>
                <a:latin typeface="Traditional Arabic" pitchFamily="18" charset="-78"/>
                <a:ea typeface="Arial" pitchFamily="34" charset="0"/>
                <a:cs typeface="Traditional Arabic" pitchFamily="18" charset="-78"/>
              </a:rPr>
              <a:t>التأخر الصباحي</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b="1" i="0" u="none" strike="noStrike" cap="none" normalizeH="0" baseline="0" dirty="0" smtClean="0">
                <a:ln>
                  <a:solidFill>
                    <a:schemeClr val="tx1"/>
                  </a:solidFill>
                </a:ln>
                <a:effectLst/>
                <a:latin typeface="Traditional Arabic" pitchFamily="18" charset="-78"/>
                <a:ea typeface="Arial" pitchFamily="34" charset="0"/>
                <a:cs typeface="Traditional Arabic" pitchFamily="18" charset="-78"/>
              </a:rPr>
              <a:t>يؤدي إلى عدم استفادة الطالبة</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b="1" i="0" u="none" strike="noStrike" cap="none" normalizeH="0" baseline="0" dirty="0" smtClean="0">
                <a:ln>
                  <a:solidFill>
                    <a:schemeClr val="tx1"/>
                  </a:solidFill>
                </a:ln>
                <a:effectLst/>
                <a:latin typeface="Traditional Arabic" pitchFamily="18" charset="-78"/>
                <a:ea typeface="Arial" pitchFamily="34" charset="0"/>
                <a:cs typeface="Traditional Arabic" pitchFamily="18" charset="-78"/>
              </a:rPr>
              <a:t>من الشرح وتشتيت لجهد المعلمة</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solidFill>
                    <a:schemeClr val="tx1"/>
                  </a:solidFill>
                </a:ln>
                <a:effectLst/>
                <a:latin typeface="Traditional Arabic" pitchFamily="18" charset="-78"/>
                <a:ea typeface="Arial" pitchFamily="34" charset="0"/>
                <a:cs typeface="Traditional Arabic" pitchFamily="18" charset="-78"/>
              </a:rPr>
              <a:t>وإشـــغـــال لإدارة الـمـدرسـة</a:t>
            </a:r>
            <a:endParaRPr kumimoji="0" lang="ar-SA" sz="2000" b="0" i="0" u="none" strike="noStrike" cap="none" normalizeH="0" baseline="0" dirty="0" smtClean="0">
              <a:ln>
                <a:solidFill>
                  <a:schemeClr val="tx1"/>
                </a:solidFill>
              </a:ln>
              <a:effectLst/>
              <a:latin typeface="Arial" pitchFamily="34" charset="0"/>
              <a:cs typeface="Arial" pitchFamily="34" charset="0"/>
            </a:endParaRPr>
          </a:p>
        </p:txBody>
      </p:sp>
      <p:sp>
        <p:nvSpPr>
          <p:cNvPr id="9" name="AutoShape 7"/>
          <p:cNvSpPr>
            <a:spLocks noChangeArrowheads="1"/>
          </p:cNvSpPr>
          <p:nvPr/>
        </p:nvSpPr>
        <p:spPr bwMode="auto">
          <a:xfrm>
            <a:off x="260648" y="4846240"/>
            <a:ext cx="3249612" cy="1035695"/>
          </a:xfrm>
          <a:prstGeom prst="snip1Rect">
            <a:avLst/>
          </a:prstGeom>
          <a:solidFill>
            <a:srgbClr val="FFFFFF"/>
          </a:solidFill>
          <a:ln w="76200" cmpd="tri">
            <a:solidFill>
              <a:schemeClr val="accent4">
                <a:lumMod val="40000"/>
                <a:lumOff val="6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800" b="1" i="1" u="none" strike="noStrike" cap="none" normalizeH="0" baseline="0" dirty="0" smtClean="0">
                <a:ln>
                  <a:solidFill>
                    <a:schemeClr val="tx1"/>
                  </a:solidFill>
                </a:ln>
                <a:effectLst/>
                <a:latin typeface="Traditional Arabic" pitchFamily="18" charset="-78"/>
                <a:ea typeface="Arial" pitchFamily="34" charset="0"/>
                <a:cs typeface="Traditional Arabic" pitchFamily="18" charset="-78"/>
              </a:rPr>
              <a:t>النوم المبكر </a:t>
            </a:r>
            <a:endParaRPr kumimoji="0" lang="ar-SA" sz="1800" b="1" i="0" u="none" strike="noStrike" cap="none" normalizeH="0" baseline="0" dirty="0" smtClean="0">
              <a:ln>
                <a:solidFill>
                  <a:schemeClr val="tx1"/>
                </a:solidFill>
              </a:ln>
              <a:effectLst/>
              <a:latin typeface="Traditional Arabic" pitchFamily="18" charset="-78"/>
              <a:ea typeface="Arial" pitchFamily="34" charset="0"/>
              <a:cs typeface="Traditional Arabic" pitchFamily="18"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800" b="1" i="0" u="none" strike="noStrike" cap="none" normalizeH="0" baseline="0" dirty="0" smtClean="0">
                <a:ln>
                  <a:solidFill>
                    <a:schemeClr val="tx1"/>
                  </a:solidFill>
                </a:ln>
                <a:effectLst/>
                <a:latin typeface="Traditional Arabic" pitchFamily="18" charset="-78"/>
                <a:ea typeface="Arial" pitchFamily="34" charset="0"/>
                <a:cs typeface="Traditional Arabic" pitchFamily="18" charset="-78"/>
              </a:rPr>
              <a:t>يوفر النشاط والحيوية لليوم الدراسي الثاني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solidFill>
                  <a:schemeClr val="tx1"/>
                </a:solidFill>
              </a:ln>
              <a:effectLst/>
              <a:latin typeface="Arial" pitchFamily="34" charset="0"/>
              <a:cs typeface="Arial" pitchFamily="34" charset="0"/>
            </a:endParaRPr>
          </a:p>
        </p:txBody>
      </p:sp>
      <p:sp>
        <p:nvSpPr>
          <p:cNvPr id="10" name="AutoShape 9"/>
          <p:cNvSpPr>
            <a:spLocks noChangeArrowheads="1"/>
          </p:cNvSpPr>
          <p:nvPr/>
        </p:nvSpPr>
        <p:spPr bwMode="auto">
          <a:xfrm>
            <a:off x="491927" y="6876256"/>
            <a:ext cx="3030537" cy="1369318"/>
          </a:xfrm>
          <a:prstGeom prst="snip1Rect">
            <a:avLst/>
          </a:prstGeom>
          <a:solidFill>
            <a:srgbClr val="FFFFFF"/>
          </a:solidFill>
          <a:ln w="76200" cmpd="dbl">
            <a:solidFill>
              <a:schemeClr val="accent4">
                <a:lumMod val="40000"/>
                <a:lumOff val="6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800" b="1" i="1" u="none" strike="noStrike" cap="none" normalizeH="0" baseline="0" dirty="0" smtClean="0">
                <a:ln>
                  <a:solidFill>
                    <a:schemeClr val="tx1"/>
                  </a:solidFill>
                </a:ln>
                <a:effectLst/>
                <a:latin typeface="Traditional Arabic" pitchFamily="18" charset="-78"/>
                <a:ea typeface="Arial" pitchFamily="34" charset="0"/>
                <a:cs typeface="Traditional Arabic" pitchFamily="18" charset="-78"/>
              </a:rPr>
              <a:t>غــيــاب</a:t>
            </a:r>
            <a:endParaRPr kumimoji="0" lang="ar-SA" sz="1800" b="1" i="0" u="none" strike="noStrike" cap="none" normalizeH="0" baseline="0" dirty="0" smtClean="0">
              <a:ln>
                <a:solidFill>
                  <a:schemeClr val="tx1"/>
                </a:solidFill>
              </a:ln>
              <a:effectLst/>
              <a:latin typeface="Traditional Arabic" pitchFamily="18" charset="-78"/>
              <a:ea typeface="Arial" pitchFamily="34" charset="0"/>
              <a:cs typeface="Traditional Arabic" pitchFamily="18"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800" b="1" i="0" u="none" strike="noStrike" cap="none" normalizeH="0" baseline="0" dirty="0" smtClean="0">
                <a:ln>
                  <a:solidFill>
                    <a:schemeClr val="tx1"/>
                  </a:solidFill>
                </a:ln>
                <a:effectLst/>
                <a:latin typeface="Traditional Arabic" pitchFamily="18" charset="-78"/>
                <a:ea typeface="Arial" pitchFamily="34" charset="0"/>
                <a:cs typeface="Traditional Arabic" pitchFamily="18" charset="-78"/>
              </a:rPr>
              <a:t>الطالبة عــن الـمـدرسة يؤدي إلى عــدم فهـم الـمـادة وانخـفاض مسـتوى تحــصــيـــلها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solidFill>
                  <a:schemeClr val="tx1"/>
                </a:solidFill>
              </a:ln>
              <a:effectLst/>
              <a:latin typeface="Arial" pitchFamily="34" charset="0"/>
              <a:cs typeface="Arial" pitchFamily="34" charset="0"/>
            </a:endParaRPr>
          </a:p>
        </p:txBody>
      </p:sp>
    </p:spTree>
    <p:extLst>
      <p:ext uri="{BB962C8B-B14F-4D97-AF65-F5344CB8AC3E}">
        <p14:creationId xmlns:p14="http://schemas.microsoft.com/office/powerpoint/2010/main" xmlns="" val="2659050625"/>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268760" y="352922"/>
            <a:ext cx="4032447" cy="784225"/>
          </a:xfrm>
          <a:prstGeom prst="rect">
            <a:avLst/>
          </a:prstGeom>
        </p:spPr>
        <p:txBody>
          <a:bodyPr wrap="none" fromWordArt="1">
            <a:prstTxWarp prst="textFadeUp">
              <a:avLst>
                <a:gd name="adj" fmla="val 0"/>
              </a:avLst>
            </a:prstTxWarp>
          </a:bodyPr>
          <a:lstStyle/>
          <a:p>
            <a:pPr algn="ctr" rtl="1">
              <a:buNone/>
            </a:pPr>
            <a:r>
              <a:rPr lang="ar-SA" sz="20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ews Gothic MT"/>
              </a:rPr>
              <a:t>آداب وسلوكيات</a:t>
            </a:r>
            <a:endParaRPr lang="ar-SA" sz="20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ews Gothic MT"/>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66838" y="1619672"/>
            <a:ext cx="4124325" cy="21812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descr="صورة 6"/>
          <p:cNvSpPr>
            <a:spLocks noChangeArrowheads="1"/>
          </p:cNvSpPr>
          <p:nvPr/>
        </p:nvSpPr>
        <p:spPr bwMode="auto">
          <a:xfrm>
            <a:off x="1387029" y="3801269"/>
            <a:ext cx="4114800" cy="2400300"/>
          </a:xfrm>
          <a:prstGeom prst="rect">
            <a:avLst/>
          </a:prstGeom>
          <a:blipFill dpi="0" rotWithShape="0">
            <a:blip r:embed="rId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6" name="مستطيل 5"/>
          <p:cNvSpPr/>
          <p:nvPr/>
        </p:nvSpPr>
        <p:spPr>
          <a:xfrm>
            <a:off x="2434376" y="6372200"/>
            <a:ext cx="1643399" cy="461665"/>
          </a:xfrm>
          <a:prstGeom prst="rect">
            <a:avLst/>
          </a:prstGeom>
        </p:spPr>
        <p:txBody>
          <a:bodyPr wrap="none">
            <a:spAutoFit/>
          </a:bodyPr>
          <a:lstStyle/>
          <a:p>
            <a:r>
              <a:rPr lang="ar-SA" sz="2400" b="1" dirty="0">
                <a:ln w="10541" cmpd="sng">
                  <a:solidFill>
                    <a:srgbClr val="00B0F0"/>
                  </a:solidFill>
                  <a:prstDash val="solid"/>
                </a:ln>
                <a:solidFill>
                  <a:srgbClr val="00B0F0"/>
                </a:solidFill>
              </a:rPr>
              <a:t>ماذا تفعل أمي؟</a:t>
            </a:r>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87066" y="7020272"/>
            <a:ext cx="3514725" cy="20878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849845"/>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42344" y="251520"/>
            <a:ext cx="2790825" cy="733425"/>
          </a:xfrm>
          <a:prstGeom prst="rect">
            <a:avLst/>
          </a:prstGeom>
          <a:noFill/>
          <a:extLst>
            <a:ext uri="{909E8E84-426E-40DD-AFC4-6F175D3DCCD1}">
              <a14:hiddenFill xmlns:a14="http://schemas.microsoft.com/office/drawing/2010/main" xmlns="">
                <a:solidFill>
                  <a:srgbClr val="FFFFFF"/>
                </a:solidFill>
              </a14:hiddenFill>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7163" y="1259632"/>
            <a:ext cx="6542087" cy="7542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7328771"/>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44824" y="251520"/>
            <a:ext cx="2790825" cy="733425"/>
          </a:xfrm>
          <a:prstGeom prst="rect">
            <a:avLst/>
          </a:prstGeom>
          <a:noFill/>
          <a:extLst>
            <a:ext uri="{909E8E84-426E-40DD-AFC4-6F175D3DCCD1}">
              <a14:hiddenFill xmlns:a14="http://schemas.microsoft.com/office/drawing/2010/main" xmlns="">
                <a:solidFill>
                  <a:srgbClr val="FFFFFF"/>
                </a:solidFill>
              </a14:hiddenFill>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3825" y="1187624"/>
            <a:ext cx="6608763" cy="74945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4734300"/>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789040" y="330424"/>
            <a:ext cx="244827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800" dirty="0" smtClean="0">
                <a:ln w="18415" cmpd="sng">
                  <a:solidFill>
                    <a:schemeClr val="bg2">
                      <a:lumMod val="90000"/>
                    </a:schemeClr>
                  </a:solidFill>
                  <a:prstDash val="solid"/>
                </a:ln>
                <a:solidFill>
                  <a:schemeClr val="bg2">
                    <a:lumMod val="90000"/>
                  </a:schemeClr>
                </a:solidFill>
                <a:effectLst>
                  <a:outerShdw blurRad="63500" dir="3600000" algn="tl" rotWithShape="0">
                    <a:srgbClr val="000000">
                      <a:alpha val="70000"/>
                    </a:srgbClr>
                  </a:outerShdw>
                </a:effectLst>
              </a:rPr>
              <a:t>مشاعري </a:t>
            </a:r>
            <a:endParaRPr lang="ar-SA" sz="4800" dirty="0">
              <a:ln w="18415" cmpd="sng">
                <a:solidFill>
                  <a:schemeClr val="bg2">
                    <a:lumMod val="90000"/>
                  </a:schemeClr>
                </a:solidFill>
                <a:prstDash val="solid"/>
              </a:ln>
              <a:solidFill>
                <a:schemeClr val="bg2">
                  <a:lumMod val="90000"/>
                </a:schemeClr>
              </a:solidFill>
              <a:effectLst>
                <a:outerShdw blurRad="63500" dir="3600000" algn="tl" rotWithShape="0">
                  <a:srgbClr val="000000">
                    <a:alpha val="70000"/>
                  </a:srgbClr>
                </a:outerShdw>
              </a:effectLst>
            </a:endParaRPr>
          </a:p>
        </p:txBody>
      </p:sp>
      <p:sp>
        <p:nvSpPr>
          <p:cNvPr id="5" name="مستطيل 4"/>
          <p:cNvSpPr/>
          <p:nvPr/>
        </p:nvSpPr>
        <p:spPr>
          <a:xfrm>
            <a:off x="2276872" y="1115616"/>
            <a:ext cx="3960440" cy="1217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ارسمي وجهك وانتِ</a:t>
            </a:r>
            <a:endParaRPr lang="ar-SA"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مستطيل 5"/>
          <p:cNvSpPr/>
          <p:nvPr/>
        </p:nvSpPr>
        <p:spPr>
          <a:xfrm>
            <a:off x="3868266" y="2099928"/>
            <a:ext cx="244827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ln>
                  <a:solidFill>
                    <a:schemeClr val="accent3">
                      <a:lumMod val="75000"/>
                    </a:schemeClr>
                  </a:solidFill>
                </a:ln>
                <a:solidFill>
                  <a:schemeClr val="accent3">
                    <a:lumMod val="75000"/>
                  </a:schemeClr>
                </a:solidFill>
              </a:rPr>
              <a:t>سعيدة</a:t>
            </a:r>
            <a:r>
              <a:rPr lang="ar-SA" sz="4400" dirty="0" smtClean="0">
                <a:ln>
                  <a:solidFill>
                    <a:schemeClr val="accent3">
                      <a:lumMod val="75000"/>
                    </a:schemeClr>
                  </a:solidFill>
                </a:ln>
                <a:solidFill>
                  <a:schemeClr val="accent3">
                    <a:lumMod val="75000"/>
                  </a:schemeClr>
                </a:solidFill>
              </a:rPr>
              <a:t> </a:t>
            </a:r>
            <a:endParaRPr lang="ar-SA" dirty="0">
              <a:ln>
                <a:solidFill>
                  <a:schemeClr val="accent3">
                    <a:lumMod val="75000"/>
                  </a:schemeClr>
                </a:solidFill>
              </a:ln>
              <a:solidFill>
                <a:schemeClr val="accent3">
                  <a:lumMod val="75000"/>
                </a:schemeClr>
              </a:solidFill>
            </a:endParaRPr>
          </a:p>
        </p:txBody>
      </p:sp>
      <p:sp>
        <p:nvSpPr>
          <p:cNvPr id="9" name="مستطيل 8"/>
          <p:cNvSpPr/>
          <p:nvPr/>
        </p:nvSpPr>
        <p:spPr>
          <a:xfrm>
            <a:off x="910858" y="2332856"/>
            <a:ext cx="244827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dirty="0" smtClean="0">
                <a:ln>
                  <a:solidFill>
                    <a:schemeClr val="accent3">
                      <a:lumMod val="75000"/>
                    </a:schemeClr>
                  </a:solidFill>
                </a:ln>
                <a:solidFill>
                  <a:schemeClr val="accent3">
                    <a:lumMod val="75000"/>
                  </a:schemeClr>
                </a:solidFill>
              </a:rPr>
              <a:t>حزينة</a:t>
            </a:r>
            <a:endParaRPr lang="ar-SA" sz="1200" dirty="0">
              <a:ln>
                <a:solidFill>
                  <a:schemeClr val="accent3">
                    <a:lumMod val="75000"/>
                  </a:schemeClr>
                </a:solidFill>
              </a:ln>
              <a:solidFill>
                <a:schemeClr val="accent3">
                  <a:lumMod val="75000"/>
                </a:schemeClr>
              </a:solidFill>
            </a:endParaRPr>
          </a:p>
        </p:txBody>
      </p:sp>
      <p:sp>
        <p:nvSpPr>
          <p:cNvPr id="7" name="شكل بيضاوي 6"/>
          <p:cNvSpPr/>
          <p:nvPr/>
        </p:nvSpPr>
        <p:spPr>
          <a:xfrm>
            <a:off x="3868266" y="3023828"/>
            <a:ext cx="2664296" cy="267687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p:cNvSpPr/>
          <p:nvPr/>
        </p:nvSpPr>
        <p:spPr>
          <a:xfrm>
            <a:off x="728142" y="3160390"/>
            <a:ext cx="2664296" cy="267687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1628800" y="5903172"/>
            <a:ext cx="4025461" cy="523220"/>
          </a:xfrm>
          <a:prstGeom prst="rect">
            <a:avLst/>
          </a:prstGeom>
        </p:spPr>
        <p:txBody>
          <a:bodyPr wrap="none">
            <a:spAutoFit/>
          </a:bodyPr>
          <a:lstStyle/>
          <a:p>
            <a:r>
              <a:rPr lang="ar-SA"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ارسمي وجه صديقتك وهي سعيدة</a:t>
            </a:r>
          </a:p>
        </p:txBody>
      </p:sp>
      <p:sp>
        <p:nvSpPr>
          <p:cNvPr id="13" name="شكل بيضاوي 12"/>
          <p:cNvSpPr/>
          <p:nvPr/>
        </p:nvSpPr>
        <p:spPr>
          <a:xfrm>
            <a:off x="1367780" y="6424064"/>
            <a:ext cx="2664296" cy="2676872"/>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9461" name="Picture 5" descr="ÙØªÙØ¬Ø© Ø¨Ø­Ø« Ø§ÙØµÙØ± Ø¹Ù Ø®ÙÙÙØ§Øª ÙÙØ·ÙØ§Ù"/>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l="13773" t="18447" r="16895" b="19799"/>
          <a:stretch/>
        </p:blipFill>
        <p:spPr bwMode="auto">
          <a:xfrm>
            <a:off x="476250" y="179511"/>
            <a:ext cx="1447800" cy="21533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024431"/>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شكل بيضاوي 3"/>
          <p:cNvSpPr/>
          <p:nvPr/>
        </p:nvSpPr>
        <p:spPr>
          <a:xfrm>
            <a:off x="2127995" y="149064"/>
            <a:ext cx="4680520" cy="1237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لوني </a:t>
            </a:r>
            <a:endParaRPr lang="ar-S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484" name="Picture 4" descr="ØµÙØ±Ø© Ø°Ø§Øª ØµÙ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29000" y="1979712"/>
            <a:ext cx="2856012" cy="285273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476672" y="2915816"/>
            <a:ext cx="2664296"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تفاح </a:t>
            </a:r>
            <a:endParaRPr lang="ar-SA"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486" name="Picture 6" descr="ØµÙØ±Ø© Ø°Ø§Øª ØµÙ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89462" y="5436095"/>
            <a:ext cx="2380506" cy="299943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مستطيل 8"/>
          <p:cNvSpPr/>
          <p:nvPr/>
        </p:nvSpPr>
        <p:spPr>
          <a:xfrm>
            <a:off x="476672" y="5868144"/>
            <a:ext cx="2664296"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موز</a:t>
            </a:r>
            <a:endParaRPr lang="ar-SA"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6519" y="1292387"/>
            <a:ext cx="2894449" cy="16200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0703354"/>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ØµÙØ±Ø© Ø°Ø§Øª ØµÙ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6712" y="611560"/>
            <a:ext cx="5686425" cy="7429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4520795"/>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ÙØªÙØ¬Ø© Ø¨Ø­Ø« Ø§ÙØµÙØ± Ø¹Ù Ø¨Ø§ÙÙÙØ§Øª">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6858000" cy="89644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836712" y="1573755"/>
            <a:ext cx="5400600" cy="5816977"/>
          </a:xfrm>
          <a:prstGeom prst="rect">
            <a:avLst/>
          </a:prstGeom>
        </p:spPr>
        <p:txBody>
          <a:bodyPr wrap="square">
            <a:spAutoFit/>
          </a:bodyPr>
          <a:lstStyle/>
          <a:p>
            <a:pPr algn="ctr"/>
            <a:r>
              <a:rPr lang="ar-SA" sz="2000" dirty="0">
                <a:ln>
                  <a:solidFill>
                    <a:schemeClr val="tx1"/>
                  </a:solidFill>
                </a:ln>
              </a:rPr>
              <a:t>الحمد لله رب العالمين والصلاة والسلام على الرحمة المهداة نبينا محمد صلى الله عليه وسلم ....................... وبعد </a:t>
            </a:r>
          </a:p>
          <a:p>
            <a:pPr algn="ctr"/>
            <a:endParaRPr lang="ar-SA" sz="2000" dirty="0">
              <a:ln>
                <a:solidFill>
                  <a:schemeClr val="tx1"/>
                </a:solidFill>
              </a:ln>
            </a:endParaRPr>
          </a:p>
          <a:p>
            <a:pPr algn="ctr"/>
            <a:r>
              <a:rPr lang="ar-SA" sz="2000" dirty="0">
                <a:ln>
                  <a:solidFill>
                    <a:schemeClr val="tx1"/>
                  </a:solidFill>
                </a:ln>
              </a:rPr>
              <a:t>فبعد نجاح تجربة الاسبوع التمهيدي الذي ننقل فيه الطفلة من حالة الرفض والخوف من المدرسة والبكاء المتواصل الذي يتجاوز في بعض الأحيان الشهر إلى حب وإقبال على ذلك البناء ( المدرسة)  بما فيها من معلمات وزميلات وقوانين .</a:t>
            </a:r>
          </a:p>
          <a:p>
            <a:pPr algn="ctr"/>
            <a:endParaRPr lang="ar-SA" sz="2000" dirty="0">
              <a:ln>
                <a:solidFill>
                  <a:schemeClr val="tx1"/>
                </a:solidFill>
              </a:ln>
            </a:endParaRPr>
          </a:p>
          <a:p>
            <a:pPr algn="ctr"/>
            <a:r>
              <a:rPr lang="ar-SA" sz="2000" dirty="0">
                <a:ln>
                  <a:solidFill>
                    <a:schemeClr val="tx1"/>
                  </a:solidFill>
                </a:ln>
              </a:rPr>
              <a:t>فأنه يشرفني أن أضع بين أيديكم برنامج الأسبوع التمهيدي للعام الدراسي 1439-14340هـ </a:t>
            </a:r>
          </a:p>
          <a:p>
            <a:pPr algn="ctr"/>
            <a:endParaRPr lang="ar-SA" sz="2000" dirty="0">
              <a:ln>
                <a:solidFill>
                  <a:schemeClr val="tx1"/>
                </a:solidFill>
              </a:ln>
            </a:endParaRPr>
          </a:p>
          <a:p>
            <a:pPr algn="ctr"/>
            <a:r>
              <a:rPr lang="ar-SA" sz="2000" dirty="0">
                <a:ln>
                  <a:solidFill>
                    <a:schemeClr val="tx1"/>
                  </a:solidFill>
                </a:ln>
              </a:rPr>
              <a:t>لنبدأ به الهدف الذي من أجله أعد هذا البرنامج ألا وهو تهيئة تلك الطفلة الصغيرة بعمرها .....الكبير بآمالها وأحلامها إلى مرحلة التعليم والتأقلم مع أنظمة المدرسة وحب معلماتها وزميلاتها وكلي أمل بأن ينال إعجابكم ويفي بالهدف الذي أعـــد من أجله .</a:t>
            </a:r>
          </a:p>
          <a:p>
            <a:endParaRPr lang="ar-SA" sz="2400" dirty="0"/>
          </a:p>
          <a:p>
            <a:r>
              <a:rPr lang="ar-SA" sz="2400" dirty="0" smtClean="0">
                <a:ln>
                  <a:solidFill>
                    <a:srgbClr val="002060"/>
                  </a:solidFill>
                </a:ln>
                <a:solidFill>
                  <a:srgbClr val="002060"/>
                </a:solidFill>
              </a:rPr>
              <a:t>                  المعلمة  </a:t>
            </a:r>
            <a:r>
              <a:rPr lang="ar-SA" sz="2400" dirty="0">
                <a:ln>
                  <a:solidFill>
                    <a:srgbClr val="002060"/>
                  </a:solidFill>
                </a:ln>
                <a:solidFill>
                  <a:srgbClr val="002060"/>
                </a:solidFill>
              </a:rPr>
              <a:t>/ </a:t>
            </a:r>
            <a:r>
              <a:rPr lang="ar-SA" sz="2400" dirty="0" smtClean="0">
                <a:ln>
                  <a:solidFill>
                    <a:srgbClr val="002060"/>
                  </a:solidFill>
                </a:ln>
                <a:solidFill>
                  <a:srgbClr val="002060"/>
                </a:solidFill>
              </a:rPr>
              <a:t>حمدة الغامدي .</a:t>
            </a:r>
            <a:endParaRPr lang="ar-SA" sz="2400" dirty="0">
              <a:ln>
                <a:solidFill>
                  <a:srgbClr val="002060"/>
                </a:solidFill>
              </a:ln>
              <a:solidFill>
                <a:srgbClr val="002060"/>
              </a:solidFill>
            </a:endParaRPr>
          </a:p>
          <a:p>
            <a:r>
              <a:rPr lang="ar-SA" sz="2400" dirty="0" smtClean="0">
                <a:ln>
                  <a:solidFill>
                    <a:srgbClr val="002060"/>
                  </a:solidFill>
                </a:ln>
                <a:solidFill>
                  <a:srgbClr val="002060"/>
                </a:solidFill>
              </a:rPr>
              <a:t>                المرشدة / منيرة عبدالله الغامدي .</a:t>
            </a:r>
            <a:endParaRPr lang="ar-SA" sz="2400" dirty="0">
              <a:ln>
                <a:solidFill>
                  <a:srgbClr val="002060"/>
                </a:solidFill>
              </a:ln>
              <a:solidFill>
                <a:srgbClr val="002060"/>
              </a:solidFill>
            </a:endParaRPr>
          </a:p>
        </p:txBody>
      </p:sp>
    </p:spTree>
    <p:extLst>
      <p:ext uri="{BB962C8B-B14F-4D97-AF65-F5344CB8AC3E}">
        <p14:creationId xmlns:p14="http://schemas.microsoft.com/office/powerpoint/2010/main" xmlns="" val="2590706730"/>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53379" y="977528"/>
            <a:ext cx="6480720" cy="6624736"/>
          </a:xfrm>
          <a:prstGeom prst="rect">
            <a:avLst/>
          </a:prstGeom>
          <a:solidFill>
            <a:srgbClr val="FFFFFF"/>
          </a:solidFill>
          <a:ln w="15875">
            <a:noFill/>
            <a:prstDash val="lgDashDotDot"/>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س / ما اسم نبينا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B050"/>
                </a:solidFill>
                <a:effectLst/>
                <a:latin typeface="Arial" pitchFamily="34" charset="0"/>
                <a:ea typeface="Arial" pitchFamily="34" charset="0"/>
                <a:cs typeface="Arial" pitchFamily="34" charset="0"/>
              </a:rPr>
              <a:t>ج / محمد بن عبدالله صلى الله</a:t>
            </a: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 </a:t>
            </a:r>
            <a:r>
              <a:rPr kumimoji="0" lang="ar-SA" sz="1200" b="1" i="0" u="none" strike="noStrike" cap="none" normalizeH="0" baseline="0" dirty="0" smtClean="0">
                <a:ln>
                  <a:noFill/>
                </a:ln>
                <a:solidFill>
                  <a:srgbClr val="00B050"/>
                </a:solidFill>
                <a:effectLst/>
                <a:latin typeface="Arial" pitchFamily="34" charset="0"/>
                <a:ea typeface="Arial" pitchFamily="34" charset="0"/>
                <a:cs typeface="Arial" pitchFamily="34" charset="0"/>
              </a:rPr>
              <a:t>وسلم</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س / ما لون علم المملكة العربية السعودية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B050"/>
                </a:solidFill>
                <a:effectLst/>
                <a:latin typeface="Arial" pitchFamily="34" charset="0"/>
                <a:ea typeface="Arial" pitchFamily="34" charset="0"/>
                <a:cs typeface="Arial" pitchFamily="34" charset="0"/>
              </a:rPr>
              <a:t>ج / أخضر وأبيض عليه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س / ما هي عاصمة المملكة العربية السعودية؟</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B050"/>
                </a:solidFill>
                <a:effectLst/>
                <a:latin typeface="Arial" pitchFamily="34" charset="0"/>
                <a:ea typeface="Arial" pitchFamily="34" charset="0"/>
                <a:cs typeface="Arial" pitchFamily="34" charset="0"/>
              </a:rPr>
              <a:t>ج / الرياض</a:t>
            </a:r>
            <a:endParaRPr kumimoji="0" lang="en-US" sz="1200" b="1" i="0" u="none" strike="noStrike" cap="none" normalizeH="0" baseline="0" dirty="0" smtClean="0">
              <a:ln>
                <a:noFill/>
              </a:ln>
              <a:solidFill>
                <a:srgbClr val="00B050"/>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س / لماذا لا نستطيع شرب ماء البحر؟</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B050"/>
                </a:solidFill>
                <a:effectLst/>
                <a:latin typeface="Arial" pitchFamily="34" charset="0"/>
                <a:ea typeface="Arial" pitchFamily="34" charset="0"/>
                <a:cs typeface="Arial" pitchFamily="34" charset="0"/>
              </a:rPr>
              <a:t>ج / لأنه مالح</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100" b="1" i="0" u="none" strike="noStrike" cap="none" normalizeH="0" baseline="0" dirty="0" smtClean="0">
                <a:ln>
                  <a:noFill/>
                </a:ln>
                <a:solidFill>
                  <a:srgbClr val="0070C0"/>
                </a:solidFill>
                <a:effectLst/>
                <a:latin typeface="Arial" pitchFamily="34" charset="0"/>
                <a:ea typeface="Arial" pitchFamily="34" charset="0"/>
                <a:cs typeface="Arial" pitchFamily="34" charset="0"/>
              </a:rPr>
              <a:t>س / كم عدد الصلوات المفروضة علينا في اليوم والليلة ؟</a:t>
            </a:r>
            <a:endParaRPr kumimoji="0" lang="ar-SA" sz="1100" b="1" i="0" u="none" strike="noStrike" cap="none" normalizeH="0" baseline="0" dirty="0" smtClean="0">
              <a:ln>
                <a:noFill/>
              </a:ln>
              <a:solidFill>
                <a:srgbClr val="00B050"/>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B050"/>
                </a:solidFill>
                <a:effectLst/>
                <a:latin typeface="Arial" pitchFamily="34" charset="0"/>
                <a:ea typeface="Arial" pitchFamily="34" charset="0"/>
                <a:cs typeface="Arial" pitchFamily="34" charset="0"/>
              </a:rPr>
              <a:t>ج / خمس صلوات</a:t>
            </a:r>
            <a:endParaRPr kumimoji="0" lang="en-US" sz="1200" b="1" i="0" u="none" strike="noStrike" cap="none" normalizeH="0" baseline="0" dirty="0" smtClean="0">
              <a:ln>
                <a:noFill/>
              </a:ln>
              <a:solidFill>
                <a:srgbClr val="00B050"/>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س / كم يوم في الأسبوع؟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B050"/>
                </a:solidFill>
                <a:effectLst/>
                <a:latin typeface="Arial" pitchFamily="34" charset="0"/>
                <a:ea typeface="Arial" pitchFamily="34" charset="0"/>
                <a:cs typeface="Arial" pitchFamily="34" charset="0"/>
              </a:rPr>
              <a:t>ج / سبعة أيام</a:t>
            </a: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س / ما اسم الشجرة التي نأخذ منها التمر؟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B050"/>
                </a:solidFill>
                <a:effectLst/>
                <a:latin typeface="Arial" pitchFamily="34" charset="0"/>
                <a:ea typeface="Arial" pitchFamily="34" charset="0"/>
                <a:cs typeface="Arial" pitchFamily="34" charset="0"/>
              </a:rPr>
              <a:t>ج / النخلة</a:t>
            </a:r>
            <a:endParaRPr kumimoji="0" lang="en-US" sz="1200" b="1" i="0" u="none" strike="noStrike" cap="none" normalizeH="0" baseline="0" dirty="0" smtClean="0">
              <a:ln>
                <a:noFill/>
              </a:ln>
              <a:solidFill>
                <a:srgbClr val="00B050"/>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س / ما هو الشهر الذي يصوم فيه المسلمون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B050"/>
                </a:solidFill>
                <a:effectLst/>
                <a:latin typeface="Arial" pitchFamily="34" charset="0"/>
                <a:ea typeface="Arial" pitchFamily="34" charset="0"/>
                <a:cs typeface="Arial" pitchFamily="34" charset="0"/>
              </a:rPr>
              <a:t>ج / شهر رمضان</a:t>
            </a:r>
            <a:endPar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 يلقب بملك الغابة؟</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B050"/>
                </a:solidFill>
                <a:effectLst/>
                <a:latin typeface="Arial" pitchFamily="34" charset="0"/>
                <a:ea typeface="Arial" pitchFamily="34" charset="0"/>
                <a:cs typeface="Arial" pitchFamily="34" charset="0"/>
              </a:rPr>
              <a:t>ج / الأسد</a:t>
            </a: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70C0"/>
                </a:solidFill>
                <a:effectLst/>
                <a:latin typeface="Arial" pitchFamily="34" charset="0"/>
                <a:ea typeface="Arial" pitchFamily="34" charset="0"/>
                <a:cs typeface="Arial" pitchFamily="34" charset="0"/>
              </a:rPr>
              <a:t>س / ما اسم مدينتنا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200" b="1" i="0" u="none" strike="noStrike" cap="none" normalizeH="0" baseline="0" dirty="0" smtClean="0">
                <a:ln>
                  <a:noFill/>
                </a:ln>
                <a:solidFill>
                  <a:srgbClr val="00B050"/>
                </a:solidFill>
                <a:effectLst/>
                <a:latin typeface="Arial" pitchFamily="34" charset="0"/>
                <a:ea typeface="Arial" pitchFamily="34" charset="0"/>
                <a:cs typeface="Arial" pitchFamily="34" charset="0"/>
              </a:rPr>
              <a:t>ج / مدينة أملج </a:t>
            </a:r>
            <a:endParaRPr kumimoji="0" lang="en-US" sz="1200" b="1" i="0" u="none" strike="noStrike" cap="none" normalizeH="0" baseline="0" dirty="0" smtClean="0">
              <a:ln>
                <a:noFill/>
              </a:ln>
              <a:solidFill>
                <a:srgbClr val="00B050"/>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مستطيل 4"/>
          <p:cNvSpPr/>
          <p:nvPr/>
        </p:nvSpPr>
        <p:spPr>
          <a:xfrm>
            <a:off x="1814434" y="153711"/>
            <a:ext cx="3358612" cy="584775"/>
          </a:xfrm>
          <a:prstGeom prst="rect">
            <a:avLst/>
          </a:prstGeom>
        </p:spPr>
        <p:txBody>
          <a:bodyPr wrap="none">
            <a:spAutoFit/>
          </a:bodyPr>
          <a:lstStyle/>
          <a:p>
            <a:r>
              <a:rPr lang="ar-SA"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مسابقات </a:t>
            </a:r>
            <a:r>
              <a:rPr lang="ar-SA"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ثقافية للطالبات</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27" y="7602264"/>
            <a:ext cx="6346825" cy="128428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0291" y="7092280"/>
            <a:ext cx="2868285"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9" y="4788024"/>
            <a:ext cx="1988840" cy="177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8671496"/>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3016" y="2051720"/>
            <a:ext cx="3048000" cy="227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4664" y="2555776"/>
            <a:ext cx="3024336"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مستطيل 3"/>
          <p:cNvSpPr/>
          <p:nvPr/>
        </p:nvSpPr>
        <p:spPr>
          <a:xfrm>
            <a:off x="2564904" y="2555776"/>
            <a:ext cx="86409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55" name="Picture 7" descr="ÙØªÙØ¬Ø© Ø¨Ø­Ø« Ø§ÙØµÙØ± Ø¹Ù ØªÙÙÙÙ Ø´ÙØ³"/>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04864" y="4932040"/>
            <a:ext cx="3312367" cy="331236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58316" y="251520"/>
            <a:ext cx="6741368" cy="1152128"/>
          </a:xfrm>
          <a:prstGeom prst="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8800" dirty="0" smtClean="0">
                <a:ln>
                  <a:solidFill>
                    <a:sysClr val="windowText" lastClr="000000"/>
                  </a:solidFill>
                </a:ln>
                <a:solidFill>
                  <a:schemeClr val="tx1"/>
                </a:solidFill>
              </a:rPr>
              <a:t>تلوين </a:t>
            </a:r>
            <a:endParaRPr lang="ar-SA" sz="8800" dirty="0">
              <a:ln>
                <a:solidFill>
                  <a:sysClr val="windowText" lastClr="000000"/>
                </a:solidFill>
              </a:ln>
              <a:solidFill>
                <a:schemeClr val="tx1"/>
              </a:solidFill>
            </a:endParaRPr>
          </a:p>
        </p:txBody>
      </p:sp>
    </p:spTree>
    <p:extLst>
      <p:ext uri="{BB962C8B-B14F-4D97-AF65-F5344CB8AC3E}">
        <p14:creationId xmlns:p14="http://schemas.microsoft.com/office/powerpoint/2010/main" xmlns="" val="4281727120"/>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9512"/>
            <a:ext cx="6858001" cy="7010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WordArt 4"/>
          <p:cNvSpPr>
            <a:spLocks noChangeArrowheads="1" noChangeShapeType="1" noTextEdit="1"/>
          </p:cNvSpPr>
          <p:nvPr/>
        </p:nvSpPr>
        <p:spPr bwMode="auto">
          <a:xfrm>
            <a:off x="484981" y="7189912"/>
            <a:ext cx="5888038" cy="1495425"/>
          </a:xfrm>
          <a:prstGeom prst="rect">
            <a:avLst/>
          </a:prstGeom>
          <a:extLst>
            <a:ext uri="{AF507438-7753-43E0-B8FC-AC1667EBCBE1}">
              <a14:hiddenEffects xmlns:a14="http://schemas.microsoft.com/office/drawing/2010/main" xmlns="">
                <a:effectLst/>
              </a14:hiddenEffects>
            </a:ext>
          </a:extLst>
        </p:spPr>
        <p:txBody>
          <a:bodyPr wrap="none" fromWordArt="1">
            <a:prstTxWarp prst="textInflateTop">
              <a:avLst>
                <a:gd name="adj" fmla="val 31917"/>
              </a:avLst>
            </a:prstTxWarp>
          </a:bodyPr>
          <a:lstStyle/>
          <a:p>
            <a:pPr algn="ctr" rtl="1">
              <a:buNone/>
            </a:pPr>
            <a:r>
              <a:rPr lang="ar-SA" sz="20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a:rPr>
              <a:t>أنشطة متنوعة </a:t>
            </a:r>
            <a:endParaRPr lang="ar-SA" sz="20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a:endParaRPr>
          </a:p>
        </p:txBody>
      </p:sp>
    </p:spTree>
    <p:extLst>
      <p:ext uri="{BB962C8B-B14F-4D97-AF65-F5344CB8AC3E}">
        <p14:creationId xmlns:p14="http://schemas.microsoft.com/office/powerpoint/2010/main" xmlns="" val="2945670456"/>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66813" y="3275856"/>
            <a:ext cx="4524375" cy="41243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1030559" y="644417"/>
            <a:ext cx="4288353" cy="830997"/>
          </a:xfrm>
          <a:prstGeom prst="rect">
            <a:avLst/>
          </a:prstGeom>
        </p:spPr>
        <p:txBody>
          <a:bodyPr wrap="none">
            <a:spAutoFit/>
          </a:bodyPr>
          <a:lstStyle/>
          <a:p>
            <a:r>
              <a:rPr lang="ar-SA"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اهتمي </a:t>
            </a:r>
            <a:r>
              <a:rPr lang="ar-SA"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بنظافة أسنانك</a:t>
            </a:r>
            <a:endParaRPr lang="en-US"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xmlns="" val="455464880"/>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6700" y="1585913"/>
            <a:ext cx="6324600" cy="59721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14588594"/>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804863"/>
            <a:ext cx="6704013" cy="75326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0864419"/>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813302" y="323527"/>
            <a:ext cx="3531736" cy="769441"/>
          </a:xfrm>
          <a:prstGeom prst="rect">
            <a:avLst/>
          </a:prstGeom>
        </p:spPr>
        <p:txBody>
          <a:bodyPr wrap="none">
            <a:spAutoFit/>
          </a:bodyPr>
          <a:lstStyle/>
          <a:p>
            <a:r>
              <a:rPr lang="ar-SA" sz="4400" b="1" dirty="0"/>
              <a:t>من واجبات المسلم</a:t>
            </a:r>
            <a:endParaRPr lang="en-US" sz="44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4950" y="1331640"/>
            <a:ext cx="3848100" cy="2752725"/>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6860" y="4211960"/>
            <a:ext cx="3848100" cy="2752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8251587"/>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628800" y="251520"/>
            <a:ext cx="3637534" cy="830997"/>
          </a:xfrm>
          <a:prstGeom prst="rect">
            <a:avLst/>
          </a:prstGeom>
        </p:spPr>
        <p:txBody>
          <a:bodyPr wrap="none">
            <a:spAutoFit/>
          </a:bodyPr>
          <a:lstStyle/>
          <a:p>
            <a:r>
              <a:rPr lang="ar-SA" sz="4800" b="1" dirty="0"/>
              <a:t>ماذا يقول  المسلم</a:t>
            </a:r>
            <a:endParaRPr lang="en-US" sz="48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28084" y="1331640"/>
            <a:ext cx="2476500" cy="25717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2696" y="1340024"/>
            <a:ext cx="2476500" cy="257175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28084" y="4283968"/>
            <a:ext cx="2476500" cy="2657475"/>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2696" y="4298255"/>
            <a:ext cx="2476500" cy="2657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9446499"/>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1708324" y="179512"/>
            <a:ext cx="3754437" cy="784225"/>
          </a:xfrm>
          <a:prstGeom prst="rect">
            <a:avLst/>
          </a:prstGeom>
        </p:spPr>
        <p:txBody>
          <a:bodyPr wrap="none" fromWordArt="1">
            <a:prstTxWarp prst="textFadeUp">
              <a:avLst>
                <a:gd name="adj" fmla="val 0"/>
              </a:avLst>
            </a:prstTxWarp>
          </a:bodyPr>
          <a:lstStyle/>
          <a:p>
            <a:pPr algn="ctr" rtl="1">
              <a:buNone/>
            </a:pPr>
            <a:r>
              <a:rPr lang="ar-SA" sz="18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ews Gothic MT"/>
              </a:rPr>
              <a:t>مهارات </a:t>
            </a:r>
            <a:endParaRPr lang="ar-SA" sz="1800" b="1" kern="10" spc="0" dirty="0">
              <a:ln w="12700">
                <a:solidFill>
                  <a:srgbClr val="003366"/>
                </a:solidFill>
                <a:round/>
                <a:headEnd/>
                <a:tailEnd/>
              </a:ln>
              <a:solidFill>
                <a:srgbClr val="FC0CDF"/>
              </a:solidFill>
              <a:effectLst>
                <a:prstShdw prst="shdw13" dist="53882" dir="13500000">
                  <a:srgbClr val="003366">
                    <a:alpha val="50000"/>
                  </a:srgbClr>
                </a:prstShdw>
              </a:effectLst>
              <a:latin typeface="News Gothic MT"/>
            </a:endParaRPr>
          </a:p>
        </p:txBody>
      </p:sp>
      <p:sp>
        <p:nvSpPr>
          <p:cNvPr id="5"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endParaRPr lang="ar-SA"/>
          </a:p>
        </p:txBody>
      </p:sp>
      <p:sp>
        <p:nvSpPr>
          <p:cNvPr id="6" name="Rectangle 4" descr="1"/>
          <p:cNvSpPr>
            <a:spLocks noChangeArrowheads="1"/>
          </p:cNvSpPr>
          <p:nvPr/>
        </p:nvSpPr>
        <p:spPr bwMode="auto">
          <a:xfrm>
            <a:off x="4100513" y="2391772"/>
            <a:ext cx="2400300" cy="1244124"/>
          </a:xfrm>
          <a:prstGeom prst="rect">
            <a:avLst/>
          </a:prstGeom>
          <a:blipFill dpi="0" rotWithShape="0">
            <a:blip r:embed="rId2"/>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7" name="Rectangle 6"/>
          <p:cNvSpPr>
            <a:spLocks noChangeArrowheads="1"/>
          </p:cNvSpPr>
          <p:nvPr/>
        </p:nvSpPr>
        <p:spPr bwMode="auto">
          <a:xfrm>
            <a:off x="1096470" y="1377012"/>
            <a:ext cx="4665060" cy="1000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ar-SA" sz="4400" b="0" i="0" u="none" strike="noStrike" cap="none" normalizeH="0" baseline="0" dirty="0" smtClean="0">
                <a:ln>
                  <a:noFill/>
                </a:ln>
                <a:solidFill>
                  <a:srgbClr val="FF0000"/>
                </a:solidFill>
                <a:effectLst/>
                <a:latin typeface="Times New Roman" pitchFamily="18" charset="0"/>
                <a:cs typeface="Traditional Arabic" pitchFamily="18" charset="-78"/>
              </a:rPr>
              <a:t>أشياء أحب استخدامها !لماذا؟</a:t>
            </a:r>
            <a:endParaRPr kumimoji="0" lang="en-US" sz="4000" b="0" i="0" u="none" strike="noStrike" cap="none" normalizeH="0" baseline="0" dirty="0" smtClean="0">
              <a:ln>
                <a:noFill/>
              </a:ln>
              <a:solidFill>
                <a:schemeClr val="tx1"/>
              </a:solidFill>
              <a:effectLst/>
              <a:latin typeface="Times New Roman" pitchFamily="18" charset="0"/>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23"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56753" y="2377286"/>
            <a:ext cx="2447925" cy="1258610"/>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90987" y="3635896"/>
            <a:ext cx="2409825" cy="1061924"/>
          </a:xfrm>
          <a:prstGeom prst="rect">
            <a:avLst/>
          </a:prstGeom>
          <a:noFill/>
          <a:extLst>
            <a:ext uri="{909E8E84-426E-40DD-AFC4-6F175D3DCCD1}">
              <a14:hiddenFill xmlns:a14="http://schemas.microsoft.com/office/drawing/2010/main" xmlns="">
                <a:solidFill>
                  <a:srgbClr val="FFFFFF"/>
                </a:solidFill>
              </a14:hiddenFill>
            </a:ext>
          </a:extLst>
        </p:spPr>
      </p:pic>
      <p:pic>
        <p:nvPicPr>
          <p:cNvPr id="9225"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4133" y="3635896"/>
            <a:ext cx="2447925" cy="1061924"/>
          </a:xfrm>
          <a:prstGeom prst="rect">
            <a:avLst/>
          </a:prstGeom>
          <a:noFill/>
          <a:extLst>
            <a:ext uri="{909E8E84-426E-40DD-AFC4-6F175D3DCCD1}">
              <a14:hiddenFill xmlns:a14="http://schemas.microsoft.com/office/drawing/2010/main" xmlns="">
                <a:solidFill>
                  <a:srgbClr val="FFFFFF"/>
                </a:solidFill>
              </a14:hiddenFill>
            </a:ext>
          </a:extLst>
        </p:spPr>
      </p:pic>
      <p:pic>
        <p:nvPicPr>
          <p:cNvPr id="9226" name="Picture 10"/>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090986" y="4697820"/>
            <a:ext cx="2409825" cy="1242332"/>
          </a:xfrm>
          <a:prstGeom prst="rect">
            <a:avLst/>
          </a:prstGeom>
          <a:noFill/>
          <a:extLst>
            <a:ext uri="{909E8E84-426E-40DD-AFC4-6F175D3DCCD1}">
              <a14:hiddenFill xmlns:a14="http://schemas.microsoft.com/office/drawing/2010/main" xmlns="">
                <a:solidFill>
                  <a:srgbClr val="FFFFFF"/>
                </a:solidFill>
              </a14:hiddenFill>
            </a:ext>
          </a:extLst>
        </p:spPr>
      </p:pic>
      <p:pic>
        <p:nvPicPr>
          <p:cNvPr id="9227" name="Picture 1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47129" y="4785540"/>
            <a:ext cx="2447925" cy="1154613"/>
          </a:xfrm>
          <a:prstGeom prst="rect">
            <a:avLst/>
          </a:prstGeom>
          <a:noFill/>
          <a:extLst>
            <a:ext uri="{909E8E84-426E-40DD-AFC4-6F175D3DCCD1}">
              <a14:hiddenFill xmlns:a14="http://schemas.microsoft.com/office/drawing/2010/main" xmlns="">
                <a:solidFill>
                  <a:srgbClr val="FFFFFF"/>
                </a:solidFill>
              </a14:hiddenFill>
            </a:ext>
          </a:extLst>
        </p:spPr>
      </p:pic>
      <p:pic>
        <p:nvPicPr>
          <p:cNvPr id="9228" name="Picture 1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090985" y="5940153"/>
            <a:ext cx="2409825" cy="1368152"/>
          </a:xfrm>
          <a:prstGeom prst="rect">
            <a:avLst/>
          </a:prstGeom>
          <a:noFill/>
          <a:extLst>
            <a:ext uri="{909E8E84-426E-40DD-AFC4-6F175D3DCCD1}">
              <a14:hiddenFill xmlns:a14="http://schemas.microsoft.com/office/drawing/2010/main" xmlns="">
                <a:solidFill>
                  <a:srgbClr val="FFFFFF"/>
                </a:solidFill>
              </a14:hiddenFill>
            </a:ext>
          </a:extLst>
        </p:spPr>
      </p:pic>
      <p:pic>
        <p:nvPicPr>
          <p:cNvPr id="9229" name="Picture 1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876101" y="5940152"/>
            <a:ext cx="2447925" cy="136815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14" descr="10"/>
          <p:cNvSpPr>
            <a:spLocks noChangeArrowheads="1"/>
          </p:cNvSpPr>
          <p:nvPr/>
        </p:nvSpPr>
        <p:spPr bwMode="auto">
          <a:xfrm>
            <a:off x="4051050" y="7651090"/>
            <a:ext cx="2436812" cy="1147762"/>
          </a:xfrm>
          <a:prstGeom prst="rect">
            <a:avLst/>
          </a:prstGeom>
          <a:blipFill dpi="0" rotWithShape="0">
            <a:blip r:embed="rId10"/>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pic>
        <p:nvPicPr>
          <p:cNvPr id="9231" name="Picture 15"/>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97669" y="7612990"/>
            <a:ext cx="2409825" cy="106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6013590"/>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095712" y="395536"/>
            <a:ext cx="4323620" cy="461665"/>
          </a:xfrm>
          <a:prstGeom prst="rect">
            <a:avLst/>
          </a:prstGeom>
        </p:spPr>
        <p:txBody>
          <a:bodyPr wrap="none">
            <a:spAutoFit/>
          </a:bodyPr>
          <a:lstStyle/>
          <a:p>
            <a:r>
              <a:rPr lang="ar-SA" sz="2400" b="1" dirty="0">
                <a:ln>
                  <a:solidFill>
                    <a:schemeClr val="accent6">
                      <a:lumMod val="75000"/>
                    </a:schemeClr>
                  </a:solidFill>
                </a:ln>
                <a:solidFill>
                  <a:schemeClr val="accent6">
                    <a:lumMod val="75000"/>
                  </a:schemeClr>
                </a:solidFill>
              </a:rPr>
              <a:t>الهدف :  تنمية القدرة على إدراك العلاقات</a:t>
            </a:r>
            <a:endParaRPr lang="en-US" sz="2400" dirty="0">
              <a:ln>
                <a:solidFill>
                  <a:schemeClr val="accent6">
                    <a:lumMod val="75000"/>
                  </a:schemeClr>
                </a:solidFill>
              </a:ln>
              <a:solidFill>
                <a:schemeClr val="accent6">
                  <a:lumMod val="75000"/>
                </a:schemeClr>
              </a:solidFill>
            </a:endParaRPr>
          </a:p>
        </p:txBody>
      </p:sp>
      <p:pic>
        <p:nvPicPr>
          <p:cNvPr id="10242"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88" y="1185863"/>
            <a:ext cx="6346825" cy="6772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0459888"/>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0" y="0"/>
            <a:ext cx="6858000" cy="914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مستطيل 3"/>
          <p:cNvSpPr/>
          <p:nvPr/>
        </p:nvSpPr>
        <p:spPr>
          <a:xfrm>
            <a:off x="-35446" y="0"/>
            <a:ext cx="6408712" cy="84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cap="all" dirty="0" smtClean="0">
                <a:ln w="9000" cmpd="sng">
                  <a:solidFill>
                    <a:srgbClr val="FF0000"/>
                  </a:solidFill>
                  <a:prstDash val="solid"/>
                </a:ln>
                <a:solidFill>
                  <a:srgbClr val="FF0000"/>
                </a:solidFill>
                <a:effectLst>
                  <a:reflection blurRad="12700" stA="28000" endPos="45000" dist="1000" dir="5400000" sy="-100000" algn="bl" rotWithShape="0"/>
                </a:effectLst>
              </a:rPr>
              <a:t>أسماء الفراشات المستجدات</a:t>
            </a:r>
          </a:p>
          <a:p>
            <a:pPr algn="ctr"/>
            <a:r>
              <a:rPr lang="ar-SA" sz="2400" b="1" cap="all" dirty="0" smtClean="0">
                <a:ln w="9000" cmpd="sng">
                  <a:solidFill>
                    <a:srgbClr val="FF0000"/>
                  </a:solidFill>
                  <a:prstDash val="solid"/>
                </a:ln>
                <a:solidFill>
                  <a:srgbClr val="FF0000"/>
                </a:solidFill>
                <a:effectLst>
                  <a:reflection blurRad="12700" stA="28000" endPos="45000" dist="1000" dir="5400000" sy="-100000" algn="bl" rotWithShape="0"/>
                </a:effectLst>
              </a:rPr>
              <a:t> </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1ـ ابتهال علي أحمد الغامدي .</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2ـ إيلان عبدالله سعيد الغامدي.</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3ـ جوري ضيف الله  الغامدي. </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4ـ رولا عالي هندي الغامدي.</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5ـ </a:t>
            </a:r>
            <a:r>
              <a:rPr lang="ar-SA" sz="2800" b="1" cap="all" dirty="0" err="1"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ريتال</a:t>
            </a: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 أحمد مسفر الغامدي.</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6ـ  </a:t>
            </a:r>
            <a:r>
              <a:rPr lang="ar-SA" sz="2800" b="1" cap="all" dirty="0" err="1"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ريتال</a:t>
            </a: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 أحمد عطية الغامدي.</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7ـ ريفان سعيد علي الغامدي.</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8ـ ريماس سعيد علي الغامدي.</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9ـ ريمان سعيد علي الغامدي .</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10ـ فرح فهد محمد  الغامدي .</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11ـ لانا محمد دمنان الغامدي .</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12ـ لمار حسين حامد الغامدي .</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13ـ ميرال عبدالوهاب غدران الغامدي .</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14ـ ندى محمد لبدان  الغامدي .</a:t>
            </a:r>
          </a:p>
          <a:p>
            <a:pPr algn="ctr"/>
            <a:r>
              <a:rPr lang="ar-SA" sz="2800" b="1" cap="all" dirty="0" smtClean="0">
                <a:ln w="9000" cmpd="sng">
                  <a:solidFill>
                    <a:schemeClr val="accent5">
                      <a:lumMod val="75000"/>
                    </a:schemeClr>
                  </a:solidFill>
                  <a:prstDash val="solid"/>
                </a:ln>
                <a:solidFill>
                  <a:schemeClr val="accent5">
                    <a:lumMod val="75000"/>
                  </a:schemeClr>
                </a:solidFill>
                <a:effectLst>
                  <a:reflection blurRad="12700" stA="28000" endPos="45000" dist="1000" dir="5400000" sy="-100000" algn="bl" rotWithShape="0"/>
                </a:effectLst>
              </a:rPr>
              <a:t>15ـ نسرين سعيد عيدان  الغامدي.</a:t>
            </a:r>
          </a:p>
        </p:txBody>
      </p:sp>
    </p:spTree>
    <p:extLst>
      <p:ext uri="{BB962C8B-B14F-4D97-AF65-F5344CB8AC3E}">
        <p14:creationId xmlns:p14="http://schemas.microsoft.com/office/powerpoint/2010/main" xmlns="" val="1707397660"/>
      </p:ext>
    </p:extLst>
  </p:cSld>
  <p:clrMapOvr>
    <a:masterClrMapping/>
  </p:clrMapOvr>
  <mc:AlternateContent xmlns:mc="http://schemas.openxmlformats.org/markup-compatibility/2006">
    <mc:Choice xmlns:p14="http://schemas.microsoft.com/office/powerpoint/2010/main" xmlns="" Requires="p14">
      <p:transition spd="slow" p14:dur="3000" advClick="0" advTm="3000">
        <p14:shred/>
      </p:transition>
    </mc:Choice>
    <mc:Fallback>
      <p:transition spd="slow" advClick="0" advTm="3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3394" y="63500"/>
            <a:ext cx="6346825" cy="50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2238" y="1358900"/>
            <a:ext cx="6611937" cy="64246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50654957"/>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5313" y="1714500"/>
            <a:ext cx="5667375" cy="5715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847203" y="622817"/>
            <a:ext cx="5163593" cy="646331"/>
          </a:xfrm>
          <a:prstGeom prst="rect">
            <a:avLst/>
          </a:prstGeom>
        </p:spPr>
        <p:txBody>
          <a:bodyPr wrap="none">
            <a:spAutoFit/>
          </a:bodyPr>
          <a:lstStyle/>
          <a:p>
            <a:r>
              <a:rPr lang="ar-SA" sz="3600" b="1" dirty="0">
                <a:ln>
                  <a:solidFill>
                    <a:srgbClr val="FFC000"/>
                  </a:solidFill>
                </a:ln>
                <a:solidFill>
                  <a:srgbClr val="FFC000"/>
                </a:solidFill>
              </a:rPr>
              <a:t>أمرر القلم علي النقط لأرسم السلة</a:t>
            </a:r>
            <a:endParaRPr lang="en-US" sz="3600" b="1" dirty="0">
              <a:ln>
                <a:solidFill>
                  <a:srgbClr val="FFC000"/>
                </a:solidFill>
              </a:ln>
              <a:solidFill>
                <a:srgbClr val="FFC000"/>
              </a:solidFill>
            </a:endParaRP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37" y="7740352"/>
            <a:ext cx="6346825" cy="8905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0448867"/>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818" y="323528"/>
            <a:ext cx="6551613" cy="45243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WordArt 3"/>
          <p:cNvSpPr>
            <a:spLocks noChangeArrowheads="1" noChangeShapeType="1" noTextEdit="1"/>
          </p:cNvSpPr>
          <p:nvPr/>
        </p:nvSpPr>
        <p:spPr bwMode="auto">
          <a:xfrm>
            <a:off x="1412776" y="4572000"/>
            <a:ext cx="4358457" cy="1728192"/>
          </a:xfrm>
          <a:prstGeom prst="rect">
            <a:avLst/>
          </a:prstGeom>
          <a:extLst>
            <a:ext uri="{AF507438-7753-43E0-B8FC-AC1667EBCBE1}">
              <a14:hiddenEffects xmlns:a14="http://schemas.microsoft.com/office/drawing/2010/main" xmlns="">
                <a:effectLst/>
              </a14:hiddenEffects>
            </a:ext>
          </a:extLst>
        </p:spPr>
        <p:txBody>
          <a:bodyPr wrap="none" fromWordArt="1">
            <a:prstTxWarp prst="textInflateTop">
              <a:avLst>
                <a:gd name="adj" fmla="val 1939"/>
              </a:avLst>
            </a:prstTxWarp>
          </a:bodyPr>
          <a:lstStyle/>
          <a:p>
            <a:pPr algn="ctr" rtl="1">
              <a:buNone/>
            </a:pPr>
            <a:r>
              <a:rPr lang="ar-SA" sz="6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ألعاب حركية </a:t>
            </a:r>
            <a:endParaRPr lang="ar-SA" sz="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endParaRPr>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38288" y="6660232"/>
            <a:ext cx="3781425" cy="1895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5929770"/>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0688" y="251520"/>
            <a:ext cx="5229225" cy="2000250"/>
          </a:xfrm>
          <a:prstGeom prst="rect">
            <a:avLst/>
          </a:prstGeom>
          <a:noFill/>
          <a:extLst>
            <a:ext uri="{909E8E84-426E-40DD-AFC4-6F175D3DCCD1}">
              <a14:hiddenFill xmlns:a14="http://schemas.microsoft.com/office/drawing/2010/main" xmlns="">
                <a:solidFill>
                  <a:srgbClr val="FFFFFF"/>
                </a:solidFill>
              </a14:hiddenFill>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88" y="2251770"/>
            <a:ext cx="6346825" cy="1493837"/>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71612" y="3995936"/>
            <a:ext cx="3914775" cy="12763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3173413" y="5331340"/>
            <a:ext cx="3429000" cy="1015663"/>
          </a:xfrm>
          <a:prstGeom prst="rect">
            <a:avLst/>
          </a:prstGeom>
        </p:spPr>
        <p:txBody>
          <a:bodyPr>
            <a:spAutoFit/>
          </a:bodyPr>
          <a:lstStyle/>
          <a:p>
            <a:r>
              <a:rPr lang="ar-SA" sz="2000" b="1" i="1" dirty="0">
                <a:ln>
                  <a:solidFill>
                    <a:srgbClr val="FFC000"/>
                  </a:solidFill>
                </a:ln>
                <a:solidFill>
                  <a:srgbClr val="FFC000"/>
                </a:solidFill>
              </a:rPr>
              <a:t>الهدف :</a:t>
            </a:r>
            <a:endParaRPr lang="en-US" sz="2000" b="1" i="1" dirty="0">
              <a:ln>
                <a:solidFill>
                  <a:srgbClr val="FFC000"/>
                </a:solidFill>
              </a:ln>
              <a:solidFill>
                <a:srgbClr val="FFC000"/>
              </a:solidFill>
            </a:endParaRPr>
          </a:p>
          <a:p>
            <a:r>
              <a:rPr lang="ar-SA" sz="2000" b="1" dirty="0">
                <a:ln>
                  <a:solidFill>
                    <a:srgbClr val="FFC000"/>
                  </a:solidFill>
                </a:ln>
                <a:solidFill>
                  <a:srgbClr val="FFC000"/>
                </a:solidFill>
              </a:rPr>
              <a:t>تقوية العضلات وصقل المهارات عند التلميذة.</a:t>
            </a:r>
            <a:endParaRPr lang="ar-SA" sz="2000" dirty="0">
              <a:ln>
                <a:solidFill>
                  <a:srgbClr val="FFC000"/>
                </a:solidFill>
              </a:ln>
              <a:solidFill>
                <a:srgbClr val="FFC000"/>
              </a:solidFill>
            </a:endParaRPr>
          </a:p>
        </p:txBody>
      </p:sp>
      <p:pic>
        <p:nvPicPr>
          <p:cNvPr id="14342"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06425" y="5961830"/>
            <a:ext cx="5133975" cy="13906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255588" y="7370364"/>
            <a:ext cx="6197747" cy="1477328"/>
          </a:xfrm>
          <a:prstGeom prst="rect">
            <a:avLst/>
          </a:prstGeom>
        </p:spPr>
        <p:txBody>
          <a:bodyPr wrap="square">
            <a:spAutoFit/>
          </a:bodyPr>
          <a:lstStyle/>
          <a:p>
            <a:r>
              <a:rPr lang="ar-SA"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لعبة فيها المتعة و الفائدة و تنشيط ذاكرة الأطفال</a:t>
            </a:r>
            <a:r>
              <a:rPr lang="en-US" dirty="0">
                <a:ln>
                  <a:solidFill>
                    <a:schemeClr val="bg2">
                      <a:lumMod val="50000"/>
                    </a:schemeClr>
                  </a:solidFill>
                </a:ln>
              </a:rPr>
              <a:t/>
            </a:r>
            <a:br>
              <a:rPr lang="en-US" dirty="0">
                <a:ln>
                  <a:solidFill>
                    <a:schemeClr val="bg2">
                      <a:lumMod val="50000"/>
                    </a:schemeClr>
                  </a:solidFill>
                </a:ln>
              </a:rPr>
            </a:br>
            <a:r>
              <a:rPr lang="en-US" dirty="0">
                <a:ln>
                  <a:solidFill>
                    <a:schemeClr val="bg2">
                      <a:lumMod val="50000"/>
                    </a:schemeClr>
                  </a:solidFill>
                </a:ln>
              </a:rPr>
              <a:t/>
            </a:r>
            <a:br>
              <a:rPr lang="en-US" dirty="0">
                <a:ln>
                  <a:solidFill>
                    <a:schemeClr val="bg2">
                      <a:lumMod val="50000"/>
                    </a:schemeClr>
                  </a:solidFill>
                </a:ln>
              </a:rPr>
            </a:br>
            <a:r>
              <a:rPr lang="ar-QA" dirty="0">
                <a:ln>
                  <a:solidFill>
                    <a:schemeClr val="bg2">
                      <a:lumMod val="50000"/>
                    </a:schemeClr>
                  </a:solidFill>
                </a:ln>
              </a:rPr>
              <a:t>الصق 12 صورة لأشياء مختلفة على لوحة و من ثم اعرض اللوحة على المتسابقات لمدة ثوان و أخفيها من أمامهن بسرعة  ثم لديها  دقائق لذكر الصور التي كانت معلقة و المتسابقة التي تتذكر أكثر هي الفائزة و ممكن لعبها مع فريقين</a:t>
            </a:r>
            <a:r>
              <a:rPr lang="en-US" dirty="0"/>
              <a:t> </a:t>
            </a:r>
            <a:endParaRPr lang="ar-SA" dirty="0"/>
          </a:p>
        </p:txBody>
      </p:sp>
    </p:spTree>
    <p:extLst>
      <p:ext uri="{BB962C8B-B14F-4D97-AF65-F5344CB8AC3E}">
        <p14:creationId xmlns:p14="http://schemas.microsoft.com/office/powerpoint/2010/main" xmlns="" val="3025867123"/>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endParaRPr lang="ar-SA"/>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
            <a:ext cx="6721475" cy="1911350"/>
          </a:xfrm>
          <a:prstGeom prst="rect">
            <a:avLst/>
          </a:prstGeom>
          <a:noFill/>
          <a:extLst>
            <a:ext uri="{909E8E84-426E-40DD-AFC4-6F175D3DCCD1}">
              <a14:hiddenFill xmlns:a14="http://schemas.microsoft.com/office/drawing/2010/main" xmlns="">
                <a:solidFill>
                  <a:srgbClr val="FFFFFF"/>
                </a:solidFill>
              </a14:hiddenFill>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00808" y="2267744"/>
            <a:ext cx="3733800" cy="16954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5"/>
          <p:cNvSpPr/>
          <p:nvPr/>
        </p:nvSpPr>
        <p:spPr>
          <a:xfrm>
            <a:off x="3273425" y="3963194"/>
            <a:ext cx="3429000" cy="3139321"/>
          </a:xfrm>
          <a:prstGeom prst="rect">
            <a:avLst/>
          </a:prstGeom>
        </p:spPr>
        <p:txBody>
          <a:bodyPr>
            <a:spAutoFit/>
          </a:bodyPr>
          <a:lstStyle/>
          <a:p>
            <a:r>
              <a:rPr lang="ar-SA" b="1" dirty="0">
                <a:ln>
                  <a:solidFill>
                    <a:schemeClr val="tx1"/>
                  </a:solidFill>
                </a:ln>
              </a:rPr>
              <a:t>4- لعبة فقز الحبل </a:t>
            </a:r>
            <a:endParaRPr lang="en-US" dirty="0">
              <a:ln>
                <a:solidFill>
                  <a:schemeClr val="tx1"/>
                </a:solidFill>
              </a:ln>
            </a:endParaRPr>
          </a:p>
          <a:p>
            <a:r>
              <a:rPr lang="ar-SA" b="1" dirty="0">
                <a:ln>
                  <a:solidFill>
                    <a:schemeClr val="tx1"/>
                  </a:solidFill>
                </a:ln>
              </a:rPr>
              <a:t>                         5- لعبة الكراسي </a:t>
            </a:r>
            <a:endParaRPr lang="en-US" dirty="0">
              <a:ln>
                <a:solidFill>
                  <a:schemeClr val="tx1"/>
                </a:solidFill>
              </a:ln>
            </a:endParaRPr>
          </a:p>
          <a:p>
            <a:r>
              <a:rPr lang="ar-SA" b="1" dirty="0">
                <a:ln>
                  <a:solidFill>
                    <a:schemeClr val="tx1"/>
                  </a:solidFill>
                </a:ln>
              </a:rPr>
              <a:t>                         6- لعبة  رمي الكرات </a:t>
            </a:r>
            <a:endParaRPr lang="en-US" dirty="0">
              <a:ln>
                <a:solidFill>
                  <a:schemeClr val="tx1"/>
                </a:solidFill>
              </a:ln>
            </a:endParaRPr>
          </a:p>
          <a:p>
            <a:r>
              <a:rPr lang="ar-SA" b="1" dirty="0">
                <a:ln>
                  <a:solidFill>
                    <a:schemeClr val="tx1"/>
                  </a:solidFill>
                </a:ln>
              </a:rPr>
              <a:t>                         7- لعبة البالونات </a:t>
            </a:r>
            <a:endParaRPr lang="en-US" dirty="0">
              <a:ln>
                <a:solidFill>
                  <a:schemeClr val="tx1"/>
                </a:solidFill>
              </a:ln>
            </a:endParaRPr>
          </a:p>
          <a:p>
            <a:r>
              <a:rPr lang="ar-SA" b="1" dirty="0">
                <a:ln>
                  <a:solidFill>
                    <a:schemeClr val="tx1"/>
                  </a:solidFill>
                </a:ln>
              </a:rPr>
              <a:t>                         8- لعبة تركيب الدائرة </a:t>
            </a:r>
            <a:endParaRPr lang="en-US" dirty="0">
              <a:ln>
                <a:solidFill>
                  <a:schemeClr val="tx1"/>
                </a:solidFill>
              </a:ln>
            </a:endParaRPr>
          </a:p>
          <a:p>
            <a:r>
              <a:rPr lang="ar-SA" b="1" dirty="0">
                <a:ln>
                  <a:solidFill>
                    <a:schemeClr val="tx1"/>
                  </a:solidFill>
                </a:ln>
              </a:rPr>
              <a:t>                         9- لعبة رمي كرات البولنج </a:t>
            </a:r>
            <a:endParaRPr lang="en-US" dirty="0">
              <a:ln>
                <a:solidFill>
                  <a:schemeClr val="tx1"/>
                </a:solidFill>
              </a:ln>
            </a:endParaRPr>
          </a:p>
          <a:p>
            <a:r>
              <a:rPr lang="ar-SA" b="1" dirty="0">
                <a:ln>
                  <a:solidFill>
                    <a:schemeClr val="tx1"/>
                  </a:solidFill>
                </a:ln>
              </a:rPr>
              <a:t>                          10- لعبة الغذاء الصحي </a:t>
            </a:r>
            <a:endParaRPr lang="en-US" dirty="0">
              <a:ln>
                <a:solidFill>
                  <a:schemeClr val="tx1"/>
                </a:solidFill>
              </a:ln>
            </a:endParaRPr>
          </a:p>
          <a:p>
            <a:r>
              <a:rPr lang="ar-SA" b="1" dirty="0">
                <a:ln>
                  <a:solidFill>
                    <a:schemeClr val="tx1"/>
                  </a:solidFill>
                </a:ln>
              </a:rPr>
              <a:t> 	11- لعبة المشابك </a:t>
            </a:r>
            <a:endParaRPr lang="en-US" dirty="0">
              <a:ln>
                <a:solidFill>
                  <a:schemeClr val="tx1"/>
                </a:solidFill>
              </a:ln>
            </a:endParaRPr>
          </a:p>
          <a:p>
            <a:r>
              <a:rPr lang="ar-SA" b="1" dirty="0">
                <a:ln>
                  <a:solidFill>
                    <a:schemeClr val="tx1"/>
                  </a:solidFill>
                </a:ln>
              </a:rPr>
              <a:t>12- لعبة حمل الماء</a:t>
            </a:r>
            <a:endParaRPr lang="en-US" dirty="0">
              <a:ln>
                <a:solidFill>
                  <a:schemeClr val="tx1"/>
                </a:solidFill>
              </a:ln>
            </a:endParaRPr>
          </a:p>
        </p:txBody>
      </p:sp>
      <p:pic>
        <p:nvPicPr>
          <p:cNvPr id="1536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4664" y="3779912"/>
            <a:ext cx="1714500" cy="1933575"/>
          </a:xfrm>
          <a:prstGeom prst="rect">
            <a:avLst/>
          </a:prstGeom>
          <a:noFill/>
          <a:extLst>
            <a:ext uri="{909E8E84-426E-40DD-AFC4-6F175D3DCCD1}">
              <a14:hiddenFill xmlns:a14="http://schemas.microsoft.com/office/drawing/2010/main" xmlns="">
                <a:solidFill>
                  <a:srgbClr val="FFFFFF"/>
                </a:solidFill>
              </a14:hiddenFill>
            </a:ext>
          </a:extLst>
        </p:spPr>
      </p:pic>
      <p:pic>
        <p:nvPicPr>
          <p:cNvPr id="15367"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32370" y="7117323"/>
            <a:ext cx="6494463" cy="175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168849"/>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6387" name="صورة 76" descr="http://www.creatingyourvoiceimage.com/CartoonGirlwithMi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4664" y="457200"/>
            <a:ext cx="3170386" cy="213924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1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6" name="Rectangle 13"/>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sp>
        <p:nvSpPr>
          <p:cNvPr id="7" name="Rectangle 14"/>
          <p:cNvSpPr>
            <a:spLocks noChangeArrowheads="1"/>
          </p:cNvSpPr>
          <p:nvPr/>
        </p:nvSpPr>
        <p:spPr bwMode="auto">
          <a:xfrm>
            <a:off x="1091036" y="2051720"/>
            <a:ext cx="4968027"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ar-SA"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يا</a:t>
            </a:r>
            <a:r>
              <a:rPr kumimoji="0" lang="ar-SA" sz="4800" b="0" i="0" u="none" strike="noStrike" cap="none" normalizeH="0" baseline="0" dirty="0" smtClean="0">
                <a:ln>
                  <a:noFill/>
                </a:ln>
                <a:solidFill>
                  <a:srgbClr val="FF3399"/>
                </a:solidFill>
                <a:effectLst/>
                <a:latin typeface="Arial" pitchFamily="34" charset="0"/>
                <a:ea typeface="Times New Roman" pitchFamily="18" charset="0"/>
                <a:cs typeface="Arial" pitchFamily="34" charset="0"/>
              </a:rPr>
              <a:t> </a:t>
            </a:r>
            <a:r>
              <a:rPr kumimoji="0" lang="ar-SA"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مدرستي  يا مدرستي</a:t>
            </a:r>
            <a:r>
              <a:rPr kumimoji="0" lang="en-US"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br>
              <a:rPr kumimoji="0" lang="en-US"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ar-SA"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أقضي فيك  أجمل وقتي</a:t>
            </a:r>
            <a:r>
              <a:rPr kumimoji="0" lang="en-US"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r>
            <a:br>
              <a:rPr kumimoji="0" lang="en-US"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ar-SA"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بين الدرس  و الألعــاب</a:t>
            </a:r>
            <a:r>
              <a:rPr kumimoji="0" lang="en-US"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br>
              <a:rPr kumimoji="0" lang="en-US"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ar-SA"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مع أصحابي  مع أحبابي</a:t>
            </a:r>
            <a:r>
              <a:rPr kumimoji="0" lang="en-US"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br>
              <a:rPr kumimoji="0" lang="en-US"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br>
            <a:r>
              <a:rPr kumimoji="0" lang="ar-SA" sz="4800"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يا مدرستي </a:t>
            </a:r>
            <a:endParaRPr kumimoji="0" lang="ar-SA" sz="1800" b="0" i="0" u="none" strike="noStrike" cap="none" normalizeH="0" baseline="0" dirty="0" smtClean="0">
              <a:ln>
                <a:noFill/>
              </a:ln>
              <a:solidFill>
                <a:srgbClr val="FF0000"/>
              </a:solidFill>
              <a:effectLst/>
              <a:latin typeface="Arial" pitchFamily="34" charset="0"/>
              <a:cs typeface="Arial" pitchFamily="34" charset="0"/>
            </a:endParaRPr>
          </a:p>
        </p:txBody>
      </p:sp>
      <p:pic>
        <p:nvPicPr>
          <p:cNvPr id="16399" name="Picture 1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97152" y="6576035"/>
            <a:ext cx="1590675" cy="1733550"/>
          </a:xfrm>
          <a:prstGeom prst="rect">
            <a:avLst/>
          </a:prstGeom>
          <a:noFill/>
          <a:extLst>
            <a:ext uri="{909E8E84-426E-40DD-AFC4-6F175D3DCCD1}">
              <a14:hiddenFill xmlns:a14="http://schemas.microsoft.com/office/drawing/2010/main" xmlns="">
                <a:solidFill>
                  <a:srgbClr val="FFFFFF"/>
                </a:solidFill>
              </a14:hiddenFill>
            </a:ext>
          </a:extLst>
        </p:spPr>
      </p:pic>
      <p:pic>
        <p:nvPicPr>
          <p:cNvPr id="16400" name="Picture 1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4213" y="6576035"/>
            <a:ext cx="1800225" cy="1819275"/>
          </a:xfrm>
          <a:prstGeom prst="rect">
            <a:avLst/>
          </a:prstGeom>
          <a:noFill/>
          <a:extLst>
            <a:ext uri="{909E8E84-426E-40DD-AFC4-6F175D3DCCD1}">
              <a14:hiddenFill xmlns:a14="http://schemas.microsoft.com/office/drawing/2010/main" xmlns="">
                <a:solidFill>
                  <a:srgbClr val="FFFFFF"/>
                </a:solidFill>
              </a14:hiddenFill>
            </a:ext>
          </a:extLst>
        </p:spPr>
      </p:pic>
      <p:pic>
        <p:nvPicPr>
          <p:cNvPr id="16401" name="Picture 1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61132" y="457200"/>
            <a:ext cx="5260975" cy="809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6693520"/>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1340768" y="195063"/>
            <a:ext cx="8136904" cy="1292225"/>
          </a:xfrm>
          <a:prstGeom prst="rect">
            <a:avLst/>
          </a:prstGeom>
          <a:extLst>
            <a:ext uri="{AF507438-7753-43E0-B8FC-AC1667EBCBE1}">
              <a14:hiddenEffects xmlns:a14="http://schemas.microsoft.com/office/drawing/2010/main" xmlns="">
                <a:effectLst/>
              </a14:hiddenEffects>
            </a:ext>
          </a:extLst>
        </p:spPr>
        <p:txBody>
          <a:bodyPr wrap="none" fromWordArt="1">
            <a:prstTxWarp prst="textCanDown">
              <a:avLst>
                <a:gd name="adj" fmla="val 0"/>
              </a:avLst>
            </a:prstTxWarp>
          </a:bodyPr>
          <a:lstStyle/>
          <a:p>
            <a:pPr algn="ctr" rtl="1">
              <a:buNone/>
            </a:pPr>
            <a:r>
              <a:rPr lang="ar-SA" sz="3600" b="1" kern="10" dirty="0" smtClean="0">
                <a:ln w="24500" cmpd="dbl">
                  <a:solidFill>
                    <a:schemeClr val="accent6">
                      <a:lumMod val="7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a:cs typeface="Times New Roman"/>
              </a:rPr>
              <a:t>البرنامج الختامي للأسبوع</a:t>
            </a:r>
          </a:p>
          <a:p>
            <a:pPr algn="ctr" rtl="1">
              <a:buNone/>
            </a:pPr>
            <a:r>
              <a:rPr lang="ar-SA" sz="3600" b="1" kern="10" dirty="0" smtClean="0">
                <a:ln w="24500" cmpd="dbl">
                  <a:solidFill>
                    <a:schemeClr val="accent6">
                      <a:lumMod val="7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a:cs typeface="Times New Roman"/>
              </a:rPr>
              <a:t> التمهيدي لعام 1439 - 1440 هـ </a:t>
            </a:r>
            <a:endParaRPr lang="ar-SA" sz="3600" b="1" kern="10" dirty="0">
              <a:ln w="24500" cmpd="dbl">
                <a:solidFill>
                  <a:schemeClr val="accent6">
                    <a:lumMod val="7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a:cs typeface="Times New Roman"/>
            </a:endParaRPr>
          </a:p>
        </p:txBody>
      </p:sp>
      <p:pic>
        <p:nvPicPr>
          <p:cNvPr id="17420" name="Picture 12" descr="صور بلالين - صور بالونات - صور بالونات ملونه"/>
          <p:cNvPicPr>
            <a:picLocks noChangeAspect="1" noChangeArrowheads="1"/>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6093618" y="7740352"/>
            <a:ext cx="754063" cy="1127125"/>
          </a:xfrm>
          <a:prstGeom prst="rect">
            <a:avLst/>
          </a:prstGeom>
          <a:noFill/>
          <a:extLst>
            <a:ext uri="{909E8E84-426E-40DD-AFC4-6F175D3DCCD1}">
              <a14:hiddenFill xmlns:a14="http://schemas.microsoft.com/office/drawing/2010/main" xmlns="">
                <a:solidFill>
                  <a:srgbClr val="FFFFFF"/>
                </a:solidFill>
              </a14:hiddenFill>
            </a:ext>
          </a:extLst>
        </p:spPr>
      </p:pic>
      <p:pic>
        <p:nvPicPr>
          <p:cNvPr id="17421" name="Picture 13" descr="صور بلالين - صور بالونات - صور بالونات ملونه"/>
          <p:cNvPicPr>
            <a:picLocks noChangeAspect="1" noChangeArrowheads="1"/>
          </p:cNvPicPr>
          <p:nvPr/>
        </p:nvPicPr>
        <p:blipFill>
          <a:blip r:embed="rId2" r:link="rId3">
            <a:extLst>
              <a:ext uri="{28A0092B-C50C-407E-A947-70E740481C1C}">
                <a14:useLocalDpi xmlns:a14="http://schemas.microsoft.com/office/drawing/2010/main" xmlns="" val="0"/>
              </a:ext>
            </a:extLst>
          </a:blip>
          <a:srcRect/>
          <a:stretch>
            <a:fillRect/>
          </a:stretch>
        </p:blipFill>
        <p:spPr bwMode="auto">
          <a:xfrm>
            <a:off x="295275" y="7920037"/>
            <a:ext cx="754063" cy="11271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14"/>
          <p:cNvSpPr>
            <a:spLocks noChangeArrowheads="1"/>
          </p:cNvSpPr>
          <p:nvPr/>
        </p:nvSpPr>
        <p:spPr bwMode="auto">
          <a:xfrm>
            <a:off x="-1" y="1672017"/>
            <a:ext cx="6847681" cy="4770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Char char="•"/>
              <a:tabLst>
                <a:tab pos="16684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DecoType Naskh Variants" pitchFamily="2" charset="-78"/>
              </a:rPr>
              <a:t>تلاوة آيات من القرآن الكريم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16684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DecoType Naskh Variants" pitchFamily="2" charset="-78"/>
              </a:rPr>
              <a:t>كلمة مديرة المدرسة .</a:t>
            </a:r>
            <a:r>
              <a:rPr kumimoji="0" lang="ar-SA"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16684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DecoType Naskh Variants" pitchFamily="2" charset="-78"/>
              </a:rPr>
              <a:t>أنشودة عن المدرسة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16684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DecoType Naskh Variants" pitchFamily="2" charset="-78"/>
              </a:rPr>
              <a:t>كلمة المرشدة الطلابية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16684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DecoType Naskh Variants" pitchFamily="2" charset="-78"/>
              </a:rPr>
              <a:t>كلمة معلمة الصف الأول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16684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DecoType Naskh Variants" pitchFamily="2" charset="-78"/>
              </a:rPr>
              <a:t>عرض نماذج أعمال الطالبات خلال الاسبوع</a:t>
            </a:r>
            <a:r>
              <a:rPr kumimoji="0" lang="ar-SA" sz="2800" b="0" i="0" u="none" strike="noStrike" cap="none" normalizeH="0" dirty="0" smtClean="0">
                <a:ln>
                  <a:noFill/>
                </a:ln>
                <a:solidFill>
                  <a:schemeClr val="tx1"/>
                </a:solidFill>
                <a:effectLst/>
                <a:latin typeface="Arial" pitchFamily="34" charset="0"/>
                <a:ea typeface="Times New Roman" pitchFamily="18" charset="0"/>
                <a:cs typeface="DecoType Naskh Variants" pitchFamily="2" charset="-78"/>
              </a:rPr>
              <a:t> التمهيدي</a:t>
            </a: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DecoType Naskh Variants" pitchFamily="2"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16684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DecoType Naskh Variants" pitchFamily="2" charset="-78"/>
              </a:rPr>
              <a:t>إجراء مسابقات خفيفة للتلميذات وتحفيزهن بتوزيع الهدايا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16684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DecoType Naskh Variants" pitchFamily="2" charset="-78"/>
              </a:rPr>
              <a:t>مقابلة بين الأمهات ومعلمة الصف الأول لتدعم أهمية التعاون بين البيت والمدرسة لما فيه من مصلحة للتلميذات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16684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DecoType Naskh Variants" pitchFamily="2" charset="-78"/>
              </a:rPr>
              <a:t>توزيع مطويات على الأمهات تتضمن بعض التوجيهات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1668463"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5"/>
          <p:cNvSpPr>
            <a:spLocks noChangeArrowheads="1"/>
          </p:cNvSpPr>
          <p:nvPr/>
        </p:nvSpPr>
        <p:spPr bwMode="auto">
          <a:xfrm>
            <a:off x="-2" y="6183180"/>
            <a:ext cx="6847681"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1668463" algn="l"/>
              </a:tabLst>
            </a:pPr>
            <a:r>
              <a:rPr kumimoji="0" lang="ar-SA" sz="2800" b="0" i="0" u="none" strike="noStrike" cap="none" normalizeH="0" baseline="0" dirty="0" smtClean="0">
                <a:ln>
                  <a:noFill/>
                </a:ln>
                <a:solidFill>
                  <a:schemeClr val="tx1"/>
                </a:solidFill>
                <a:effectLst/>
                <a:latin typeface="Arial" pitchFamily="34" charset="0"/>
                <a:ea typeface="Times New Roman" pitchFamily="18" charset="0"/>
                <a:cs typeface="DecoType Naskh Variants" pitchFamily="2" charset="-78"/>
              </a:rPr>
              <a:t>تسليم التلميذات الكتب المدرسية وتوعية الأمهات بأهمية مذكرة الواجبات المدرسية </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424" name="Picture 16">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8986" y="1991967"/>
            <a:ext cx="2265296" cy="19120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1555324"/>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5677" y="631591"/>
            <a:ext cx="3962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مستدير الزوايا 3"/>
          <p:cNvSpPr/>
          <p:nvPr/>
        </p:nvSpPr>
        <p:spPr>
          <a:xfrm>
            <a:off x="1615677" y="631591"/>
            <a:ext cx="3962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ln>
                  <a:solidFill>
                    <a:schemeClr val="accent6">
                      <a:lumMod val="75000"/>
                    </a:schemeClr>
                  </a:solidFill>
                </a:ln>
                <a:solidFill>
                  <a:schemeClr val="accent6">
                    <a:lumMod val="75000"/>
                  </a:schemeClr>
                </a:solidFill>
              </a:rPr>
              <a:t>كلمة قائدة المدرسة </a:t>
            </a:r>
            <a:endParaRPr lang="ar-SA" sz="4400" dirty="0">
              <a:ln>
                <a:solidFill>
                  <a:schemeClr val="accent6">
                    <a:lumMod val="75000"/>
                  </a:schemeClr>
                </a:solidFill>
              </a:ln>
              <a:solidFill>
                <a:schemeClr val="accent6">
                  <a:lumMod val="75000"/>
                </a:schemeClr>
              </a:solidFill>
            </a:endParaRP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9395" y="-16159"/>
            <a:ext cx="3705225" cy="64807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5"/>
          <p:cNvSpPr/>
          <p:nvPr/>
        </p:nvSpPr>
        <p:spPr>
          <a:xfrm>
            <a:off x="260648" y="1545991"/>
            <a:ext cx="6597352" cy="6863417"/>
          </a:xfrm>
          <a:prstGeom prst="rect">
            <a:avLst/>
          </a:prstGeom>
        </p:spPr>
        <p:txBody>
          <a:bodyPr wrap="square">
            <a:spAutoFit/>
          </a:bodyPr>
          <a:lstStyle/>
          <a:p>
            <a:pPr algn="ctr"/>
            <a:r>
              <a:rPr lang="ar-SA" dirty="0"/>
              <a:t>بسم الله الرحمن الرحيم</a:t>
            </a:r>
            <a:endParaRPr lang="en-US" dirty="0"/>
          </a:p>
          <a:p>
            <a:r>
              <a:rPr lang="ar-SA" sz="1600" b="1" dirty="0"/>
              <a:t> </a:t>
            </a:r>
            <a:endParaRPr lang="en-US" sz="1600" dirty="0"/>
          </a:p>
          <a:p>
            <a:pPr algn="ctr"/>
            <a:r>
              <a:rPr lang="ar-SA" sz="1600" b="1" dirty="0">
                <a:solidFill>
                  <a:schemeClr val="accent4">
                    <a:lumMod val="75000"/>
                  </a:schemeClr>
                </a:solidFill>
              </a:rPr>
              <a:t>أهلاً وسهلاً بالأمهات .... ....... وأهلاً وسهلاً  بالتلميذات الصغيرات  أرحب بكن في دار العلم والمعرفة بمناسبة العام الدراسي الجديد وكل عام وأنتم بخير . وسأوضح لكن بعض التعليمات التي يجب على كل تلميذة إتباعها والسير على نهجها وما هي إلا وصايا ونصائح أحب أن تتبعها كل تلميذة تريد أن تبني لنفسها مستقبلاً حافلاً بالنجاح وهي :</a:t>
            </a:r>
            <a:endParaRPr lang="en-US" sz="1600" dirty="0">
              <a:solidFill>
                <a:schemeClr val="accent4">
                  <a:lumMod val="75000"/>
                </a:schemeClr>
              </a:solidFill>
            </a:endParaRPr>
          </a:p>
          <a:p>
            <a:pPr lvl="0" algn="ctr"/>
            <a:r>
              <a:rPr lang="ar-SA" sz="1600" b="1" dirty="0">
                <a:solidFill>
                  <a:schemeClr val="accent4">
                    <a:lumMod val="75000"/>
                  </a:schemeClr>
                </a:solidFill>
              </a:rPr>
              <a:t>الحضور المبكر إلى المدرسة وعدم التأخر .</a:t>
            </a:r>
            <a:endParaRPr lang="en-US" sz="1600" dirty="0">
              <a:solidFill>
                <a:schemeClr val="accent4">
                  <a:lumMod val="75000"/>
                </a:schemeClr>
              </a:solidFill>
            </a:endParaRPr>
          </a:p>
          <a:p>
            <a:pPr lvl="0" algn="ctr"/>
            <a:r>
              <a:rPr lang="ar-SA" sz="1600" b="1" dirty="0">
                <a:solidFill>
                  <a:schemeClr val="accent4">
                    <a:lumMod val="75000"/>
                  </a:schemeClr>
                </a:solidFill>
              </a:rPr>
              <a:t>تناول وجبة الإفطار وذلك لأهميتها في النشاط الحركي والذهني .</a:t>
            </a:r>
            <a:endParaRPr lang="en-US" sz="1600" dirty="0">
              <a:solidFill>
                <a:schemeClr val="accent4">
                  <a:lumMod val="75000"/>
                </a:schemeClr>
              </a:solidFill>
            </a:endParaRPr>
          </a:p>
          <a:p>
            <a:pPr lvl="0" algn="ctr"/>
            <a:r>
              <a:rPr lang="ar-SA" sz="1600" b="1" dirty="0">
                <a:solidFill>
                  <a:schemeClr val="accent4">
                    <a:lumMod val="75000"/>
                  </a:schemeClr>
                </a:solidFill>
              </a:rPr>
              <a:t>عدم السهر والاستيقاظ المبكر .</a:t>
            </a:r>
            <a:endParaRPr lang="en-US" sz="1600" dirty="0">
              <a:solidFill>
                <a:schemeClr val="accent4">
                  <a:lumMod val="75000"/>
                </a:schemeClr>
              </a:solidFill>
            </a:endParaRPr>
          </a:p>
          <a:p>
            <a:pPr lvl="0" algn="ctr"/>
            <a:r>
              <a:rPr lang="ar-SA" sz="1600" b="1" dirty="0">
                <a:solidFill>
                  <a:schemeClr val="accent4">
                    <a:lumMod val="75000"/>
                  </a:schemeClr>
                </a:solidFill>
              </a:rPr>
              <a:t>الاهتمام بتأدية الواجبات المدرسية .</a:t>
            </a:r>
            <a:endParaRPr lang="en-US" sz="1600" dirty="0">
              <a:solidFill>
                <a:schemeClr val="accent4">
                  <a:lumMod val="75000"/>
                </a:schemeClr>
              </a:solidFill>
            </a:endParaRPr>
          </a:p>
          <a:p>
            <a:pPr lvl="0" algn="ctr"/>
            <a:r>
              <a:rPr lang="ar-SA" sz="1600" b="1" dirty="0">
                <a:solidFill>
                  <a:schemeClr val="accent4">
                    <a:lumMod val="75000"/>
                  </a:schemeClr>
                </a:solidFill>
              </a:rPr>
              <a:t>الحرص على النظافة الشخصية والاهتمام بارتداء الزي المدرسي المتكامل ( الشرائط – الجوارب والملابس الداخلية النظيفة ).</a:t>
            </a:r>
            <a:endParaRPr lang="en-US" sz="1600" dirty="0">
              <a:solidFill>
                <a:schemeClr val="accent4">
                  <a:lumMod val="75000"/>
                </a:schemeClr>
              </a:solidFill>
            </a:endParaRPr>
          </a:p>
          <a:p>
            <a:pPr lvl="0" algn="ctr"/>
            <a:r>
              <a:rPr lang="ar-SA" sz="1600" b="1" dirty="0">
                <a:solidFill>
                  <a:schemeClr val="accent4">
                    <a:lumMod val="75000"/>
                  </a:schemeClr>
                </a:solidFill>
              </a:rPr>
              <a:t>الاستحمام اليومي .</a:t>
            </a:r>
            <a:endParaRPr lang="en-US" sz="1600" dirty="0">
              <a:solidFill>
                <a:schemeClr val="accent4">
                  <a:lumMod val="75000"/>
                </a:schemeClr>
              </a:solidFill>
            </a:endParaRPr>
          </a:p>
          <a:p>
            <a:pPr lvl="0" algn="ctr"/>
            <a:r>
              <a:rPr lang="ar-SA" sz="1600" b="1" dirty="0">
                <a:solidFill>
                  <a:schemeClr val="accent4">
                    <a:lumMod val="75000"/>
                  </a:schemeClr>
                </a:solidFill>
              </a:rPr>
              <a:t>المذاكرة أول بأول.</a:t>
            </a:r>
            <a:endParaRPr lang="en-US" sz="1600" dirty="0">
              <a:solidFill>
                <a:schemeClr val="accent4">
                  <a:lumMod val="75000"/>
                </a:schemeClr>
              </a:solidFill>
            </a:endParaRPr>
          </a:p>
          <a:p>
            <a:pPr lvl="0" algn="ctr"/>
            <a:r>
              <a:rPr lang="ar-SA" sz="1600" b="1" dirty="0">
                <a:solidFill>
                  <a:schemeClr val="accent4">
                    <a:lumMod val="75000"/>
                  </a:schemeClr>
                </a:solidFill>
              </a:rPr>
              <a:t>استخدام الفرشاة والمعجون .</a:t>
            </a:r>
            <a:endParaRPr lang="en-US" sz="1600" dirty="0">
              <a:solidFill>
                <a:schemeClr val="accent4">
                  <a:lumMod val="75000"/>
                </a:schemeClr>
              </a:solidFill>
            </a:endParaRPr>
          </a:p>
          <a:p>
            <a:pPr lvl="0" algn="ctr"/>
            <a:r>
              <a:rPr lang="ar-SA" sz="1600" b="1" dirty="0">
                <a:solidFill>
                  <a:schemeClr val="accent4">
                    <a:lumMod val="75000"/>
                  </a:schemeClr>
                </a:solidFill>
              </a:rPr>
              <a:t>وجوب احترام الطالبات لمعلمتهن وأن تحترم المعلمة طالباتها .</a:t>
            </a:r>
            <a:endParaRPr lang="en-US" sz="1600" dirty="0">
              <a:solidFill>
                <a:schemeClr val="accent4">
                  <a:lumMod val="75000"/>
                </a:schemeClr>
              </a:solidFill>
            </a:endParaRPr>
          </a:p>
          <a:p>
            <a:pPr lvl="0" algn="ctr"/>
            <a:r>
              <a:rPr lang="ar-SA" sz="1600" b="1" dirty="0">
                <a:solidFill>
                  <a:schemeClr val="accent4">
                    <a:lumMod val="75000"/>
                  </a:schemeClr>
                </a:solidFill>
              </a:rPr>
              <a:t>أهمية دور الأسرة في متابعة الطالبات (متابعة الأم).</a:t>
            </a:r>
            <a:endParaRPr lang="en-US" sz="1600" dirty="0">
              <a:solidFill>
                <a:schemeClr val="accent4">
                  <a:lumMod val="75000"/>
                </a:schemeClr>
              </a:solidFill>
            </a:endParaRPr>
          </a:p>
          <a:p>
            <a:pPr lvl="0" algn="ctr"/>
            <a:r>
              <a:rPr lang="ar-SA" sz="1600" b="1" dirty="0">
                <a:solidFill>
                  <a:schemeClr val="accent4">
                    <a:lumMod val="75000"/>
                  </a:schemeClr>
                </a:solidFill>
              </a:rPr>
              <a:t>أن تحرص الأسرة على التعاون مع المدرسة في رفع المستوى الأخلاقي والتعليمي للتلميذة وأن تسعى الأسرة لغرس الصفات الحسنة مثل (الأمانة – الصدق – الاحترام – وذكر اسم الله قبل الطعام – والحمد لله بعد الطعام -  والبعد عن الأخلاق السيئة كالكذب -) </a:t>
            </a:r>
            <a:endParaRPr lang="en-US" sz="1600" dirty="0">
              <a:solidFill>
                <a:schemeClr val="accent4">
                  <a:lumMod val="75000"/>
                </a:schemeClr>
              </a:solidFill>
            </a:endParaRPr>
          </a:p>
          <a:p>
            <a:pPr lvl="0" algn="ctr"/>
            <a:r>
              <a:rPr lang="ar-SA" sz="1600" b="1" dirty="0">
                <a:solidFill>
                  <a:schemeClr val="accent4">
                    <a:lumMod val="75000"/>
                  </a:schemeClr>
                </a:solidFill>
              </a:rPr>
              <a:t>  تعويدها على النظام وكيفية تنظيم وقتها .</a:t>
            </a:r>
            <a:endParaRPr lang="en-US" sz="1600" dirty="0">
              <a:solidFill>
                <a:schemeClr val="accent4">
                  <a:lumMod val="75000"/>
                </a:schemeClr>
              </a:solidFill>
            </a:endParaRPr>
          </a:p>
          <a:p>
            <a:pPr lvl="0" algn="ctr"/>
            <a:r>
              <a:rPr lang="ar-SA" sz="1600" b="1" dirty="0">
                <a:solidFill>
                  <a:schemeClr val="accent4">
                    <a:lumMod val="75000"/>
                  </a:schemeClr>
                </a:solidFill>
              </a:rPr>
              <a:t>وجوب إتباع أنظمة المدرسة من نظام ونظافة وتزويدها بالمتطلبات المدرسية حتى لا تمتد يدها إلى أشياء زميلاتها .</a:t>
            </a:r>
            <a:endParaRPr lang="en-US" sz="1600" dirty="0">
              <a:solidFill>
                <a:schemeClr val="accent4">
                  <a:lumMod val="75000"/>
                </a:schemeClr>
              </a:solidFill>
            </a:endParaRPr>
          </a:p>
          <a:p>
            <a:pPr lvl="0" algn="ctr"/>
            <a:r>
              <a:rPr lang="ar-SA" sz="1600" b="1" dirty="0">
                <a:solidFill>
                  <a:schemeClr val="accent4">
                    <a:lumMod val="75000"/>
                  </a:schemeClr>
                </a:solidFill>
              </a:rPr>
              <a:t>أن تتعاون التلميذة مع صديقاتها في الحرص على نظافة المدرسة وفصلها فالمدرسة بيتها الثاني .                    </a:t>
            </a:r>
            <a:endParaRPr lang="en-US" sz="1600" dirty="0">
              <a:solidFill>
                <a:schemeClr val="accent4">
                  <a:lumMod val="75000"/>
                </a:schemeClr>
              </a:solidFill>
            </a:endParaRPr>
          </a:p>
          <a:p>
            <a:pPr algn="ctr"/>
            <a:r>
              <a:rPr lang="ar-SA" sz="1600" b="1" dirty="0">
                <a:solidFill>
                  <a:schemeClr val="accent4">
                    <a:lumMod val="75000"/>
                  </a:schemeClr>
                </a:solidFill>
              </a:rPr>
              <a:t> </a:t>
            </a:r>
            <a:endParaRPr lang="en-US" sz="1600" dirty="0">
              <a:solidFill>
                <a:schemeClr val="accent4">
                  <a:lumMod val="75000"/>
                </a:schemeClr>
              </a:solidFill>
            </a:endParaRPr>
          </a:p>
          <a:p>
            <a:pPr algn="ctr"/>
            <a:r>
              <a:rPr lang="ar-SA" sz="1600" b="1" dirty="0">
                <a:solidFill>
                  <a:schemeClr val="accent4">
                    <a:lumMod val="75000"/>
                  </a:schemeClr>
                </a:solidFill>
              </a:rPr>
              <a:t>والله الموفق لما فيه الخير</a:t>
            </a:r>
            <a:endParaRPr lang="en-US" sz="1600" dirty="0">
              <a:solidFill>
                <a:schemeClr val="accent4">
                  <a:lumMod val="75000"/>
                </a:schemeClr>
              </a:solidFill>
            </a:endParaRPr>
          </a:p>
          <a:p>
            <a:r>
              <a:rPr lang="ar-SA" b="1" dirty="0">
                <a:ln>
                  <a:solidFill>
                    <a:srgbClr val="FFC000"/>
                  </a:solidFill>
                </a:ln>
                <a:solidFill>
                  <a:srgbClr val="FFC000"/>
                </a:solidFill>
              </a:rPr>
              <a:t>قائدة المدرسة  </a:t>
            </a:r>
            <a:r>
              <a:rPr lang="ar-SA" b="1" dirty="0" smtClean="0">
                <a:ln>
                  <a:solidFill>
                    <a:srgbClr val="FFC000"/>
                  </a:solidFill>
                </a:ln>
                <a:solidFill>
                  <a:srgbClr val="FFC000"/>
                </a:solidFill>
              </a:rPr>
              <a:t>/رحمة عقيل الغامدي.</a:t>
            </a:r>
            <a:endParaRPr lang="en-US" dirty="0">
              <a:ln>
                <a:solidFill>
                  <a:srgbClr val="FFC000"/>
                </a:solidFill>
              </a:ln>
              <a:solidFill>
                <a:srgbClr val="FFC000"/>
              </a:solidFill>
            </a:endParaRPr>
          </a:p>
        </p:txBody>
      </p:sp>
      <p:pic>
        <p:nvPicPr>
          <p:cNvPr id="18439"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020" y="7524328"/>
            <a:ext cx="1298190" cy="1300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3241315"/>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5677" y="631591"/>
            <a:ext cx="3962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مستدير الزوايا 3"/>
          <p:cNvSpPr/>
          <p:nvPr/>
        </p:nvSpPr>
        <p:spPr>
          <a:xfrm>
            <a:off x="1615677" y="631591"/>
            <a:ext cx="3962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dirty="0" smtClean="0">
                <a:ln>
                  <a:solidFill>
                    <a:schemeClr val="accent6">
                      <a:lumMod val="75000"/>
                    </a:schemeClr>
                  </a:solidFill>
                </a:ln>
                <a:solidFill>
                  <a:schemeClr val="accent6">
                    <a:lumMod val="75000"/>
                  </a:schemeClr>
                </a:solidFill>
              </a:rPr>
              <a:t>كلمة المرشدة الطلابية</a:t>
            </a:r>
            <a:endParaRPr lang="ar-SA" sz="4000" dirty="0">
              <a:ln>
                <a:solidFill>
                  <a:schemeClr val="accent6">
                    <a:lumMod val="75000"/>
                  </a:schemeClr>
                </a:solidFill>
              </a:ln>
              <a:solidFill>
                <a:schemeClr val="accent6">
                  <a:lumMod val="75000"/>
                </a:schemeClr>
              </a:solidFill>
            </a:endParaRP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9395" y="-16159"/>
            <a:ext cx="3705225" cy="64807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22076" y="1691680"/>
            <a:ext cx="6858000" cy="6524863"/>
          </a:xfrm>
          <a:prstGeom prst="rect">
            <a:avLst/>
          </a:prstGeom>
        </p:spPr>
        <p:txBody>
          <a:bodyPr wrap="square">
            <a:spAutoFit/>
          </a:bodyPr>
          <a:lstStyle/>
          <a:p>
            <a:pPr algn="justLow"/>
            <a:r>
              <a:rPr lang="ar-SA" sz="1400" b="1" dirty="0">
                <a:solidFill>
                  <a:schemeClr val="accent4">
                    <a:lumMod val="75000"/>
                  </a:schemeClr>
                </a:solidFill>
                <a:latin typeface="Times New Roman"/>
                <a:ea typeface="Times New Roman"/>
              </a:rPr>
              <a:t>الحمد لله الأول والأخر والظاهر والباطن وهو بكل شيء عليم , والصلاة والسلام على عبده ورسوله محمد صلى الله عليه وسلم الذي تركنا على المحجة البيضاء ليلها كنهارها لا يزيغ عنها إلا هالك .</a:t>
            </a:r>
            <a:endParaRPr lang="en-US" sz="1200" dirty="0">
              <a:solidFill>
                <a:schemeClr val="accent4">
                  <a:lumMod val="75000"/>
                </a:schemeClr>
              </a:solidFill>
              <a:latin typeface="Times New Roman"/>
              <a:ea typeface="Times New Roman"/>
            </a:endParaRPr>
          </a:p>
          <a:p>
            <a:pPr algn="justLow"/>
            <a:r>
              <a:rPr lang="ar-SA" sz="1400" b="1" dirty="0">
                <a:solidFill>
                  <a:schemeClr val="accent4">
                    <a:lumMod val="75000"/>
                  </a:schemeClr>
                </a:solidFill>
                <a:latin typeface="Times New Roman"/>
                <a:ea typeface="Times New Roman"/>
              </a:rPr>
              <a:t>أن يأخذ بأيدينا وأيديكن للوصول بهن إلى الغاية المطلوبة وهي تأسيس فتاة ذات أساس متين وقاعدة قوية تستطيع بعدها مواصلة دراستها وتفوقها في جميع مراحلها الدراسية , وبذلك نصل إلى فتاة مسلمة سوية تخدم نفسها ومجتمعها بإذن الله ولن يكون لنا ذلك إلا بمساعدتك ومتابعتك لها أيتها الأم طوال مراحل حياتها وهذه أمانة قد كُلفتِ بأدائها .</a:t>
            </a:r>
            <a:endParaRPr lang="en-US" sz="1200" dirty="0">
              <a:solidFill>
                <a:schemeClr val="accent4">
                  <a:lumMod val="75000"/>
                </a:schemeClr>
              </a:solidFill>
              <a:latin typeface="Times New Roman"/>
              <a:ea typeface="Times New Roman"/>
            </a:endParaRPr>
          </a:p>
          <a:p>
            <a:pPr algn="justLow"/>
            <a:r>
              <a:rPr lang="ar-SA" sz="1400" b="1" dirty="0">
                <a:solidFill>
                  <a:schemeClr val="accent4">
                    <a:lumMod val="75000"/>
                  </a:schemeClr>
                </a:solidFill>
                <a:latin typeface="Times New Roman"/>
                <a:ea typeface="Times New Roman"/>
              </a:rPr>
              <a:t>وكل ما نرجوه منك في هذه الفترة هو متابعتها في بعض الأمور البسيطة التي لها مردود على حالة التلميذة النفسية والاجتماعية ومنها :</a:t>
            </a:r>
            <a:endParaRPr lang="en-US" sz="1200" dirty="0">
              <a:solidFill>
                <a:schemeClr val="accent4">
                  <a:lumMod val="75000"/>
                </a:schemeClr>
              </a:solidFill>
              <a:latin typeface="Times New Roman"/>
              <a:ea typeface="Times New Roman"/>
            </a:endParaRPr>
          </a:p>
          <a:p>
            <a:pPr marL="342900" lvl="0" indent="-342900" algn="justLow">
              <a:buFont typeface="+mj-lt"/>
              <a:buAutoNum type="arabicPeriod"/>
              <a:tabLst>
                <a:tab pos="552450" algn="l"/>
              </a:tabLst>
            </a:pPr>
            <a:r>
              <a:rPr lang="ar-SA" sz="1400" b="1" dirty="0">
                <a:solidFill>
                  <a:schemeClr val="accent4">
                    <a:lumMod val="75000"/>
                  </a:schemeClr>
                </a:solidFill>
                <a:latin typeface="Times New Roman"/>
                <a:ea typeface="Times New Roman"/>
              </a:rPr>
              <a:t>الاعتناء بمظهر التلميذة فهو مفتاح شخصيتها فيجب أن تكون ملابسها نظيفة وساترة ورائحتها زكية ومراعاة الزي المدرسي من الشرائط والقبة البيضاء لما لذلك من تأثير على التلميذات أمام معلماتها وزميلاتها وإعطائها الثقة في النفس والحرص على الملابس الدافئة في فصل الشتاء القادم .</a:t>
            </a:r>
            <a:endParaRPr lang="en-US" sz="1200" dirty="0">
              <a:solidFill>
                <a:schemeClr val="accent4">
                  <a:lumMod val="75000"/>
                </a:schemeClr>
              </a:solidFill>
              <a:latin typeface="Times New Roman"/>
              <a:ea typeface="Times New Roman"/>
            </a:endParaRPr>
          </a:p>
          <a:p>
            <a:pPr marL="342900" lvl="0" indent="-342900" algn="justLow">
              <a:buFont typeface="+mj-lt"/>
              <a:buAutoNum type="arabicPeriod"/>
              <a:tabLst>
                <a:tab pos="552450" algn="l"/>
              </a:tabLst>
            </a:pPr>
            <a:r>
              <a:rPr lang="ar-SA" sz="1400" b="1" dirty="0">
                <a:solidFill>
                  <a:schemeClr val="accent4">
                    <a:lumMod val="75000"/>
                  </a:schemeClr>
                </a:solidFill>
                <a:latin typeface="Times New Roman"/>
                <a:ea typeface="Times New Roman"/>
              </a:rPr>
              <a:t>الاهتمام بنظافة شعر التلميذة وحسن ترتيبه يومياً وكذلك تقليم الأظافر والاعتناء بلبس الجوارب النظيفة والمريحة وغير الضيقة .</a:t>
            </a:r>
            <a:endParaRPr lang="en-US" sz="1200" dirty="0">
              <a:solidFill>
                <a:schemeClr val="accent4">
                  <a:lumMod val="75000"/>
                </a:schemeClr>
              </a:solidFill>
              <a:latin typeface="Times New Roman"/>
              <a:ea typeface="Times New Roman"/>
            </a:endParaRPr>
          </a:p>
          <a:p>
            <a:pPr marL="342900" lvl="0" indent="-342900" algn="justLow">
              <a:buFont typeface="+mj-lt"/>
              <a:buAutoNum type="arabicPeriod"/>
              <a:tabLst>
                <a:tab pos="552450" algn="l"/>
              </a:tabLst>
            </a:pPr>
            <a:r>
              <a:rPr lang="ar-SA" sz="1400" b="1" dirty="0">
                <a:solidFill>
                  <a:schemeClr val="accent4">
                    <a:lumMod val="75000"/>
                  </a:schemeClr>
                </a:solidFill>
                <a:latin typeface="Times New Roman"/>
                <a:ea typeface="Times New Roman"/>
              </a:rPr>
              <a:t>الاهتمام بالاستحمام المستمر للتلميذة فهو يزيل زيوت الجسم الخارجية من الغدد ويزيل الجراثيم ويعطيها شعور طيب ومظهر حسن أمام زميلاتها.</a:t>
            </a:r>
            <a:endParaRPr lang="en-US" sz="1200" dirty="0">
              <a:solidFill>
                <a:schemeClr val="accent4">
                  <a:lumMod val="75000"/>
                </a:schemeClr>
              </a:solidFill>
              <a:latin typeface="Times New Roman"/>
              <a:ea typeface="Times New Roman"/>
            </a:endParaRPr>
          </a:p>
          <a:p>
            <a:pPr marL="342900" lvl="0" indent="-342900" algn="justLow">
              <a:buFont typeface="+mj-lt"/>
              <a:buAutoNum type="arabicPeriod"/>
              <a:tabLst>
                <a:tab pos="552450" algn="l"/>
              </a:tabLst>
            </a:pPr>
            <a:r>
              <a:rPr lang="ar-SA" sz="1400" b="1" dirty="0">
                <a:solidFill>
                  <a:schemeClr val="accent4">
                    <a:lumMod val="75000"/>
                  </a:schemeClr>
                </a:solidFill>
                <a:latin typeface="Times New Roman"/>
                <a:ea typeface="Times New Roman"/>
              </a:rPr>
              <a:t>الاهتمام بوجبة الإفطار جيداً وقد يكون هذا البند أهمها لأنه يساعد على إمداد الجسم بالطاقة اللازمة خلال اليوم ويجب أن يحتوي على ( الحليب والبيض  والعصير الطازج والخبز والفول والعدس  )</a:t>
            </a:r>
            <a:endParaRPr lang="en-US" sz="1200" dirty="0">
              <a:solidFill>
                <a:schemeClr val="accent4">
                  <a:lumMod val="75000"/>
                </a:schemeClr>
              </a:solidFill>
              <a:latin typeface="Times New Roman"/>
              <a:ea typeface="Times New Roman"/>
            </a:endParaRPr>
          </a:p>
          <a:p>
            <a:pPr marL="342900" lvl="0" indent="-342900" algn="justLow">
              <a:buFont typeface="+mj-lt"/>
              <a:buAutoNum type="arabicPeriod"/>
              <a:tabLst>
                <a:tab pos="552450" algn="l"/>
              </a:tabLst>
            </a:pPr>
            <a:r>
              <a:rPr lang="ar-SA" sz="1400" b="1" dirty="0">
                <a:solidFill>
                  <a:schemeClr val="accent4">
                    <a:lumMod val="75000"/>
                  </a:schemeClr>
                </a:solidFill>
                <a:latin typeface="Times New Roman"/>
                <a:ea typeface="Times New Roman"/>
              </a:rPr>
              <a:t>تهيئة التلميذة للذهاب بنفسها وتحبيبها في ذلك وعدم تخويف التلميذة من المدرسة ومن المعلمة لما لذلك من آثار سلبية تعود بأكبر الأثر على سلوك التلميذة فانتبهي أيتها الأم .</a:t>
            </a:r>
            <a:endParaRPr lang="en-US" sz="1200" dirty="0">
              <a:solidFill>
                <a:schemeClr val="accent4">
                  <a:lumMod val="75000"/>
                </a:schemeClr>
              </a:solidFill>
              <a:latin typeface="Times New Roman"/>
              <a:ea typeface="Times New Roman"/>
            </a:endParaRPr>
          </a:p>
          <a:p>
            <a:pPr marL="95250" algn="justLow"/>
            <a:r>
              <a:rPr lang="ar-SA" sz="1400" b="1" dirty="0">
                <a:solidFill>
                  <a:schemeClr val="accent4">
                    <a:lumMod val="75000"/>
                  </a:schemeClr>
                </a:solidFill>
                <a:latin typeface="Times New Roman"/>
                <a:ea typeface="Times New Roman"/>
              </a:rPr>
              <a:t>هناك مراكز تربوية عزيزتي الم تساهم في مساعدة التلميذات اللاتي يحتجن إلى رعاية زائدة في بعض المواد الدراسية التي قد تخفق فيها التلميذات وستقام في أماكن معروفة وستكون بأجر بسيط والهدف من ذلك رفع مستوى التلميذات  ومتابعتهن حتى يصلن إلى أفضل المستويات .</a:t>
            </a:r>
            <a:endParaRPr lang="en-US" sz="1200" dirty="0">
              <a:solidFill>
                <a:schemeClr val="accent4">
                  <a:lumMod val="75000"/>
                </a:schemeClr>
              </a:solidFill>
              <a:latin typeface="Times New Roman"/>
              <a:ea typeface="Times New Roman"/>
            </a:endParaRPr>
          </a:p>
          <a:p>
            <a:pPr marL="95250" algn="justLow"/>
            <a:r>
              <a:rPr lang="ar-SA" sz="1400" b="1" dirty="0">
                <a:solidFill>
                  <a:schemeClr val="accent4">
                    <a:lumMod val="75000"/>
                  </a:schemeClr>
                </a:solidFill>
                <a:latin typeface="Times New Roman"/>
                <a:ea typeface="Times New Roman"/>
              </a:rPr>
              <a:t>وأخيراً أرجو من الله ثم منكن الاجتهاد لصون هذه الأمانة ورعايتها مع تمنياتنا لها بالتوفيق والنجاح الباهر .</a:t>
            </a:r>
            <a:endParaRPr lang="en-US" sz="1200" dirty="0">
              <a:solidFill>
                <a:schemeClr val="accent4">
                  <a:lumMod val="75000"/>
                </a:schemeClr>
              </a:solidFill>
              <a:latin typeface="Times New Roman"/>
              <a:ea typeface="Times New Roman"/>
            </a:endParaRPr>
          </a:p>
          <a:p>
            <a:pPr marL="95250" algn="justLow"/>
            <a:r>
              <a:rPr lang="ar-SA" sz="1400" b="1" dirty="0">
                <a:solidFill>
                  <a:schemeClr val="accent4">
                    <a:lumMod val="75000"/>
                  </a:schemeClr>
                </a:solidFill>
                <a:latin typeface="Times New Roman"/>
                <a:ea typeface="Times New Roman"/>
              </a:rPr>
              <a:t> </a:t>
            </a:r>
            <a:endParaRPr lang="en-US" sz="1200" dirty="0">
              <a:solidFill>
                <a:schemeClr val="accent4">
                  <a:lumMod val="75000"/>
                </a:schemeClr>
              </a:solidFill>
              <a:latin typeface="Times New Roman"/>
              <a:ea typeface="Times New Roman"/>
            </a:endParaRPr>
          </a:p>
          <a:p>
            <a:pPr marL="95250" algn="ctr"/>
            <a:r>
              <a:rPr lang="ar-SA" b="1" dirty="0">
                <a:latin typeface="Times New Roman"/>
                <a:ea typeface="Times New Roman"/>
              </a:rPr>
              <a:t> </a:t>
            </a:r>
            <a:endParaRPr lang="en-US" sz="1600" dirty="0">
              <a:latin typeface="Times New Roman"/>
              <a:ea typeface="Times New Roman"/>
            </a:endParaRPr>
          </a:p>
          <a:p>
            <a:pPr algn="ctr"/>
            <a:r>
              <a:rPr lang="ar-SA" sz="3200" dirty="0">
                <a:ln>
                  <a:solidFill>
                    <a:srgbClr val="FFC000"/>
                  </a:solidFill>
                </a:ln>
                <a:solidFill>
                  <a:srgbClr val="FFC000"/>
                </a:solidFill>
                <a:latin typeface="Times New Roman"/>
                <a:ea typeface="Times New Roman"/>
              </a:rPr>
              <a:t>المرشدة الطلابية</a:t>
            </a:r>
            <a:endParaRPr lang="en-US" sz="1600" dirty="0">
              <a:ln>
                <a:solidFill>
                  <a:srgbClr val="FFC000"/>
                </a:solidFill>
              </a:ln>
              <a:solidFill>
                <a:srgbClr val="FFC000"/>
              </a:solidFill>
              <a:latin typeface="Times New Roman"/>
              <a:ea typeface="Times New Roman"/>
            </a:endParaRPr>
          </a:p>
          <a:p>
            <a:pPr algn="ctr"/>
            <a:r>
              <a:rPr lang="ar-SA" sz="3200" dirty="0" smtClean="0">
                <a:ln>
                  <a:solidFill>
                    <a:srgbClr val="FFC000"/>
                  </a:solidFill>
                </a:ln>
                <a:solidFill>
                  <a:srgbClr val="FFC000"/>
                </a:solidFill>
                <a:latin typeface="Times New Roman"/>
                <a:ea typeface="Times New Roman"/>
              </a:rPr>
              <a:t>منيرة عبدالله الغامدي </a:t>
            </a:r>
            <a:endParaRPr lang="en-US" sz="1600" dirty="0">
              <a:ln>
                <a:solidFill>
                  <a:srgbClr val="FFC000"/>
                </a:solidFill>
              </a:ln>
              <a:solidFill>
                <a:srgbClr val="FFC000"/>
              </a:solidFill>
              <a:effectLst/>
              <a:latin typeface="Times New Roman"/>
              <a:ea typeface="Times New Roman"/>
            </a:endParaRPr>
          </a:p>
        </p:txBody>
      </p:sp>
      <p:pic>
        <p:nvPicPr>
          <p:cNvPr id="20482"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50000"/>
          <a:stretch/>
        </p:blipFill>
        <p:spPr bwMode="auto">
          <a:xfrm>
            <a:off x="404664" y="8216544"/>
            <a:ext cx="6120680" cy="747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1334839"/>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5677" y="631591"/>
            <a:ext cx="3962400"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مستدير الزوايا 3"/>
          <p:cNvSpPr/>
          <p:nvPr/>
        </p:nvSpPr>
        <p:spPr>
          <a:xfrm>
            <a:off x="1615677" y="631591"/>
            <a:ext cx="39624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ln>
                  <a:solidFill>
                    <a:schemeClr val="accent6">
                      <a:lumMod val="75000"/>
                    </a:schemeClr>
                  </a:solidFill>
                </a:ln>
                <a:solidFill>
                  <a:schemeClr val="accent6">
                    <a:lumMod val="75000"/>
                  </a:schemeClr>
                </a:solidFill>
              </a:rPr>
              <a:t>كلمة معلمة الصف الاول</a:t>
            </a:r>
            <a:endParaRPr lang="ar-SA" sz="3600" dirty="0">
              <a:ln>
                <a:solidFill>
                  <a:schemeClr val="accent6">
                    <a:lumMod val="75000"/>
                  </a:schemeClr>
                </a:solidFill>
              </a:ln>
              <a:solidFill>
                <a:schemeClr val="accent6">
                  <a:lumMod val="75000"/>
                </a:schemeClr>
              </a:solidFill>
            </a:endParaRPr>
          </a:p>
        </p:txBody>
      </p:sp>
      <p:pic>
        <p:nvPicPr>
          <p:cNvPr id="18436"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9395" y="-16159"/>
            <a:ext cx="3705225" cy="648072"/>
          </a:xfrm>
          <a:prstGeom prst="rect">
            <a:avLst/>
          </a:prstGeom>
          <a:noFill/>
          <a:extLst>
            <a:ext uri="{909E8E84-426E-40DD-AFC4-6F175D3DCCD1}">
              <a14:hiddenFill xmlns:a14="http://schemas.microsoft.com/office/drawing/2010/main" xmlns="">
                <a:solidFill>
                  <a:srgbClr val="FFFFFF"/>
                </a:solidFill>
              </a14:hiddenFill>
            </a:ext>
          </a:extLst>
        </p:spPr>
      </p:pic>
      <p:pic>
        <p:nvPicPr>
          <p:cNvPr id="1945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5707" y="1763688"/>
            <a:ext cx="6346825" cy="7008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ستطيل 4"/>
          <p:cNvSpPr/>
          <p:nvPr/>
        </p:nvSpPr>
        <p:spPr>
          <a:xfrm>
            <a:off x="1829395" y="8532440"/>
            <a:ext cx="2967757" cy="240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ln>
                  <a:solidFill>
                    <a:srgbClr val="FF0000"/>
                  </a:solidFill>
                </a:ln>
                <a:solidFill>
                  <a:srgbClr val="FF0000"/>
                </a:solidFill>
              </a:rPr>
              <a:t>معلمة الصف الأول : حمدة الغامدي </a:t>
            </a:r>
            <a:endParaRPr lang="ar-SA" dirty="0">
              <a:ln>
                <a:solidFill>
                  <a:srgbClr val="FF0000"/>
                </a:solidFill>
              </a:ln>
              <a:solidFill>
                <a:srgbClr val="FF0000"/>
              </a:solidFill>
            </a:endParaRPr>
          </a:p>
        </p:txBody>
      </p:sp>
      <p:pic>
        <p:nvPicPr>
          <p:cNvPr id="19460"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6913" y="21906"/>
            <a:ext cx="1299024"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28685602"/>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7" name="Picture 17" descr="ØµÙØ±Ø© Ø°Ø§Øª ØµÙ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1" y="3914774"/>
            <a:ext cx="3190875" cy="1657351"/>
          </a:xfrm>
          <a:prstGeom prst="rect">
            <a:avLst/>
          </a:prstGeom>
          <a:noFill/>
          <a:extLst>
            <a:ext uri="{909E8E84-426E-40DD-AFC4-6F175D3DCCD1}">
              <a14:hiddenFill xmlns:a14="http://schemas.microsoft.com/office/drawing/2010/main" xmlns="">
                <a:solidFill>
                  <a:srgbClr val="FFFFFF"/>
                </a:solidFill>
              </a14:hiddenFill>
            </a:ext>
          </a:extLst>
        </p:spPr>
      </p:pic>
      <p:pic>
        <p:nvPicPr>
          <p:cNvPr id="5135" name="Picture 15" descr="ÙØªÙØ¬Ø© Ø¨Ø­Ø« Ø§ÙØµÙØ± Ø¹Ù Ø¨Ø§ÙÙÙØ§Øª"/>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90875" y="2915816"/>
            <a:ext cx="3667124" cy="2445169"/>
          </a:xfrm>
          <a:prstGeom prst="rect">
            <a:avLst/>
          </a:prstGeom>
          <a:noFill/>
          <a:extLst>
            <a:ext uri="{909E8E84-426E-40DD-AFC4-6F175D3DCCD1}">
              <a14:hiddenFill xmlns:a14="http://schemas.microsoft.com/office/drawing/2010/main" xmlns="">
                <a:solidFill>
                  <a:srgbClr val="FFFFFF"/>
                </a:solidFill>
              </a14:hiddenFill>
            </a:ext>
          </a:extLst>
        </p:spPr>
      </p:pic>
      <p:pic>
        <p:nvPicPr>
          <p:cNvPr id="5133" name="Picture 13" descr="ØµÙØ±Ø© Ø°Ø§Øª ØµÙØ©"/>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6632" y="1305620"/>
            <a:ext cx="3493739" cy="2294830"/>
          </a:xfrm>
          <a:prstGeom prst="rect">
            <a:avLst/>
          </a:prstGeom>
          <a:noFill/>
          <a:extLst>
            <a:ext uri="{909E8E84-426E-40DD-AFC4-6F175D3DCCD1}">
              <a14:hiddenFill xmlns:a14="http://schemas.microsoft.com/office/drawing/2010/main" xmlns="">
                <a:solidFill>
                  <a:srgbClr val="FFFFFF"/>
                </a:solidFill>
              </a14:hiddenFill>
            </a:ext>
          </a:extLst>
        </p:spPr>
      </p:pic>
      <p:pic>
        <p:nvPicPr>
          <p:cNvPr id="5131" name="Picture 11" descr="ÙØªÙØ¬Ø© Ø¨Ø­Ø« Ø§ÙØµÙØ± Ø¹Ù Ø¨Ø§ÙÙÙØ§Øª"/>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05300" y="1662534"/>
            <a:ext cx="2343150" cy="10572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WordArt 3"/>
          <p:cNvSpPr>
            <a:spLocks noChangeArrowheads="1" noChangeShapeType="1" noTextEdit="1"/>
          </p:cNvSpPr>
          <p:nvPr/>
        </p:nvSpPr>
        <p:spPr bwMode="auto">
          <a:xfrm>
            <a:off x="1844824" y="251520"/>
            <a:ext cx="3154363" cy="1054100"/>
          </a:xfrm>
          <a:prstGeom prst="rect">
            <a:avLst/>
          </a:prstGeom>
          <a:extLs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SA" sz="20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Arial Black"/>
              </a:rPr>
              <a:t>بيانات البرنامج </a:t>
            </a:r>
          </a:p>
          <a:p>
            <a:pPr algn="ctr" rtl="1">
              <a:buNone/>
            </a:pPr>
            <a:r>
              <a:rPr lang="ar-SA" sz="20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Arial Black"/>
              </a:rPr>
              <a:t>وطريقة تنفيذه</a:t>
            </a:r>
            <a:endParaRPr lang="ar-SA" sz="20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Arial Black"/>
            </a:endParaRPr>
          </a:p>
        </p:txBody>
      </p:sp>
      <p:sp>
        <p:nvSpPr>
          <p:cNvPr id="5" name="AutoShape 4"/>
          <p:cNvSpPr>
            <a:spLocks noChangeArrowheads="1"/>
          </p:cNvSpPr>
          <p:nvPr/>
        </p:nvSpPr>
        <p:spPr bwMode="auto">
          <a:xfrm>
            <a:off x="4654550" y="1619672"/>
            <a:ext cx="1993900" cy="1143000"/>
          </a:xfrm>
          <a:prstGeom prst="foldedCorner">
            <a:avLst>
              <a:gd name="adj" fmla="val 12500"/>
            </a:avLst>
          </a:prstGeom>
          <a:noFill/>
          <a:ln w="28575">
            <a:noFill/>
            <a:prstDash val="lgDash"/>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b="1" i="0" u="none" strike="noStrike" cap="none" normalizeH="0" baseline="0" dirty="0" smtClean="0">
                <a:ln>
                  <a:solidFill>
                    <a:schemeClr val="tx1"/>
                  </a:solidFill>
                </a:ln>
                <a:effectLst/>
                <a:latin typeface="Arial" pitchFamily="34" charset="0"/>
                <a:ea typeface="Arial" pitchFamily="34" charset="0"/>
                <a:cs typeface="Arial" pitchFamily="34" charset="0"/>
              </a:rPr>
              <a:t>اسم المدرسة :</a:t>
            </a:r>
          </a:p>
          <a:p>
            <a:pPr marL="0" marR="0" lvl="0" indent="0" algn="ctr" defTabSz="914400" rtl="1" eaLnBrk="1" fontAlgn="base" latinLnBrk="0" hangingPunct="1">
              <a:lnSpc>
                <a:spcPct val="100000"/>
              </a:lnSpc>
              <a:spcBef>
                <a:spcPct val="0"/>
              </a:spcBef>
              <a:spcAft>
                <a:spcPts val="1000"/>
              </a:spcAft>
              <a:buClrTx/>
              <a:buSzTx/>
              <a:buFontTx/>
              <a:buNone/>
              <a:tabLst/>
            </a:pPr>
            <a:r>
              <a:rPr lang="ar-SA" b="1" dirty="0" smtClean="0">
                <a:ln>
                  <a:solidFill>
                    <a:schemeClr val="tx1"/>
                  </a:solidFill>
                </a:ln>
                <a:latin typeface="Arial" pitchFamily="34" charset="0"/>
                <a:cs typeface="Arial" pitchFamily="34" charset="0"/>
              </a:rPr>
              <a:t>آل بجاد للبنات </a:t>
            </a:r>
            <a:endParaRPr kumimoji="0" lang="ar-SA" sz="2400" b="0" i="0" u="none" strike="noStrike" cap="none" normalizeH="0" baseline="0" dirty="0" smtClean="0">
              <a:ln>
                <a:solidFill>
                  <a:schemeClr val="tx1"/>
                </a:solidFill>
              </a:ln>
              <a:effectLst/>
              <a:latin typeface="Arial" pitchFamily="34" charset="0"/>
              <a:cs typeface="Arial" pitchFamily="34" charset="0"/>
            </a:endParaRPr>
          </a:p>
        </p:txBody>
      </p:sp>
      <p:sp>
        <p:nvSpPr>
          <p:cNvPr id="6" name="AutoShape 5"/>
          <p:cNvSpPr>
            <a:spLocks noChangeArrowheads="1"/>
          </p:cNvSpPr>
          <p:nvPr/>
        </p:nvSpPr>
        <p:spPr bwMode="auto">
          <a:xfrm>
            <a:off x="597048" y="1519486"/>
            <a:ext cx="3013323" cy="1804392"/>
          </a:xfrm>
          <a:prstGeom prst="foldedCorner">
            <a:avLst>
              <a:gd name="adj" fmla="val 12500"/>
            </a:avLst>
          </a:prstGeom>
          <a:noFill/>
          <a:ln w="28575">
            <a:noFill/>
            <a:prstDash val="lgDash"/>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نوع المبنى :</a:t>
            </a:r>
            <a:r>
              <a:rPr kumimoji="0" lang="ar-SA" sz="1600" b="1" i="0" u="none" strike="noStrike" cap="none" normalizeH="0" baseline="0" dirty="0" smtClean="0">
                <a:ln>
                  <a:noFill/>
                </a:ln>
                <a:solidFill>
                  <a:srgbClr val="0000FF"/>
                </a:solidFill>
                <a:effectLst/>
                <a:latin typeface="Arial" pitchFamily="34" charset="0"/>
                <a:ea typeface="Arial" pitchFamily="34" charset="0"/>
                <a:cs typeface="Arial" pitchFamily="34" charset="0"/>
              </a:rPr>
              <a:t> </a:t>
            </a:r>
            <a:r>
              <a:rPr kumimoji="0" lang="ar-SA" sz="1600" b="1" i="0" u="none" strike="noStrike" cap="none" normalizeH="0" baseline="0" dirty="0" smtClean="0">
                <a:ln>
                  <a:noFill/>
                </a:ln>
                <a:solidFill>
                  <a:schemeClr val="accent2">
                    <a:lumMod val="75000"/>
                  </a:schemeClr>
                </a:solidFill>
                <a:effectLst/>
                <a:latin typeface="Arial" pitchFamily="34" charset="0"/>
                <a:ea typeface="Arial" pitchFamily="34" charset="0"/>
                <a:cs typeface="Arial" pitchFamily="34" charset="0"/>
              </a:rPr>
              <a:t>مستأجر</a:t>
            </a:r>
            <a:endParaRPr lang="ar-SA" sz="1600" b="1" dirty="0">
              <a:solidFill>
                <a:schemeClr val="accent2">
                  <a:lumMod val="75000"/>
                </a:schemeClr>
              </a:solidFill>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مدة التنفيذ :</a:t>
            </a:r>
            <a:r>
              <a:rPr kumimoji="0" lang="ar-SA" sz="1600" b="1" i="0" u="none" strike="noStrike" cap="none" normalizeH="0" baseline="0" dirty="0" smtClean="0">
                <a:ln>
                  <a:noFill/>
                </a:ln>
                <a:solidFill>
                  <a:srgbClr val="0000FF"/>
                </a:solidFill>
                <a:effectLst/>
                <a:latin typeface="Arial" pitchFamily="34" charset="0"/>
                <a:ea typeface="Arial" pitchFamily="34" charset="0"/>
                <a:cs typeface="Arial" pitchFamily="34" charset="0"/>
              </a:rPr>
              <a:t> </a:t>
            </a:r>
            <a:r>
              <a:rPr kumimoji="0" lang="ar-SA" sz="1600" b="1" i="0" u="none" strike="noStrike" cap="none" normalizeH="0" baseline="0" dirty="0" smtClean="0">
                <a:ln>
                  <a:noFill/>
                </a:ln>
                <a:solidFill>
                  <a:schemeClr val="accent2">
                    <a:lumMod val="75000"/>
                  </a:schemeClr>
                </a:solidFill>
                <a:effectLst/>
                <a:latin typeface="Arial" pitchFamily="34" charset="0"/>
                <a:ea typeface="Arial" pitchFamily="34" charset="0"/>
                <a:cs typeface="Arial" pitchFamily="34" charset="0"/>
              </a:rPr>
              <a:t>أسبوع</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ar-SA" sz="1600" b="1" i="0" u="none" strike="noStrike" cap="none" normalizeH="0" baseline="0" dirty="0" smtClean="0">
                <a:ln>
                  <a:solidFill>
                    <a:srgbClr val="FFFF00"/>
                  </a:solidFill>
                </a:ln>
                <a:solidFill>
                  <a:srgbClr val="FFFF00"/>
                </a:solidFill>
                <a:effectLst/>
                <a:latin typeface="Arial" pitchFamily="34" charset="0"/>
                <a:ea typeface="Arial" pitchFamily="34" charset="0"/>
                <a:cs typeface="Arial" pitchFamily="34" charset="0"/>
              </a:rPr>
              <a:t>من 22/12/1439-</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solidFill>
                    <a:srgbClr val="FFFF00"/>
                  </a:solidFill>
                </a:ln>
                <a:solidFill>
                  <a:srgbClr val="FFFF00"/>
                </a:solidFill>
                <a:effectLst/>
                <a:latin typeface="Arial" pitchFamily="34" charset="0"/>
                <a:ea typeface="Arial" pitchFamily="34" charset="0"/>
                <a:cs typeface="Arial" pitchFamily="34" charset="0"/>
              </a:rPr>
              <a:t> 26/12/1440 هـ  </a:t>
            </a:r>
            <a:endParaRPr kumimoji="0" lang="ar-SA" sz="2000" b="0" i="0" u="none" strike="noStrike" cap="none" normalizeH="0" baseline="0" dirty="0" smtClean="0">
              <a:ln>
                <a:solidFill>
                  <a:srgbClr val="FFFF00"/>
                </a:solidFill>
              </a:ln>
              <a:solidFill>
                <a:srgbClr val="FFFF00"/>
              </a:solidFill>
              <a:effectLst/>
              <a:latin typeface="Arial" pitchFamily="34" charset="0"/>
              <a:cs typeface="Arial" pitchFamily="34" charset="0"/>
            </a:endParaRPr>
          </a:p>
        </p:txBody>
      </p:sp>
      <p:sp>
        <p:nvSpPr>
          <p:cNvPr id="7" name="AutoShape 6"/>
          <p:cNvSpPr>
            <a:spLocks noChangeArrowheads="1"/>
          </p:cNvSpPr>
          <p:nvPr/>
        </p:nvSpPr>
        <p:spPr bwMode="auto">
          <a:xfrm>
            <a:off x="3429000" y="3323878"/>
            <a:ext cx="3428999" cy="2037107"/>
          </a:xfrm>
          <a:prstGeom prst="foldedCorner">
            <a:avLst>
              <a:gd name="adj" fmla="val 12500"/>
            </a:avLst>
          </a:prstGeom>
          <a:noFill/>
          <a:ln w="28575">
            <a:noFill/>
            <a:prstDash val="lgDash"/>
            <a:round/>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rgbClr val="002060"/>
                </a:solidFill>
                <a:effectLst/>
                <a:latin typeface="Arial" pitchFamily="34" charset="0"/>
                <a:ea typeface="Arial" pitchFamily="34" charset="0"/>
                <a:cs typeface="Arial" pitchFamily="34" charset="0"/>
              </a:rPr>
              <a:t>عدد الطالبات المستفيدات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rgbClr val="002060"/>
                </a:solidFill>
                <a:effectLst/>
                <a:latin typeface="Arial" pitchFamily="34" charset="0"/>
                <a:ea typeface="Arial" pitchFamily="34" charset="0"/>
                <a:cs typeface="Arial" pitchFamily="34" charset="0"/>
              </a:rPr>
              <a:t>من البرنامج(15)</a:t>
            </a:r>
            <a:r>
              <a:rPr kumimoji="0" lang="ar-SA" sz="1600" b="1" i="0" u="none" strike="noStrike" cap="none" normalizeH="0" dirty="0" smtClean="0">
                <a:ln>
                  <a:noFill/>
                </a:ln>
                <a:solidFill>
                  <a:srgbClr val="002060"/>
                </a:solidFill>
                <a:effectLst/>
                <a:latin typeface="Arial" pitchFamily="34" charset="0"/>
                <a:ea typeface="Arial" pitchFamily="34" charset="0"/>
                <a:cs typeface="Arial" pitchFamily="34" charset="0"/>
              </a:rPr>
              <a:t>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rgbClr val="FF0000"/>
                </a:solidFill>
                <a:effectLst/>
                <a:latin typeface="Arial" pitchFamily="34" charset="0"/>
                <a:ea typeface="Arial" pitchFamily="34" charset="0"/>
                <a:cs typeface="Arial" pitchFamily="34" charset="0"/>
              </a:rPr>
              <a:t>عدد الأمهات المستفيدات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rgbClr val="FF0000"/>
                </a:solidFill>
                <a:effectLst/>
                <a:latin typeface="Arial" pitchFamily="34" charset="0"/>
                <a:ea typeface="Arial" pitchFamily="34" charset="0"/>
                <a:cs typeface="Arial" pitchFamily="34" charset="0"/>
              </a:rPr>
              <a:t>من البرنامج ( 14)</a:t>
            </a:r>
            <a:endParaRPr kumimoji="0" lang="ar-SA"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8" name="AutoShape 7"/>
          <p:cNvSpPr>
            <a:spLocks noChangeArrowheads="1"/>
          </p:cNvSpPr>
          <p:nvPr/>
        </p:nvSpPr>
        <p:spPr bwMode="auto">
          <a:xfrm>
            <a:off x="1268759" y="4342430"/>
            <a:ext cx="1936601" cy="972519"/>
          </a:xfrm>
          <a:prstGeom prst="foldedCorner">
            <a:avLst>
              <a:gd name="adj" fmla="val 12500"/>
            </a:avLst>
          </a:prstGeom>
          <a:noFill/>
          <a:ln w="28575">
            <a:noFill/>
            <a:prstDash val="lgDash"/>
            <a:round/>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400" b="1" i="0" u="none" strike="noStrike" cap="none" normalizeH="0" baseline="0" dirty="0" smtClean="0">
                <a:ln>
                  <a:noFill/>
                </a:ln>
                <a:solidFill>
                  <a:schemeClr val="bg2">
                    <a:lumMod val="10000"/>
                  </a:schemeClr>
                </a:solidFill>
                <a:effectLst/>
                <a:latin typeface="Arial" pitchFamily="34" charset="0"/>
                <a:ea typeface="Arial" pitchFamily="34" charset="0"/>
                <a:cs typeface="Arial" pitchFamily="34" charset="0"/>
              </a:rPr>
              <a:t>مقر إقامة الحفل واستقبال الطالبات</a:t>
            </a:r>
          </a:p>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2">
                    <a:lumMod val="10000"/>
                  </a:schemeClr>
                </a:solidFill>
                <a:effectLst/>
                <a:latin typeface="Arial" pitchFamily="34" charset="0"/>
                <a:ea typeface="Arial" pitchFamily="34" charset="0"/>
                <a:cs typeface="Arial" pitchFamily="34" charset="0"/>
              </a:rPr>
              <a:t> </a:t>
            </a:r>
            <a:r>
              <a:rPr kumimoji="0" lang="ar-SA" sz="1400" b="1" i="0" u="none" strike="noStrike" cap="none" normalizeH="0" baseline="0" dirty="0" smtClean="0">
                <a:ln>
                  <a:noFill/>
                </a:ln>
                <a:solidFill>
                  <a:schemeClr val="bg2">
                    <a:lumMod val="10000"/>
                  </a:schemeClr>
                </a:solidFill>
                <a:effectLst/>
                <a:latin typeface="Arial" pitchFamily="34" charset="0"/>
                <a:ea typeface="Arial" pitchFamily="34" charset="0"/>
                <a:cs typeface="Arial" pitchFamily="34" charset="0"/>
              </a:rPr>
              <a:t>الساحة الداخلية للمدرسة بنات</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8"/>
          <p:cNvSpPr>
            <a:spLocks noChangeArrowheads="1"/>
          </p:cNvSpPr>
          <p:nvPr/>
        </p:nvSpPr>
        <p:spPr bwMode="auto">
          <a:xfrm flipH="1">
            <a:off x="3284687" y="6228184"/>
            <a:ext cx="3429000" cy="2136725"/>
          </a:xfrm>
          <a:prstGeom prst="flowChartOnlineStorage">
            <a:avLst/>
          </a:prstGeom>
          <a:noFill/>
          <a:ln w="28575" cap="rnd">
            <a:no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1300" b="1" i="0" u="none" strike="noStrike" cap="none" normalizeH="0" baseline="0" dirty="0" smtClean="0">
                <a:ln>
                  <a:noFill/>
                </a:ln>
                <a:solidFill>
                  <a:srgbClr val="008000"/>
                </a:solidFill>
                <a:effectLst/>
                <a:latin typeface="Arial" pitchFamily="34" charset="0"/>
                <a:ea typeface="Arial" pitchFamily="34" charset="0"/>
                <a:cs typeface="Arial" pitchFamily="34" charset="0"/>
              </a:rPr>
              <a:t>الأعضاء المشاركة في تنفيذ البرنامج</a:t>
            </a:r>
            <a:endParaRPr kumimoji="0" lang="en-US" sz="13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300" b="1" i="0" u="none" strike="noStrike" cap="none" normalizeH="0" baseline="0" dirty="0" smtClean="0">
                <a:ln>
                  <a:noFill/>
                </a:ln>
                <a:solidFill>
                  <a:srgbClr val="00B050"/>
                </a:solidFill>
                <a:effectLst/>
                <a:latin typeface="Arial" pitchFamily="34" charset="0"/>
                <a:ea typeface="Arial" pitchFamily="34" charset="0"/>
                <a:cs typeface="Arial" pitchFamily="34" charset="0"/>
              </a:rPr>
              <a:t>الرئيسة قائدة المدرسة </a:t>
            </a:r>
            <a:r>
              <a:rPr kumimoji="0" lang="ar-SA" sz="1300" b="1" i="0" u="none" strike="noStrike" cap="none" normalizeH="0" baseline="0" dirty="0" smtClean="0">
                <a:ln>
                  <a:noFill/>
                </a:ln>
                <a:solidFill>
                  <a:srgbClr val="FF00FF"/>
                </a:solidFill>
                <a:effectLst/>
                <a:latin typeface="Arial" pitchFamily="34" charset="0"/>
                <a:ea typeface="Arial" pitchFamily="34" charset="0"/>
                <a:cs typeface="Arial" pitchFamily="34" charset="0"/>
              </a:rPr>
              <a:t>: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300" b="1" i="0" u="none" strike="noStrike" cap="none" normalizeH="0" baseline="0" dirty="0" smtClean="0">
                <a:ln>
                  <a:noFill/>
                </a:ln>
                <a:solidFill>
                  <a:schemeClr val="accent2">
                    <a:lumMod val="75000"/>
                  </a:schemeClr>
                </a:solidFill>
                <a:effectLst/>
                <a:latin typeface="Arial" pitchFamily="34" charset="0"/>
                <a:ea typeface="Arial" pitchFamily="34" charset="0"/>
                <a:cs typeface="Arial" pitchFamily="34" charset="0"/>
              </a:rPr>
              <a:t>رحمة</a:t>
            </a:r>
            <a:r>
              <a:rPr kumimoji="0" lang="ar-SA" sz="1300" b="1" i="0" u="none" strike="noStrike" cap="none" normalizeH="0" dirty="0" smtClean="0">
                <a:ln>
                  <a:noFill/>
                </a:ln>
                <a:solidFill>
                  <a:schemeClr val="accent2">
                    <a:lumMod val="75000"/>
                  </a:schemeClr>
                </a:solidFill>
                <a:effectLst/>
                <a:latin typeface="Arial" pitchFamily="34" charset="0"/>
                <a:ea typeface="Arial" pitchFamily="34" charset="0"/>
                <a:cs typeface="Arial" pitchFamily="34" charset="0"/>
              </a:rPr>
              <a:t> عقيل الغامدي.</a:t>
            </a:r>
            <a:endParaRPr kumimoji="0" lang="ar-SA" sz="1300" b="1" i="0" u="none" strike="noStrike" cap="none" normalizeH="0" baseline="0" dirty="0" smtClean="0">
              <a:ln>
                <a:noFill/>
              </a:ln>
              <a:solidFill>
                <a:schemeClr val="accent2">
                  <a:lumMod val="75000"/>
                </a:schemeClr>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rgbClr val="FF00FF"/>
                </a:solidFill>
                <a:effectLst/>
                <a:latin typeface="Arial" pitchFamily="34" charset="0"/>
                <a:ea typeface="Arial" pitchFamily="34" charset="0"/>
                <a:cs typeface="Arial" pitchFamily="34" charset="0"/>
              </a:rPr>
              <a:t>الأعضاء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solidFill>
                    <a:srgbClr val="0070C0"/>
                  </a:solidFill>
                </a:ln>
                <a:solidFill>
                  <a:srgbClr val="0070C0"/>
                </a:solidFill>
                <a:effectLst/>
                <a:latin typeface="Arial" pitchFamily="34" charset="0"/>
                <a:ea typeface="Arial" pitchFamily="34" charset="0"/>
                <a:cs typeface="Arial" pitchFamily="34" charset="0"/>
              </a:rPr>
              <a:t> </a:t>
            </a:r>
            <a:r>
              <a:rPr lang="ar-SA" sz="1600" b="1" dirty="0" smtClean="0">
                <a:ln>
                  <a:solidFill>
                    <a:srgbClr val="0070C0"/>
                  </a:solidFill>
                </a:ln>
                <a:solidFill>
                  <a:srgbClr val="0070C0"/>
                </a:solidFill>
                <a:latin typeface="Arial" pitchFamily="34" charset="0"/>
                <a:ea typeface="Arial" pitchFamily="34" charset="0"/>
                <a:cs typeface="Arial" pitchFamily="34" charset="0"/>
              </a:rPr>
              <a:t>1ـ  ال</a:t>
            </a:r>
            <a:r>
              <a:rPr kumimoji="0" lang="ar-SA" sz="1600" b="1" i="0" u="none" strike="noStrike" cap="none" normalizeH="0" baseline="0" dirty="0" smtClean="0">
                <a:ln>
                  <a:solidFill>
                    <a:srgbClr val="0070C0"/>
                  </a:solidFill>
                </a:ln>
                <a:solidFill>
                  <a:srgbClr val="0070C0"/>
                </a:solidFill>
                <a:effectLst/>
                <a:latin typeface="Arial" pitchFamily="34" charset="0"/>
                <a:ea typeface="Arial" pitchFamily="34" charset="0"/>
                <a:cs typeface="Arial" pitchFamily="34" charset="0"/>
              </a:rPr>
              <a:t>مرشدة الطلابية </a:t>
            </a:r>
          </a:p>
          <a:p>
            <a:pPr marL="0" marR="0" lvl="0" indent="0" algn="r" defTabSz="914400" rtl="1" eaLnBrk="1" fontAlgn="base" latinLnBrk="0" hangingPunct="1">
              <a:lnSpc>
                <a:spcPct val="100000"/>
              </a:lnSpc>
              <a:spcBef>
                <a:spcPct val="0"/>
              </a:spcBef>
              <a:spcAft>
                <a:spcPct val="0"/>
              </a:spcAft>
              <a:buClr>
                <a:srgbClr val="0000FF"/>
              </a:buClr>
              <a:buSzTx/>
              <a:buFont typeface="Arial" pitchFamily="34" charset="0"/>
              <a:buChar char="2"/>
              <a:tabLst/>
            </a:pPr>
            <a:r>
              <a:rPr kumimoji="0" lang="ar-SA" sz="1600" b="1" i="0" u="none" strike="noStrike" cap="none" normalizeH="0" baseline="0" dirty="0" smtClean="0">
                <a:ln>
                  <a:solidFill>
                    <a:srgbClr val="0070C0"/>
                  </a:solidFill>
                </a:ln>
                <a:solidFill>
                  <a:srgbClr val="0070C0"/>
                </a:solidFill>
                <a:effectLst/>
                <a:latin typeface="Arial" pitchFamily="34" charset="0"/>
                <a:ea typeface="Arial" pitchFamily="34" charset="0"/>
                <a:cs typeface="Arial" pitchFamily="34" charset="0"/>
              </a:rPr>
              <a:t>معلمة الصف الأول </a:t>
            </a:r>
            <a:endParaRPr kumimoji="0" lang="ar-SA" sz="2400" b="1" i="0" u="none" strike="noStrike" cap="none" normalizeH="0" baseline="0" dirty="0" smtClean="0">
              <a:ln>
                <a:solidFill>
                  <a:srgbClr val="0070C0"/>
                </a:solidFill>
              </a:ln>
              <a:solidFill>
                <a:srgbClr val="0070C0"/>
              </a:solidFill>
              <a:effectLst/>
              <a:latin typeface="Arial" pitchFamily="34" charset="0"/>
              <a:cs typeface="Arial" pitchFamily="34" charset="0"/>
            </a:endParaRPr>
          </a:p>
        </p:txBody>
      </p:sp>
      <p:sp>
        <p:nvSpPr>
          <p:cNvPr id="10" name="AutoShape 9"/>
          <p:cNvSpPr>
            <a:spLocks noChangeArrowheads="1"/>
          </p:cNvSpPr>
          <p:nvPr/>
        </p:nvSpPr>
        <p:spPr bwMode="auto">
          <a:xfrm>
            <a:off x="166787" y="7452320"/>
            <a:ext cx="3674417" cy="1358900"/>
          </a:xfrm>
          <a:prstGeom prst="plaque">
            <a:avLst>
              <a:gd name="adj" fmla="val 16667"/>
            </a:avLst>
          </a:prstGeom>
          <a:noFill/>
          <a:ln w="28575" cap="rnd">
            <a:noFill/>
            <a:prstDash val="sysDot"/>
            <a:miter lim="800000"/>
            <a:headEnd/>
            <a:tailEnd/>
          </a:ln>
        </p:spPr>
        <p:txBody>
          <a:bodyPr vert="horz" wrap="square" lIns="91440" tIns="45720" rIns="91440" bIns="45720" numCol="1" anchor="t" anchorCtr="0" compatLnSpc="1">
            <a:prstTxWarp prst="textNoShape">
              <a:avLst/>
            </a:prstTxWarp>
          </a:bodyPr>
          <a:lstStyle/>
          <a:p>
            <a:pPr marL="0" marR="571500" lvl="0" indent="0" algn="r" defTabSz="914400" rtl="1" eaLnBrk="1" fontAlgn="base" latinLnBrk="0" hangingPunct="1">
              <a:lnSpc>
                <a:spcPct val="100000"/>
              </a:lnSpc>
              <a:spcBef>
                <a:spcPct val="0"/>
              </a:spcBef>
              <a:spcAft>
                <a:spcPts val="1000"/>
              </a:spcAft>
              <a:buClrTx/>
              <a:buSzTx/>
              <a:buFontTx/>
              <a:buNone/>
              <a:tabLst/>
            </a:pPr>
            <a:r>
              <a:rPr kumimoji="0" lang="ar-SA"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4">
                      <a:satMod val="175000"/>
                      <a:alpha val="40000"/>
                    </a:schemeClr>
                  </a:glow>
                  <a:reflection blurRad="12700" stA="28000" endPos="45000" dist="1000" dir="5400000" sy="-100000" algn="bl" rotWithShape="0"/>
                </a:effectLst>
                <a:latin typeface="Arial" pitchFamily="34" charset="0"/>
                <a:ea typeface="Arial" pitchFamily="34" charset="0"/>
                <a:cs typeface="Arial" pitchFamily="34" charset="0"/>
              </a:rPr>
              <a:t>المعدة والمنفذة للبرنامج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4">
                      <a:satMod val="175000"/>
                      <a:alpha val="40000"/>
                    </a:schemeClr>
                  </a:glow>
                  <a:reflection blurRad="12700" stA="28000" endPos="45000" dist="1000" dir="5400000" sy="-100000" algn="bl" rotWithShape="0"/>
                </a:effectLst>
                <a:latin typeface="Arial" pitchFamily="34" charset="0"/>
                <a:ea typeface="Arial" pitchFamily="34" charset="0"/>
                <a:cs typeface="Arial" pitchFamily="34" charset="0"/>
              </a:rPr>
              <a:t>المعلمة حمدة</a:t>
            </a:r>
            <a:r>
              <a:rPr kumimoji="0" lang="ar-SA" sz="2400" b="1" i="0" u="none" strike="noStrike" cap="all" normalizeH="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4">
                      <a:satMod val="175000"/>
                      <a:alpha val="40000"/>
                    </a:schemeClr>
                  </a:glow>
                  <a:reflection blurRad="12700" stA="28000" endPos="45000" dist="1000" dir="5400000" sy="-100000" algn="bl" rotWithShape="0"/>
                </a:effectLst>
                <a:latin typeface="Arial" pitchFamily="34" charset="0"/>
                <a:ea typeface="Arial" pitchFamily="34" charset="0"/>
                <a:cs typeface="Arial" pitchFamily="34" charset="0"/>
              </a:rPr>
              <a:t> الغامدي </a:t>
            </a:r>
            <a:endParaRPr kumimoji="0" lang="ar-SA" sz="2400" b="1" i="0" u="none"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4">
                    <a:satMod val="175000"/>
                    <a:alpha val="40000"/>
                  </a:schemeClr>
                </a:glow>
                <a:reflection blurRad="12700" stA="28000" endPos="45000" dist="10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xmlns="" val="523603623"/>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bright="40000" contrast="-20000"/>
                    </a14:imgEffect>
                  </a14:imgLayer>
                </a14:imgProps>
              </a:ext>
              <a:ext uri="{28A0092B-C50C-407E-A947-70E740481C1C}">
                <a14:useLocalDpi xmlns:a14="http://schemas.microsoft.com/office/drawing/2010/main" xmlns="" val="0"/>
              </a:ext>
            </a:extLst>
          </a:blip>
          <a:srcRect b="2892"/>
          <a:stretch/>
        </p:blipFill>
        <p:spPr bwMode="auto">
          <a:xfrm>
            <a:off x="0" y="0"/>
            <a:ext cx="6858000" cy="914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WordArt 2"/>
          <p:cNvSpPr>
            <a:spLocks noChangeArrowheads="1" noChangeShapeType="1" noTextEdit="1"/>
          </p:cNvSpPr>
          <p:nvPr/>
        </p:nvSpPr>
        <p:spPr bwMode="auto">
          <a:xfrm>
            <a:off x="764702" y="2051720"/>
            <a:ext cx="5230813" cy="1803028"/>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InflateTop">
              <a:avLst>
                <a:gd name="adj" fmla="val 52"/>
              </a:avLst>
            </a:prstTxWarp>
          </a:bodyPr>
          <a:lstStyle/>
          <a:p>
            <a:pPr algn="ctr" rtl="1">
              <a:buNone/>
            </a:pPr>
            <a:r>
              <a:rPr lang="ar-SA" sz="36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a:rPr>
              <a:t>وختامًا حبيبتي:</a:t>
            </a:r>
          </a:p>
          <a:p>
            <a:pPr algn="ctr" rtl="1">
              <a:buNone/>
            </a:pPr>
            <a:r>
              <a:rPr lang="ar-SA" sz="36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a:rPr>
              <a:t>اتمنى أن اراك طالبة تتحلى بالأخلاق العالية </a:t>
            </a:r>
          </a:p>
          <a:p>
            <a:pPr algn="ctr" rtl="1">
              <a:buNone/>
            </a:pPr>
            <a:r>
              <a:rPr lang="ar-SA" sz="3600" b="1" kern="1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a:rPr>
              <a:t>واراك قد حصلت على أعلى الشهادات </a:t>
            </a:r>
            <a:endParaRPr lang="ar-SA" sz="36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Black"/>
            </a:endParaRPr>
          </a:p>
        </p:txBody>
      </p:sp>
      <p:sp>
        <p:nvSpPr>
          <p:cNvPr id="5" name="WordArt 3"/>
          <p:cNvSpPr>
            <a:spLocks noChangeArrowheads="1" noChangeShapeType="1" noTextEdit="1"/>
          </p:cNvSpPr>
          <p:nvPr/>
        </p:nvSpPr>
        <p:spPr bwMode="auto">
          <a:xfrm>
            <a:off x="1666676" y="3901579"/>
            <a:ext cx="3355975" cy="981075"/>
          </a:xfrm>
          <a:prstGeom prst="rect">
            <a:avLst/>
          </a:prstGeom>
          <a:extLst>
            <a:ext uri="{AF507438-7753-43E0-B8FC-AC1667EBCBE1}">
              <a14:hiddenEffects xmlns:a14="http://schemas.microsoft.com/office/drawing/2010/main" xmlns="">
                <a:effectLst/>
              </a14:hiddenEffects>
            </a:ext>
          </a:extLst>
        </p:spPr>
        <p:txBody>
          <a:bodyPr wrap="none" fromWordArt="1">
            <a:prstTxWarp prst="textFadeUp">
              <a:avLst>
                <a:gd name="adj" fmla="val 0"/>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buNone/>
            </a:pPr>
            <a:r>
              <a:rPr lang="ar-SA" sz="3200" b="1" kern="10" dirty="0" smtClean="0">
                <a:ln>
                  <a:solidFill>
                    <a:schemeClr val="accent2">
                      <a:lumMod val="75000"/>
                    </a:schemeClr>
                  </a:solidFill>
                </a:ln>
                <a:solidFill>
                  <a:schemeClr val="accent2">
                    <a:lumMod val="75000"/>
                  </a:schemeClr>
                </a:solidFill>
                <a:latin typeface="News Gothic MT"/>
              </a:rPr>
              <a:t>معلمتك المحبة لك</a:t>
            </a:r>
          </a:p>
          <a:p>
            <a:pPr algn="ctr" rtl="1">
              <a:buNone/>
            </a:pPr>
            <a:r>
              <a:rPr lang="ar-SA" sz="3200" b="1" kern="10" dirty="0" smtClean="0">
                <a:ln>
                  <a:solidFill>
                    <a:schemeClr val="accent2">
                      <a:lumMod val="75000"/>
                    </a:schemeClr>
                  </a:solidFill>
                </a:ln>
                <a:solidFill>
                  <a:schemeClr val="accent2">
                    <a:lumMod val="75000"/>
                  </a:schemeClr>
                </a:solidFill>
                <a:latin typeface="News Gothic MT"/>
              </a:rPr>
              <a:t>حمدة الغامدي</a:t>
            </a:r>
            <a:endParaRPr lang="ar-SA" sz="3200" b="1" kern="10" dirty="0">
              <a:ln>
                <a:solidFill>
                  <a:schemeClr val="accent2">
                    <a:lumMod val="75000"/>
                  </a:schemeClr>
                </a:solidFill>
              </a:ln>
              <a:solidFill>
                <a:schemeClr val="accent2">
                  <a:lumMod val="75000"/>
                </a:schemeClr>
              </a:solidFill>
              <a:latin typeface="News Gothic MT"/>
            </a:endParaRPr>
          </a:p>
        </p:txBody>
      </p:sp>
    </p:spTree>
    <p:extLst>
      <p:ext uri="{BB962C8B-B14F-4D97-AF65-F5344CB8AC3E}">
        <p14:creationId xmlns:p14="http://schemas.microsoft.com/office/powerpoint/2010/main" xmlns="" val="860686415"/>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ØµÙØ±Ø© Ø°Ø§Øª ØµÙØ©"/>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0"/>
            <a:ext cx="6858000" cy="9036496"/>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ØµÙØ±Ø© Ø°Ø§Øª ØµÙØ©"/>
          <p:cNvPicPr>
            <a:picLocks noChangeAspect="1" noChangeArrowheads="1"/>
          </p:cNvPicPr>
          <p:nvPr/>
        </p:nvPicPr>
        <p:blipFill>
          <a:blip r:embed="rId4">
            <a:extLst>
              <a:ext uri="{BEBA8EAE-BF5A-486C-A8C5-ECC9F3942E4B}">
                <a14:imgProps xmlns:a14="http://schemas.microsoft.com/office/drawing/2010/main" xmlns="">
                  <a14:imgLayer r:embed="rId5">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0" y="0"/>
            <a:ext cx="2857500" cy="1259632"/>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575" y="1385888"/>
            <a:ext cx="6916738" cy="69305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شكل بيضاوي 3"/>
          <p:cNvSpPr/>
          <p:nvPr/>
        </p:nvSpPr>
        <p:spPr>
          <a:xfrm>
            <a:off x="2574826" y="179512"/>
            <a:ext cx="4248472" cy="108012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خطة الأسبوع التمهيدي </a:t>
            </a:r>
            <a:endParaRPr lang="ar-SA"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زاوية مطوية 4"/>
          <p:cNvSpPr/>
          <p:nvPr/>
        </p:nvSpPr>
        <p:spPr>
          <a:xfrm>
            <a:off x="548680" y="179512"/>
            <a:ext cx="1656184" cy="1080120"/>
          </a:xfrm>
          <a:prstGeom prst="foldedCorne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ln>
                  <a:solidFill>
                    <a:schemeClr val="tx1"/>
                  </a:solidFill>
                </a:ln>
                <a:solidFill>
                  <a:schemeClr val="tx1"/>
                </a:solidFill>
              </a:rPr>
              <a:t>تعاون مثمر </a:t>
            </a:r>
            <a:endParaRPr lang="ar-SA" sz="2800" dirty="0">
              <a:ln>
                <a:solidFill>
                  <a:schemeClr val="tx1"/>
                </a:solidFill>
              </a:ln>
              <a:solidFill>
                <a:schemeClr val="tx1"/>
              </a:solidFill>
            </a:endParaRPr>
          </a:p>
        </p:txBody>
      </p:sp>
    </p:spTree>
    <p:extLst>
      <p:ext uri="{BB962C8B-B14F-4D97-AF65-F5344CB8AC3E}">
        <p14:creationId xmlns:p14="http://schemas.microsoft.com/office/powerpoint/2010/main" xmlns="" val="4180587206"/>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ØµÙØ±Ø© Ø°Ø§Øª ØµÙ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48880" y="0"/>
            <a:ext cx="4320480" cy="16196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3392996" y="674948"/>
            <a:ext cx="2232248" cy="629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ln>
                  <a:solidFill>
                    <a:schemeClr val="accent1">
                      <a:lumMod val="50000"/>
                    </a:schemeClr>
                  </a:solidFill>
                </a:ln>
                <a:solidFill>
                  <a:schemeClr val="accent1">
                    <a:lumMod val="50000"/>
                  </a:schemeClr>
                </a:solidFill>
              </a:rPr>
              <a:t>اليوم الأول </a:t>
            </a:r>
            <a:endParaRPr lang="ar-SA" sz="4400" dirty="0">
              <a:ln>
                <a:solidFill>
                  <a:schemeClr val="accent1">
                    <a:lumMod val="50000"/>
                  </a:schemeClr>
                </a:solidFill>
              </a:ln>
              <a:solidFill>
                <a:schemeClr val="accent1">
                  <a:lumMod val="50000"/>
                </a:schemeClr>
              </a:solidFill>
            </a:endParaRPr>
          </a:p>
        </p:txBody>
      </p:sp>
      <p:pic>
        <p:nvPicPr>
          <p:cNvPr id="7172" name="Picture 4" descr="ÙØªÙØ¬Ø© Ø¨Ø­Ø« Ø§ÙØµÙØ± Ø¹Ù Ø§ÙØ§Ø­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6632" y="202586"/>
            <a:ext cx="2232248" cy="141708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2957128" y="1304764"/>
            <a:ext cx="3096344" cy="31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ln>
                  <a:solidFill>
                    <a:srgbClr val="FF0000"/>
                  </a:solidFill>
                </a:ln>
                <a:solidFill>
                  <a:srgbClr val="FF0000"/>
                </a:solidFill>
              </a:rPr>
              <a:t>1439/12/22</a:t>
            </a:r>
            <a:endParaRPr lang="ar-SA" sz="2000" dirty="0">
              <a:ln>
                <a:solidFill>
                  <a:srgbClr val="FF0000"/>
                </a:solidFill>
              </a:ln>
              <a:solidFill>
                <a:srgbClr val="FF0000"/>
              </a:solidFill>
            </a:endParaRPr>
          </a:p>
        </p:txBody>
      </p:sp>
      <p:sp>
        <p:nvSpPr>
          <p:cNvPr id="6" name="مستطيل 5"/>
          <p:cNvSpPr/>
          <p:nvPr/>
        </p:nvSpPr>
        <p:spPr>
          <a:xfrm>
            <a:off x="476672" y="2051720"/>
            <a:ext cx="6159152" cy="1477328"/>
          </a:xfrm>
          <a:prstGeom prst="rect">
            <a:avLst/>
          </a:prstGeom>
        </p:spPr>
        <p:txBody>
          <a:bodyPr wrap="square">
            <a:spAutoFit/>
          </a:bodyPr>
          <a:lstStyle/>
          <a:p>
            <a:r>
              <a:rPr lang="ar-SA" b="1" u="sng" dirty="0">
                <a:ln>
                  <a:solidFill>
                    <a:srgbClr val="FF0000"/>
                  </a:solidFill>
                </a:ln>
                <a:solidFill>
                  <a:srgbClr val="FF0000"/>
                </a:solidFill>
              </a:rPr>
              <a:t>الأهداف:</a:t>
            </a:r>
            <a:r>
              <a:rPr lang="ar-SA" dirty="0">
                <a:ln>
                  <a:solidFill>
                    <a:srgbClr val="FF0000"/>
                  </a:solidFill>
                </a:ln>
                <a:solidFill>
                  <a:srgbClr val="FF0000"/>
                </a:solidFill>
              </a:rPr>
              <a:t> </a:t>
            </a:r>
            <a:endParaRPr lang="en-US" dirty="0">
              <a:ln>
                <a:solidFill>
                  <a:srgbClr val="FF0000"/>
                </a:solidFill>
              </a:ln>
              <a:solidFill>
                <a:srgbClr val="FF0000"/>
              </a:solidFill>
            </a:endParaRPr>
          </a:p>
          <a:p>
            <a:pPr lvl="0"/>
            <a:r>
              <a:rPr lang="ar-SA" dirty="0">
                <a:ln>
                  <a:solidFill>
                    <a:schemeClr val="bg2">
                      <a:lumMod val="25000"/>
                    </a:schemeClr>
                  </a:solidFill>
                </a:ln>
                <a:solidFill>
                  <a:schemeClr val="bg2">
                    <a:lumMod val="25000"/>
                  </a:schemeClr>
                </a:solidFill>
              </a:rPr>
              <a:t>أن تستطيع التلميذة الانتقال من محيط منزلها الذي ألفته إلى محيط المدرسة. </a:t>
            </a:r>
            <a:endParaRPr lang="en-US" dirty="0">
              <a:ln>
                <a:solidFill>
                  <a:schemeClr val="bg2">
                    <a:lumMod val="25000"/>
                  </a:schemeClr>
                </a:solidFill>
              </a:ln>
              <a:solidFill>
                <a:schemeClr val="bg2">
                  <a:lumMod val="25000"/>
                </a:schemeClr>
              </a:solidFill>
            </a:endParaRPr>
          </a:p>
          <a:p>
            <a:pPr lvl="0"/>
            <a:r>
              <a:rPr lang="ar-SA" dirty="0">
                <a:ln>
                  <a:solidFill>
                    <a:schemeClr val="bg2">
                      <a:lumMod val="25000"/>
                    </a:schemeClr>
                  </a:solidFill>
                </a:ln>
                <a:solidFill>
                  <a:schemeClr val="bg2">
                    <a:lumMod val="25000"/>
                  </a:schemeClr>
                </a:solidFill>
              </a:rPr>
              <a:t>أن تذكر البسملة عند بداية كل عمل.</a:t>
            </a:r>
            <a:endParaRPr lang="en-US" dirty="0">
              <a:ln>
                <a:solidFill>
                  <a:schemeClr val="bg2">
                    <a:lumMod val="25000"/>
                  </a:schemeClr>
                </a:solidFill>
              </a:ln>
              <a:solidFill>
                <a:schemeClr val="bg2">
                  <a:lumMod val="25000"/>
                </a:schemeClr>
              </a:solidFill>
            </a:endParaRPr>
          </a:p>
          <a:p>
            <a:pPr lvl="0"/>
            <a:r>
              <a:rPr lang="ar-SA" dirty="0">
                <a:ln>
                  <a:solidFill>
                    <a:schemeClr val="bg2">
                      <a:lumMod val="25000"/>
                    </a:schemeClr>
                  </a:solidFill>
                </a:ln>
                <a:solidFill>
                  <a:schemeClr val="bg2">
                    <a:lumMod val="25000"/>
                  </a:schemeClr>
                </a:solidFill>
              </a:rPr>
              <a:t>أن تتعود المدرسة التكيف مع عناصر المجتمع المدرسي. </a:t>
            </a:r>
            <a:endParaRPr lang="en-US" dirty="0">
              <a:ln>
                <a:solidFill>
                  <a:schemeClr val="bg2">
                    <a:lumMod val="25000"/>
                  </a:schemeClr>
                </a:solidFill>
              </a:ln>
              <a:solidFill>
                <a:schemeClr val="bg2">
                  <a:lumMod val="25000"/>
                </a:schemeClr>
              </a:solidFill>
            </a:endParaRPr>
          </a:p>
          <a:p>
            <a:pPr lvl="0"/>
            <a:r>
              <a:rPr lang="ar-SA" dirty="0">
                <a:ln>
                  <a:solidFill>
                    <a:schemeClr val="bg2">
                      <a:lumMod val="25000"/>
                    </a:schemeClr>
                  </a:solidFill>
                </a:ln>
                <a:solidFill>
                  <a:schemeClr val="bg2">
                    <a:lumMod val="25000"/>
                  </a:schemeClr>
                </a:solidFill>
              </a:rPr>
              <a:t>تعزيز حب الوطن في نفوس التلميذات .</a:t>
            </a:r>
            <a:endParaRPr lang="en-US" dirty="0">
              <a:ln>
                <a:solidFill>
                  <a:schemeClr val="bg2">
                    <a:lumMod val="25000"/>
                  </a:schemeClr>
                </a:solidFill>
              </a:ln>
              <a:solidFill>
                <a:schemeClr val="bg2">
                  <a:lumMod val="25000"/>
                </a:schemeClr>
              </a:solidFill>
            </a:endParaRPr>
          </a:p>
        </p:txBody>
      </p:sp>
      <p:sp>
        <p:nvSpPr>
          <p:cNvPr id="7" name="مستطيل 6"/>
          <p:cNvSpPr/>
          <p:nvPr/>
        </p:nvSpPr>
        <p:spPr>
          <a:xfrm>
            <a:off x="332656" y="3563888"/>
            <a:ext cx="6336704" cy="3416320"/>
          </a:xfrm>
          <a:prstGeom prst="rect">
            <a:avLst/>
          </a:prstGeom>
        </p:spPr>
        <p:txBody>
          <a:bodyPr wrap="square">
            <a:spAutoFit/>
          </a:bodyPr>
          <a:lstStyle/>
          <a:p>
            <a:r>
              <a:rPr lang="ar-SA" b="1" u="sng" dirty="0">
                <a:solidFill>
                  <a:srgbClr val="FF0000"/>
                </a:solidFill>
              </a:rPr>
              <a:t>الوسائل </a:t>
            </a:r>
            <a:endParaRPr lang="en-US" b="1" i="1" dirty="0">
              <a:solidFill>
                <a:srgbClr val="FF0000"/>
              </a:solidFill>
            </a:endParaRPr>
          </a:p>
          <a:p>
            <a:r>
              <a:rPr lang="ar-SA" dirty="0">
                <a:ln>
                  <a:solidFill>
                    <a:schemeClr val="bg2">
                      <a:lumMod val="25000"/>
                    </a:schemeClr>
                  </a:solidFill>
                </a:ln>
                <a:solidFill>
                  <a:schemeClr val="bg2">
                    <a:lumMod val="25000"/>
                  </a:schemeClr>
                </a:solidFill>
              </a:rPr>
              <a:t>- مجموعة بالونات.</a:t>
            </a:r>
            <a:endParaRPr lang="en-US" dirty="0">
              <a:ln>
                <a:solidFill>
                  <a:schemeClr val="bg2">
                    <a:lumMod val="25000"/>
                  </a:schemeClr>
                </a:solidFill>
              </a:ln>
              <a:solidFill>
                <a:schemeClr val="bg2">
                  <a:lumMod val="25000"/>
                </a:schemeClr>
              </a:solidFill>
            </a:endParaRPr>
          </a:p>
          <a:p>
            <a:r>
              <a:rPr lang="ar-SA" dirty="0">
                <a:ln>
                  <a:solidFill>
                    <a:schemeClr val="bg2">
                      <a:lumMod val="25000"/>
                    </a:schemeClr>
                  </a:solidFill>
                </a:ln>
                <a:solidFill>
                  <a:schemeClr val="bg2">
                    <a:lumMod val="25000"/>
                  </a:schemeClr>
                </a:solidFill>
              </a:rPr>
              <a:t>- ملصقات.</a:t>
            </a:r>
            <a:endParaRPr lang="en-US" dirty="0">
              <a:ln>
                <a:solidFill>
                  <a:schemeClr val="bg2">
                    <a:lumMod val="25000"/>
                  </a:schemeClr>
                </a:solidFill>
              </a:ln>
              <a:solidFill>
                <a:schemeClr val="bg2">
                  <a:lumMod val="25000"/>
                </a:schemeClr>
              </a:solidFill>
            </a:endParaRPr>
          </a:p>
          <a:p>
            <a:r>
              <a:rPr lang="ar-SA" dirty="0">
                <a:ln>
                  <a:solidFill>
                    <a:schemeClr val="bg2">
                      <a:lumMod val="25000"/>
                    </a:schemeClr>
                  </a:solidFill>
                </a:ln>
                <a:solidFill>
                  <a:schemeClr val="bg2">
                    <a:lumMod val="25000"/>
                  </a:schemeClr>
                </a:solidFill>
              </a:rPr>
              <a:t>- ألعا ب- حاسوب. </a:t>
            </a:r>
            <a:endParaRPr lang="en-US" dirty="0">
              <a:ln>
                <a:solidFill>
                  <a:schemeClr val="bg2">
                    <a:lumMod val="25000"/>
                  </a:schemeClr>
                </a:solidFill>
              </a:ln>
              <a:solidFill>
                <a:schemeClr val="bg2">
                  <a:lumMod val="25000"/>
                </a:schemeClr>
              </a:solidFill>
            </a:endParaRPr>
          </a:p>
          <a:p>
            <a:r>
              <a:rPr lang="ar-SA" b="1" u="sng" dirty="0">
                <a:solidFill>
                  <a:srgbClr val="FF0000"/>
                </a:solidFill>
              </a:rPr>
              <a:t>خطوات السير في التنفيذ : </a:t>
            </a:r>
            <a:endParaRPr lang="en-US" b="1" i="1" dirty="0">
              <a:solidFill>
                <a:srgbClr val="FF0000"/>
              </a:solidFill>
            </a:endParaRPr>
          </a:p>
          <a:p>
            <a:pPr lvl="0"/>
            <a:r>
              <a:rPr lang="ar-SA" dirty="0">
                <a:ln>
                  <a:solidFill>
                    <a:schemeClr val="bg2">
                      <a:lumMod val="25000"/>
                    </a:schemeClr>
                  </a:solidFill>
                </a:ln>
                <a:solidFill>
                  <a:schemeClr val="bg2">
                    <a:lumMod val="25000"/>
                  </a:schemeClr>
                </a:solidFill>
              </a:rPr>
              <a:t>استقبال التلميذات المستجدات. </a:t>
            </a:r>
            <a:endParaRPr lang="en-US" dirty="0">
              <a:ln>
                <a:solidFill>
                  <a:schemeClr val="bg2">
                    <a:lumMod val="25000"/>
                  </a:schemeClr>
                </a:solidFill>
              </a:ln>
              <a:solidFill>
                <a:schemeClr val="bg2">
                  <a:lumMod val="25000"/>
                </a:schemeClr>
              </a:solidFill>
            </a:endParaRPr>
          </a:p>
          <a:p>
            <a:pPr lvl="0"/>
            <a:r>
              <a:rPr lang="ar-SA" dirty="0">
                <a:ln>
                  <a:solidFill>
                    <a:schemeClr val="bg2">
                      <a:lumMod val="25000"/>
                    </a:schemeClr>
                  </a:solidFill>
                </a:ln>
                <a:solidFill>
                  <a:schemeClr val="bg2">
                    <a:lumMod val="25000"/>
                  </a:schemeClr>
                </a:solidFill>
              </a:rPr>
              <a:t>تقديم برنامج ترحيب يوضح فيه دور المدرسة وأهمية التعاون بين البيت والمدرسة.</a:t>
            </a:r>
            <a:endParaRPr lang="en-US" dirty="0">
              <a:ln>
                <a:solidFill>
                  <a:schemeClr val="bg2">
                    <a:lumMod val="25000"/>
                  </a:schemeClr>
                </a:solidFill>
              </a:ln>
              <a:solidFill>
                <a:schemeClr val="bg2">
                  <a:lumMod val="25000"/>
                </a:schemeClr>
              </a:solidFill>
            </a:endParaRPr>
          </a:p>
          <a:p>
            <a:pPr lvl="0"/>
            <a:r>
              <a:rPr lang="ar-SA" dirty="0">
                <a:ln>
                  <a:solidFill>
                    <a:schemeClr val="bg2">
                      <a:lumMod val="25000"/>
                    </a:schemeClr>
                  </a:solidFill>
                </a:ln>
                <a:solidFill>
                  <a:schemeClr val="bg2">
                    <a:lumMod val="25000"/>
                  </a:schemeClr>
                </a:solidFill>
              </a:rPr>
              <a:t>تتعود التلميذات على بعض السلوكيات أثناء تقديم الحلوى والعصائر مثل بسم الله-الحمد لله- رمي المخلفات في المكان المخصص لها. </a:t>
            </a:r>
            <a:endParaRPr lang="en-US" dirty="0">
              <a:ln>
                <a:solidFill>
                  <a:schemeClr val="bg2">
                    <a:lumMod val="25000"/>
                  </a:schemeClr>
                </a:solidFill>
              </a:ln>
              <a:solidFill>
                <a:schemeClr val="bg2">
                  <a:lumMod val="25000"/>
                </a:schemeClr>
              </a:solidFill>
            </a:endParaRPr>
          </a:p>
          <a:p>
            <a:pPr lvl="0"/>
            <a:r>
              <a:rPr lang="ar-SA" dirty="0">
                <a:ln>
                  <a:solidFill>
                    <a:schemeClr val="bg2">
                      <a:lumMod val="25000"/>
                    </a:schemeClr>
                  </a:solidFill>
                </a:ln>
                <a:solidFill>
                  <a:schemeClr val="bg2">
                    <a:lumMod val="25000"/>
                  </a:schemeClr>
                </a:solidFill>
              </a:rPr>
              <a:t>التجول في المدرسة للتعرف على مرافقها و كيفية استخدامها. </a:t>
            </a:r>
            <a:endParaRPr lang="en-US" dirty="0">
              <a:ln>
                <a:solidFill>
                  <a:schemeClr val="bg2">
                    <a:lumMod val="25000"/>
                  </a:schemeClr>
                </a:solidFill>
              </a:ln>
              <a:solidFill>
                <a:schemeClr val="bg2">
                  <a:lumMod val="25000"/>
                </a:schemeClr>
              </a:solidFill>
            </a:endParaRPr>
          </a:p>
          <a:p>
            <a:pPr lvl="0"/>
            <a:r>
              <a:rPr lang="ar-SA" dirty="0">
                <a:ln>
                  <a:solidFill>
                    <a:schemeClr val="bg2">
                      <a:lumMod val="25000"/>
                    </a:schemeClr>
                  </a:solidFill>
                </a:ln>
                <a:solidFill>
                  <a:schemeClr val="bg2">
                    <a:lumMod val="25000"/>
                  </a:schemeClr>
                </a:solidFill>
              </a:rPr>
              <a:t>التعرف على فصلهن وارتداء بطاقات التعريف  . </a:t>
            </a:r>
            <a:endParaRPr lang="en-US" dirty="0">
              <a:ln>
                <a:solidFill>
                  <a:schemeClr val="bg2">
                    <a:lumMod val="25000"/>
                  </a:schemeClr>
                </a:solidFill>
              </a:ln>
              <a:solidFill>
                <a:schemeClr val="bg2">
                  <a:lumMod val="25000"/>
                </a:schemeClr>
              </a:solidFill>
            </a:endParaRPr>
          </a:p>
          <a:p>
            <a:r>
              <a:rPr lang="ar-SA" dirty="0">
                <a:ln>
                  <a:solidFill>
                    <a:schemeClr val="bg2">
                      <a:lumMod val="25000"/>
                    </a:schemeClr>
                  </a:solidFill>
                </a:ln>
                <a:solidFill>
                  <a:schemeClr val="bg2">
                    <a:lumMod val="25000"/>
                  </a:schemeClr>
                </a:solidFill>
              </a:rPr>
              <a:t>مشاهدة أفلام كرتونية هادفة </a:t>
            </a:r>
          </a:p>
        </p:txBody>
      </p:sp>
    </p:spTree>
    <p:extLst>
      <p:ext uri="{BB962C8B-B14F-4D97-AF65-F5344CB8AC3E}">
        <p14:creationId xmlns:p14="http://schemas.microsoft.com/office/powerpoint/2010/main" xmlns="" val="2994599481"/>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ØµÙØ±Ø© Ø°Ø§Øª ØµÙØ©">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48880" y="0"/>
            <a:ext cx="4320480" cy="16196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3392996" y="674948"/>
            <a:ext cx="2232248" cy="629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ln>
                  <a:solidFill>
                    <a:schemeClr val="accent1">
                      <a:lumMod val="50000"/>
                    </a:schemeClr>
                  </a:solidFill>
                </a:ln>
                <a:solidFill>
                  <a:schemeClr val="accent1">
                    <a:lumMod val="50000"/>
                  </a:schemeClr>
                </a:solidFill>
              </a:rPr>
              <a:t>اليوم الثاني  </a:t>
            </a:r>
            <a:endParaRPr lang="ar-SA" sz="4400" dirty="0">
              <a:ln>
                <a:solidFill>
                  <a:schemeClr val="accent1">
                    <a:lumMod val="50000"/>
                  </a:schemeClr>
                </a:solidFill>
              </a:ln>
              <a:solidFill>
                <a:schemeClr val="accent1">
                  <a:lumMod val="50000"/>
                </a:schemeClr>
              </a:solidFill>
            </a:endParaRPr>
          </a:p>
        </p:txBody>
      </p:sp>
      <p:sp>
        <p:nvSpPr>
          <p:cNvPr id="5" name="مستطيل 4"/>
          <p:cNvSpPr/>
          <p:nvPr/>
        </p:nvSpPr>
        <p:spPr>
          <a:xfrm>
            <a:off x="2957128" y="1304764"/>
            <a:ext cx="3096344" cy="31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ln>
                  <a:solidFill>
                    <a:srgbClr val="FF0000"/>
                  </a:solidFill>
                </a:ln>
                <a:solidFill>
                  <a:srgbClr val="FF0000"/>
                </a:solidFill>
              </a:rPr>
              <a:t>1439/12/23</a:t>
            </a:r>
            <a:endParaRPr lang="ar-SA" sz="2000" dirty="0">
              <a:ln>
                <a:solidFill>
                  <a:srgbClr val="FF0000"/>
                </a:solidFill>
              </a:ln>
              <a:solidFill>
                <a:srgbClr val="FF0000"/>
              </a:solidFill>
            </a:endParaRPr>
          </a:p>
        </p:txBody>
      </p:sp>
      <p:pic>
        <p:nvPicPr>
          <p:cNvPr id="8194" name="Picture 2" descr="ÙØªÙØ¬Ø© Ø¨Ø­Ø« Ø§ÙØµÙØ± Ø¹Ù Ø§ÙØ§Ø«ÙÙÙ"/>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6998" t="5598" r="6159" b="11605"/>
          <a:stretch/>
        </p:blipFill>
        <p:spPr bwMode="auto">
          <a:xfrm>
            <a:off x="293837" y="51470"/>
            <a:ext cx="1885950" cy="178422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مستطيل ذو زوايا قطرية مخدوشة 1"/>
          <p:cNvSpPr/>
          <p:nvPr/>
        </p:nvSpPr>
        <p:spPr>
          <a:xfrm>
            <a:off x="620688" y="395536"/>
            <a:ext cx="1224136" cy="279412"/>
          </a:xfrm>
          <a:prstGeom prst="snip2Diag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chemeClr val="tx1"/>
                </a:solidFill>
              </a:rPr>
              <a:t>الأثنين</a:t>
            </a:r>
            <a:endParaRPr lang="ar-SA" sz="2400" dirty="0">
              <a:solidFill>
                <a:schemeClr val="tx1"/>
              </a:solidFill>
            </a:endParaRPr>
          </a:p>
        </p:txBody>
      </p:sp>
      <p:sp>
        <p:nvSpPr>
          <p:cNvPr id="3" name="Rectangle 3"/>
          <p:cNvSpPr>
            <a:spLocks noChangeArrowheads="1"/>
          </p:cNvSpPr>
          <p:nvPr/>
        </p:nvSpPr>
        <p:spPr bwMode="auto">
          <a:xfrm>
            <a:off x="-161925" y="1979712"/>
            <a:ext cx="6954838" cy="6704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25400" lvl="0" indent="0" algn="r" defTabSz="914400" rtl="1" eaLnBrk="1" fontAlgn="base" latinLnBrk="0" hangingPunct="1">
              <a:lnSpc>
                <a:spcPct val="100000"/>
              </a:lnSpc>
              <a:spcBef>
                <a:spcPct val="0"/>
              </a:spcBef>
              <a:spcAft>
                <a:spcPts val="1000"/>
              </a:spcAft>
              <a:buClrTx/>
              <a:buSzTx/>
              <a:buFontTx/>
              <a:buNone/>
              <a:tabLst/>
            </a:pPr>
            <a:r>
              <a:rPr kumimoji="0" lang="ar-SA" sz="2000" b="0" i="0" u="sng" strike="noStrike" cap="none" normalizeH="0" baseline="0" dirty="0" smtClean="0">
                <a:ln>
                  <a:noFill/>
                </a:ln>
                <a:solidFill>
                  <a:srgbClr val="FF0000"/>
                </a:solidFill>
                <a:effectLst/>
                <a:latin typeface="Calibri" pitchFamily="34" charset="0"/>
                <a:ea typeface="Arial" pitchFamily="34" charset="0"/>
                <a:cs typeface="Simple Bold Jut Out" pitchFamily="2" charset="-78"/>
              </a:rPr>
              <a:t>الأهداف </a:t>
            </a:r>
          </a:p>
          <a:p>
            <a:pPr marL="0" marR="1143000" lvl="0" indent="0" algn="r" defTabSz="914400" rtl="1" eaLnBrk="1" fontAlgn="base" latinLnBrk="0" hangingPunct="1">
              <a:lnSpc>
                <a:spcPct val="100000"/>
              </a:lnSpc>
              <a:spcBef>
                <a:spcPct val="0"/>
              </a:spcBef>
              <a:spcAft>
                <a:spcPct val="0"/>
              </a:spcAft>
              <a:buClrTx/>
              <a:buSzTx/>
              <a:buFont typeface="Adobe Arabic" charset="-78"/>
              <a:buChar char="1"/>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أن تحمد التلميذة الله بعد نهاية كل عمل. </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457200" marR="1143000" lvl="1" indent="0" algn="r" defTabSz="914400" rtl="1" eaLnBrk="1" fontAlgn="base" latinLnBrk="0" hangingPunct="1">
              <a:lnSpc>
                <a:spcPct val="100000"/>
              </a:lnSpc>
              <a:spcBef>
                <a:spcPct val="0"/>
              </a:spcBef>
              <a:spcAft>
                <a:spcPct val="0"/>
              </a:spcAft>
              <a:buClrTx/>
              <a:buSzTx/>
              <a:buFontTx/>
              <a:buChar char="2"/>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تعزيز حب الوطن في نفوس التلميذات .</a:t>
            </a:r>
          </a:p>
          <a:p>
            <a:pPr marL="0" marR="1143000" lvl="0" indent="0" algn="r" defTabSz="914400" rtl="1" eaLnBrk="1" fontAlgn="base" latinLnBrk="0" hangingPunct="1">
              <a:lnSpc>
                <a:spcPct val="100000"/>
              </a:lnSpc>
              <a:spcBef>
                <a:spcPct val="0"/>
              </a:spcBef>
              <a:spcAft>
                <a:spcPct val="0"/>
              </a:spcAft>
              <a:buClrTx/>
              <a:buSzTx/>
              <a:buFontTx/>
              <a:buChar char="3"/>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أن تعتذر التلميذة عند الخطأ بقول ( متأسفة ). </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Tx/>
              <a:buChar char="4"/>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أن تقلد التلميذات سلوك خاطئ وتقوم بعد ذلك بتصحيحه .</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Tx/>
              <a:buChar char="5"/>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أن تصف التلميذة مجموعة من السلوكيات الصحيحة.</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41275" lvl="0" indent="0" algn="r" defTabSz="914400" rtl="1" eaLnBrk="1" fontAlgn="base" latinLnBrk="0" hangingPunct="1">
              <a:lnSpc>
                <a:spcPct val="100000"/>
              </a:lnSpc>
              <a:spcBef>
                <a:spcPts val="1200"/>
              </a:spcBef>
              <a:spcAft>
                <a:spcPts val="300"/>
              </a:spcAft>
              <a:buClrTx/>
              <a:buSzTx/>
              <a:buFontTx/>
              <a:buNone/>
              <a:tabLst/>
            </a:pPr>
            <a:r>
              <a:rPr kumimoji="0" lang="ar-SA" sz="2000" b="1" i="0" u="sng" strike="noStrike" cap="none" normalizeH="0" baseline="0" dirty="0" smtClean="0">
                <a:ln>
                  <a:noFill/>
                </a:ln>
                <a:solidFill>
                  <a:srgbClr val="FF0000"/>
                </a:solidFill>
                <a:effectLst/>
                <a:latin typeface="Times New Roman" pitchFamily="18" charset="0"/>
                <a:ea typeface="Arial" pitchFamily="34" charset="0"/>
                <a:cs typeface="Simple Bold Jut Out" pitchFamily="2" charset="-78"/>
              </a:rPr>
              <a:t>الوسائل </a:t>
            </a:r>
          </a:p>
          <a:p>
            <a:pPr marL="0" marR="571500" lvl="0" indent="0" algn="r" defTabSz="914400" rtl="1" eaLnBrk="1" fontAlgn="base" latinLnBrk="0" hangingPunct="1">
              <a:lnSpc>
                <a:spcPct val="100000"/>
              </a:lnSpc>
              <a:spcBef>
                <a:spcPct val="0"/>
              </a:spcBef>
              <a:spcAft>
                <a:spcPct val="0"/>
              </a:spcAft>
              <a:buClrTx/>
              <a:buSzTx/>
              <a:buFont typeface="Times New Roman" pitchFamily="18" charset="0"/>
              <a:buChar char="-"/>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صور لبعض </a:t>
            </a:r>
            <a:r>
              <a:rPr kumimoji="0" lang="ar-SA" sz="2000" b="0" i="0" u="none" strike="noStrike" cap="none" normalizeH="0" baseline="0" dirty="0" err="1"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ادآب</a:t>
            </a: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 الأكل. </a:t>
            </a:r>
          </a:p>
          <a:p>
            <a:pPr marL="0" marR="0" lvl="0" indent="0" algn="r" defTabSz="914400" rtl="1" eaLnBrk="1" fontAlgn="base" latinLnBrk="0" hangingPunct="1">
              <a:lnSpc>
                <a:spcPct val="100000"/>
              </a:lnSpc>
              <a:spcBef>
                <a:spcPct val="0"/>
              </a:spcBef>
              <a:spcAft>
                <a:spcPct val="0"/>
              </a:spcAft>
              <a:buClrTx/>
              <a:buSzTx/>
              <a:buFont typeface="Times New Roman" pitchFamily="18" charset="0"/>
              <a:buChar char="-"/>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أناشيد منوعة.</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 typeface="Times New Roman" pitchFamily="18" charset="0"/>
              <a:buChar char="-"/>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مجموعة من الصور للسلوكيات. </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41275" lvl="0" indent="0" algn="r" defTabSz="914400" rtl="1" eaLnBrk="1" fontAlgn="base" latinLnBrk="0" hangingPunct="1">
              <a:lnSpc>
                <a:spcPct val="100000"/>
              </a:lnSpc>
              <a:spcBef>
                <a:spcPct val="0"/>
              </a:spcBef>
              <a:spcAft>
                <a:spcPts val="1000"/>
              </a:spcAft>
              <a:buClrTx/>
              <a:buSzTx/>
              <a:buFontTx/>
              <a:buNone/>
              <a:tabLst/>
            </a:pPr>
            <a:r>
              <a:rPr kumimoji="0" lang="ar-SA" sz="2000" b="0" i="0" u="sng" strike="noStrike" cap="none" normalizeH="0" baseline="0" dirty="0" smtClean="0">
                <a:ln>
                  <a:noFill/>
                </a:ln>
                <a:solidFill>
                  <a:srgbClr val="FF0000"/>
                </a:solidFill>
                <a:effectLst/>
                <a:latin typeface="Calibri" pitchFamily="34" charset="0"/>
                <a:ea typeface="Arial" pitchFamily="34" charset="0"/>
                <a:cs typeface="Simple Bold Jut Out" pitchFamily="2" charset="-78"/>
              </a:rPr>
              <a:t>خطوات السير في التنفيذ : </a:t>
            </a:r>
          </a:p>
          <a:p>
            <a:pPr marL="0" marR="1143000" lvl="0" indent="0" algn="r" defTabSz="914400" rtl="1" eaLnBrk="1" fontAlgn="base" latinLnBrk="0" hangingPunct="1">
              <a:lnSpc>
                <a:spcPct val="100000"/>
              </a:lnSpc>
              <a:spcBef>
                <a:spcPct val="0"/>
              </a:spcBef>
              <a:spcAft>
                <a:spcPct val="0"/>
              </a:spcAft>
              <a:buClrTx/>
              <a:buSzTx/>
              <a:buFontTx/>
              <a:buChar char="1"/>
              <a:tabLst/>
            </a:pPr>
            <a:r>
              <a:rPr kumimoji="0" lang="ar-SA"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الحضور إلى المدرسة في عند الساعة 7.30صباحًا واستقبالهن بالترحاب والبالونات والأناشيد. </a:t>
            </a:r>
            <a:endParaRPr kumimoji="0" lang="en-US"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Tx/>
              <a:buChar char="2"/>
              <a:tabLst/>
            </a:pPr>
            <a:r>
              <a:rPr kumimoji="0" lang="ar-SA"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تصاحب التلميذات إلى المكان المخصص لجلوسهن .</a:t>
            </a:r>
            <a:endParaRPr kumimoji="0" lang="en-US"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Tx/>
              <a:buChar char="3"/>
              <a:tabLst/>
            </a:pPr>
            <a:r>
              <a:rPr kumimoji="0" lang="ar-SA"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التعرف على أسماء التلميذات وتعرفهن الأستاذة باسمها. </a:t>
            </a:r>
            <a:endParaRPr kumimoji="0" lang="en-US"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Tx/>
              <a:buChar char="4"/>
              <a:tabLst/>
            </a:pPr>
            <a:r>
              <a:rPr kumimoji="0" lang="ar-SA"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قراءة سورة الفاتحة وترديد التلميذات  ثم ترديد النشيد الوطني.</a:t>
            </a:r>
            <a:endParaRPr kumimoji="0" lang="en-US"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Tx/>
              <a:buChar char="5"/>
              <a:tabLst/>
            </a:pPr>
            <a:r>
              <a:rPr kumimoji="0" lang="ar-SA"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عرض بعض السلوكيات عن آداب الطعام والشراب .</a:t>
            </a:r>
            <a:endParaRPr kumimoji="0" lang="en-US"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Tx/>
              <a:buChar char="6"/>
              <a:tabLst/>
            </a:pPr>
            <a:r>
              <a:rPr kumimoji="0" lang="ar-SA"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توزع البالونات على الجميع وتوزعها احدي التلميذات الخجولات . </a:t>
            </a:r>
            <a:endParaRPr kumimoji="0" lang="en-US"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Tx/>
              <a:buChar char="7"/>
              <a:tabLst/>
            </a:pPr>
            <a:r>
              <a:rPr kumimoji="0" lang="ar-SA"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التوجه للركن الفني وتلوين بعض الرسومات وعمل أشكال بالصلصال وتكوين أشكال أسماك وعمل مراوح يدوية ....الخ </a:t>
            </a:r>
            <a:endParaRPr kumimoji="0" lang="en-US" sz="19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57280994"/>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00" y="2011363"/>
            <a:ext cx="6810400" cy="7132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descr="ØµÙØ±Ø© Ø°Ø§Øª ØµÙ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48880" y="0"/>
            <a:ext cx="4320480" cy="16196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3392996" y="674948"/>
            <a:ext cx="2232248" cy="629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ln>
                  <a:solidFill>
                    <a:schemeClr val="accent1">
                      <a:lumMod val="50000"/>
                    </a:schemeClr>
                  </a:solidFill>
                </a:ln>
                <a:solidFill>
                  <a:schemeClr val="accent1">
                    <a:lumMod val="50000"/>
                  </a:schemeClr>
                </a:solidFill>
              </a:rPr>
              <a:t>اليوم الثالث  </a:t>
            </a:r>
            <a:endParaRPr lang="ar-SA" sz="4400" dirty="0">
              <a:ln>
                <a:solidFill>
                  <a:schemeClr val="accent1">
                    <a:lumMod val="50000"/>
                  </a:schemeClr>
                </a:solidFill>
              </a:ln>
              <a:solidFill>
                <a:schemeClr val="accent1">
                  <a:lumMod val="50000"/>
                </a:schemeClr>
              </a:solidFill>
            </a:endParaRPr>
          </a:p>
        </p:txBody>
      </p:sp>
      <p:sp>
        <p:nvSpPr>
          <p:cNvPr id="5" name="مستطيل 4"/>
          <p:cNvSpPr/>
          <p:nvPr/>
        </p:nvSpPr>
        <p:spPr>
          <a:xfrm>
            <a:off x="2957128" y="1304764"/>
            <a:ext cx="3096344" cy="31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ln>
                  <a:solidFill>
                    <a:srgbClr val="FF0000"/>
                  </a:solidFill>
                </a:ln>
                <a:solidFill>
                  <a:srgbClr val="FF0000"/>
                </a:solidFill>
              </a:rPr>
              <a:t>1439/12/24</a:t>
            </a:r>
            <a:endParaRPr lang="ar-SA" sz="2000" dirty="0">
              <a:ln>
                <a:solidFill>
                  <a:srgbClr val="FF0000"/>
                </a:solidFill>
              </a:ln>
              <a:solidFill>
                <a:srgbClr val="FF0000"/>
              </a:solidFill>
            </a:endParaRPr>
          </a:p>
        </p:txBody>
      </p:sp>
      <p:pic>
        <p:nvPicPr>
          <p:cNvPr id="9218" name="Picture 2" descr="ÙØªÙØ¬Ø© Ø¨Ø­Ø« Ø§ÙØµÙØ± Ø¹Ù Ø§ÙØ«ÙØ§ÙØ«Ø§Ø¡"/>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8640" y="200869"/>
            <a:ext cx="2097744" cy="156281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p:cNvSpPr>
            <a:spLocks noChangeArrowheads="1"/>
          </p:cNvSpPr>
          <p:nvPr/>
        </p:nvSpPr>
        <p:spPr bwMode="auto">
          <a:xfrm>
            <a:off x="249238" y="1979712"/>
            <a:ext cx="6608762" cy="677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25400" lvl="0" indent="0" algn="r" defTabSz="914400" rtl="1" eaLnBrk="1" fontAlgn="base" latinLnBrk="0" hangingPunct="1">
              <a:lnSpc>
                <a:spcPct val="100000"/>
              </a:lnSpc>
              <a:spcBef>
                <a:spcPct val="0"/>
              </a:spcBef>
              <a:spcAft>
                <a:spcPts val="1000"/>
              </a:spcAft>
              <a:buClrTx/>
              <a:buSzTx/>
              <a:buFontTx/>
              <a:buNone/>
              <a:tabLst/>
            </a:pPr>
            <a:r>
              <a:rPr kumimoji="0" lang="ar-SA" sz="2000" b="0" i="0" u="sng" strike="noStrike" cap="none" normalizeH="0" baseline="0" dirty="0" smtClean="0">
                <a:ln>
                  <a:noFill/>
                </a:ln>
                <a:solidFill>
                  <a:srgbClr val="FF0000"/>
                </a:solidFill>
                <a:effectLst/>
                <a:latin typeface="Calibri" pitchFamily="34" charset="0"/>
                <a:ea typeface="Arial" pitchFamily="34" charset="0"/>
                <a:cs typeface="Simple Bold Jut Out" pitchFamily="2" charset="-78"/>
              </a:rPr>
              <a:t>الأهداف </a:t>
            </a:r>
          </a:p>
          <a:p>
            <a:pPr marL="457200" marR="571500" lvl="1" indent="0" algn="r" defTabSz="914400" rtl="1" eaLnBrk="1" fontAlgn="base" latinLnBrk="0" hangingPunct="1">
              <a:lnSpc>
                <a:spcPct val="100000"/>
              </a:lnSpc>
              <a:spcBef>
                <a:spcPct val="0"/>
              </a:spcBef>
              <a:spcAft>
                <a:spcPts val="1000"/>
              </a:spcAft>
              <a:buClrTx/>
              <a:buSzTx/>
              <a:buFontTx/>
              <a:buNone/>
              <a:tabLst/>
            </a:pPr>
            <a:r>
              <a:rPr kumimoji="0" lang="ar-SA" sz="13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Monotype Koufi" pitchFamily="2" charset="-78"/>
              </a:rPr>
              <a:t>1</a:t>
            </a: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 أن تتعلم التلميذة حب التعاون. </a:t>
            </a:r>
          </a:p>
          <a:p>
            <a:pPr marL="457200" marR="1143000" lvl="1" indent="0" algn="r" defTabSz="914400" rtl="1" eaLnBrk="1" fontAlgn="base" latinLnBrk="0" hangingPunct="1">
              <a:lnSpc>
                <a:spcPct val="100000"/>
              </a:lnSpc>
              <a:spcBef>
                <a:spcPct val="0"/>
              </a:spcBef>
              <a:spcAft>
                <a:spcPct val="0"/>
              </a:spcAft>
              <a:buClrTx/>
              <a:buSzTx/>
              <a:buFontTx/>
              <a:buChar char="2"/>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حث التلميذة النظافة . </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Tx/>
              <a:buChar char="3"/>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غرس القيم الدينية لدى التلميذة .</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Tx/>
              <a:buChar char="4"/>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تعريف التلميذة بمحتويات صفها </a:t>
            </a:r>
            <a:r>
              <a:rPr kumimoji="0" lang="ar-SA" sz="2000" b="0" i="0" u="none" strike="noStrike" cap="none" normalizeH="0" baseline="0" dirty="0" smtClean="0">
                <a:ln>
                  <a:noFill/>
                </a:ln>
                <a:solidFill>
                  <a:schemeClr val="bg2">
                    <a:lumMod val="50000"/>
                  </a:schemeClr>
                </a:solidFill>
                <a:effectLst/>
                <a:latin typeface="Calibri" pitchFamily="34" charset="0"/>
                <a:ea typeface="Arial" pitchFamily="34" charset="0"/>
                <a:cs typeface="Adobe Arabic" charset="-78"/>
              </a:rPr>
              <a:t>.</a:t>
            </a:r>
            <a:endParaRPr kumimoji="0" lang="en-US" sz="2000" b="0" i="0" u="none" strike="noStrike" cap="none" normalizeH="0" baseline="0" dirty="0" smtClean="0">
              <a:ln>
                <a:noFill/>
              </a:ln>
              <a:solidFill>
                <a:schemeClr val="bg2">
                  <a:lumMod val="50000"/>
                </a:schemeClr>
              </a:solidFill>
              <a:effectLst/>
              <a:latin typeface="Calibri" pitchFamily="34" charset="0"/>
              <a:ea typeface="Arial" pitchFamily="34" charset="0"/>
              <a:cs typeface="Adobe Arabic" charset="-78"/>
            </a:endParaRPr>
          </a:p>
          <a:p>
            <a:pPr marL="0" marR="41275" lvl="0" indent="0" algn="r" defTabSz="914400" rtl="1" eaLnBrk="1" fontAlgn="base" latinLnBrk="0" hangingPunct="1">
              <a:lnSpc>
                <a:spcPct val="100000"/>
              </a:lnSpc>
              <a:spcBef>
                <a:spcPts val="1200"/>
              </a:spcBef>
              <a:spcAft>
                <a:spcPts val="300"/>
              </a:spcAft>
              <a:buClrTx/>
              <a:buSzTx/>
              <a:buFontTx/>
              <a:buNone/>
              <a:tabLst/>
            </a:pPr>
            <a:r>
              <a:rPr kumimoji="0" lang="ar-SA" sz="2000" b="1" i="0" u="sng" strike="noStrike" cap="none" normalizeH="0" baseline="0" dirty="0" smtClean="0">
                <a:ln>
                  <a:noFill/>
                </a:ln>
                <a:solidFill>
                  <a:srgbClr val="FF0000"/>
                </a:solidFill>
                <a:effectLst/>
                <a:latin typeface="Times New Roman" pitchFamily="18" charset="0"/>
                <a:ea typeface="Arial" pitchFamily="34" charset="0"/>
                <a:cs typeface="Simple Bold Jut Out" pitchFamily="2" charset="-78"/>
              </a:rPr>
              <a:t>الوسائل </a:t>
            </a:r>
          </a:p>
          <a:p>
            <a:pPr marL="0" marR="571500" lvl="0" indent="0" algn="r" defTabSz="914400" rtl="1" eaLnBrk="1" fontAlgn="base" latinLnBrk="0" hangingPunct="1">
              <a:lnSpc>
                <a:spcPct val="100000"/>
              </a:lnSpc>
              <a:spcBef>
                <a:spcPct val="0"/>
              </a:spcBef>
              <a:spcAft>
                <a:spcPct val="0"/>
              </a:spcAft>
              <a:buClrTx/>
              <a:buSzTx/>
              <a:buFont typeface="Times New Roman" pitchFamily="18" charset="0"/>
              <a:buChar char="-"/>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عرض عن التعاون والأخلاق. </a:t>
            </a:r>
          </a:p>
          <a:p>
            <a:pPr marL="0" marR="0" lvl="0" indent="0" algn="r" defTabSz="914400" rtl="1" eaLnBrk="1" fontAlgn="base" latinLnBrk="0" hangingPunct="1">
              <a:lnSpc>
                <a:spcPct val="100000"/>
              </a:lnSpc>
              <a:spcBef>
                <a:spcPct val="0"/>
              </a:spcBef>
              <a:spcAft>
                <a:spcPct val="0"/>
              </a:spcAft>
              <a:buClrTx/>
              <a:buSzTx/>
              <a:buFont typeface="Times New Roman" pitchFamily="18" charset="0"/>
              <a:buChar char="-"/>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أناشيد منوعة.</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endParaRPr>
          </a:p>
          <a:p>
            <a:pPr marL="0" marR="0" lvl="0" indent="0" algn="r" defTabSz="914400" rtl="1" eaLnBrk="1" fontAlgn="base" latinLnBrk="0" hangingPunct="1">
              <a:lnSpc>
                <a:spcPct val="100000"/>
              </a:lnSpc>
              <a:spcBef>
                <a:spcPct val="0"/>
              </a:spcBef>
              <a:spcAft>
                <a:spcPct val="0"/>
              </a:spcAft>
              <a:buClrTx/>
              <a:buSzTx/>
              <a:buFont typeface="Times New Roman" pitchFamily="18" charset="0"/>
              <a:buChar char="-"/>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 مجموعة من الصور للسلوكيات</a:t>
            </a:r>
          </a:p>
          <a:p>
            <a:pPr marL="0" marR="41275" lvl="0" indent="0" algn="r" defTabSz="914400" rtl="1" eaLnBrk="1" fontAlgn="base" latinLnBrk="0" hangingPunct="1">
              <a:lnSpc>
                <a:spcPct val="100000"/>
              </a:lnSpc>
              <a:spcBef>
                <a:spcPct val="0"/>
              </a:spcBef>
              <a:spcAft>
                <a:spcPts val="1000"/>
              </a:spcAft>
              <a:buClrTx/>
              <a:buSzTx/>
              <a:buFontTx/>
              <a:buNone/>
              <a:tabLst/>
            </a:pPr>
            <a:r>
              <a:rPr kumimoji="0" lang="ar-SA" sz="2000" b="0" i="0" u="sng" strike="noStrike" cap="none" normalizeH="0" baseline="0" dirty="0" smtClean="0">
                <a:ln>
                  <a:noFill/>
                </a:ln>
                <a:solidFill>
                  <a:srgbClr val="FF0000"/>
                </a:solidFill>
                <a:effectLst/>
                <a:latin typeface="Calibri" pitchFamily="34" charset="0"/>
                <a:ea typeface="Arial" pitchFamily="34" charset="0"/>
                <a:cs typeface="Simple Bold Jut Out" pitchFamily="2" charset="-78"/>
              </a:rPr>
              <a:t>خطوات السير في التنفيذ :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8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1ـ تحضر التلميذات إلى المدرسة مع بداية الدوام المدرسي ويتوجهن إلى الفصل مباشرة بمساعدة زميلاتهن من تلميذات الصفوف الأعلى دون الاشتراك في طابور الصباح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8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2 ـ تستقبل المعلمة تلميذاتها بترحاب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8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3ـ تبدأ المعلمة اليوم بقراءة سورة الفاتحة وتطلب من التلميذات ترديدها بعدها  وثم ترديد النشيد الوطني.</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8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4 ـ تبدأ المعلمة في تدريب التلميذات على آداب الفصل ـ الجلسة الصحيحة كيفية المحافظة على النظافة الشخصية ونظافة المكان ومعرفة مكونات الصف والأدوات المدرسية.</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8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5ـ عرض قصة عن طريق الحاسوب بعنوان خلاقي في المدرسة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18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6ـ تنفيذ عدد من الأنشطة أو الألعاب الحركية  </a:t>
            </a:r>
            <a:r>
              <a:rPr kumimoji="0" lang="ar-SA" sz="2000" b="1" i="0" u="none" strike="noStrike" cap="none" normalizeH="0" baseline="0" dirty="0" smtClean="0">
                <a:ln>
                  <a:solidFill>
                    <a:schemeClr val="bg2">
                      <a:lumMod val="50000"/>
                    </a:schemeClr>
                  </a:solidFill>
                </a:ln>
                <a:solidFill>
                  <a:schemeClr val="bg2">
                    <a:lumMod val="50000"/>
                  </a:schemeClr>
                </a:solidFill>
                <a:effectLst/>
                <a:latin typeface="Calibri" pitchFamily="34" charset="0"/>
                <a:ea typeface="Arial" pitchFamily="34" charset="0"/>
                <a:cs typeface="Adobe Arabic" charset="-78"/>
              </a:rPr>
              <a:t>.</a:t>
            </a: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Arial" pitchFamily="34" charset="0"/>
              <a:cs typeface="Monotype Koufi"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41973934"/>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880" y="1977033"/>
            <a:ext cx="6920880" cy="7132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descr="ØµÙØ±Ø© Ø°Ø§Øª ØµÙ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48880" y="0"/>
            <a:ext cx="4320480" cy="16196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3392996" y="674948"/>
            <a:ext cx="2232248" cy="629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400" dirty="0" smtClean="0">
                <a:ln>
                  <a:solidFill>
                    <a:schemeClr val="accent1">
                      <a:lumMod val="50000"/>
                    </a:schemeClr>
                  </a:solidFill>
                </a:ln>
                <a:solidFill>
                  <a:schemeClr val="accent1">
                    <a:lumMod val="50000"/>
                  </a:schemeClr>
                </a:solidFill>
              </a:rPr>
              <a:t>اليوم الرابع  </a:t>
            </a:r>
            <a:endParaRPr lang="ar-SA" sz="4400" dirty="0">
              <a:ln>
                <a:solidFill>
                  <a:schemeClr val="accent1">
                    <a:lumMod val="50000"/>
                  </a:schemeClr>
                </a:solidFill>
              </a:ln>
              <a:solidFill>
                <a:schemeClr val="accent1">
                  <a:lumMod val="50000"/>
                </a:schemeClr>
              </a:solidFill>
            </a:endParaRPr>
          </a:p>
        </p:txBody>
      </p:sp>
      <p:sp>
        <p:nvSpPr>
          <p:cNvPr id="5" name="مستطيل 4"/>
          <p:cNvSpPr/>
          <p:nvPr/>
        </p:nvSpPr>
        <p:spPr>
          <a:xfrm>
            <a:off x="2957128" y="1304764"/>
            <a:ext cx="3096344" cy="31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ln>
                  <a:solidFill>
                    <a:srgbClr val="FF0000"/>
                  </a:solidFill>
                </a:ln>
                <a:solidFill>
                  <a:srgbClr val="FF0000"/>
                </a:solidFill>
              </a:rPr>
              <a:t>1439/12/25</a:t>
            </a:r>
            <a:endParaRPr lang="ar-SA" sz="2000" dirty="0">
              <a:ln>
                <a:solidFill>
                  <a:srgbClr val="FF0000"/>
                </a:solidFill>
              </a:ln>
              <a:solidFill>
                <a:srgbClr val="FF0000"/>
              </a:solidFill>
            </a:endParaRPr>
          </a:p>
        </p:txBody>
      </p:sp>
      <p:pic>
        <p:nvPicPr>
          <p:cNvPr id="10242" name="Picture 2" descr="ÙØªÙØ¬Ø© Ø¨Ø­Ø« Ø§ÙØµÙØ± Ø¹Ù Ø§ÙØ§Ø±Ø¨Ø¹Ø§Ø¡"/>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5468" y="114933"/>
            <a:ext cx="1791206" cy="150516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227781" y="1907704"/>
            <a:ext cx="6429375" cy="59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25400" lvl="0" indent="0" algn="r" defTabSz="914400" rtl="1" eaLnBrk="1" fontAlgn="base" latinLnBrk="0" hangingPunct="1">
              <a:lnSpc>
                <a:spcPct val="100000"/>
              </a:lnSpc>
              <a:spcBef>
                <a:spcPct val="0"/>
              </a:spcBef>
              <a:spcAft>
                <a:spcPts val="1000"/>
              </a:spcAft>
              <a:buClrTx/>
              <a:buSzTx/>
              <a:buFontTx/>
              <a:buNone/>
              <a:tabLst/>
            </a:pPr>
            <a:r>
              <a:rPr kumimoji="0" lang="ar-SA" sz="2000" b="0" i="0" u="sng" strike="noStrike" cap="none" normalizeH="0" baseline="0" dirty="0" smtClean="0">
                <a:ln>
                  <a:noFill/>
                </a:ln>
                <a:solidFill>
                  <a:srgbClr val="FF0000"/>
                </a:solidFill>
                <a:effectLst/>
                <a:latin typeface="Adobe Arabic" charset="0"/>
                <a:ea typeface="Arial" pitchFamily="34" charset="0"/>
                <a:cs typeface="Simple Bold Jut Out" pitchFamily="2" charset="-78"/>
              </a:rPr>
              <a:t>الأهداف</a:t>
            </a:r>
            <a:r>
              <a:rPr kumimoji="0" lang="ar-SA" sz="2000" b="0" i="0" u="sng" strike="noStrike" cap="none" normalizeH="0" baseline="0" dirty="0" smtClean="0">
                <a:ln>
                  <a:noFill/>
                </a:ln>
                <a:solidFill>
                  <a:srgbClr val="FF6600"/>
                </a:solidFill>
                <a:effectLst/>
                <a:latin typeface="Adobe Arabic" charset="0"/>
                <a:ea typeface="Arial" pitchFamily="34" charset="0"/>
                <a:cs typeface="Simple Bold Jut Out" pitchFamily="2" charset="-78"/>
              </a:rPr>
              <a:t> </a:t>
            </a:r>
          </a:p>
          <a:p>
            <a:pPr marL="457200" marR="1143000" lvl="1" indent="0" algn="r" defTabSz="914400" rtl="1" eaLnBrk="1" fontAlgn="base" latinLnBrk="0" hangingPunct="1">
              <a:lnSpc>
                <a:spcPct val="100000"/>
              </a:lnSpc>
              <a:spcBef>
                <a:spcPct val="0"/>
              </a:spcBef>
              <a:spcAft>
                <a:spcPct val="0"/>
              </a:spcAft>
              <a:buClrTx/>
              <a:buSzTx/>
              <a:buFont typeface="Adobe Arabic" charset="0"/>
              <a:buChar char="1"/>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أن تتوجه التلميذة إلى الله تعالى بالشكر لخلقه البديع ونعمه الكثيرة. </a:t>
            </a:r>
          </a:p>
          <a:p>
            <a:pPr marL="0" marR="0" lvl="0" indent="0" algn="r" defTabSz="914400" rtl="1" eaLnBrk="1" fontAlgn="base" latinLnBrk="0" hangingPunct="1">
              <a:lnSpc>
                <a:spcPct val="100000"/>
              </a:lnSpc>
              <a:spcBef>
                <a:spcPct val="0"/>
              </a:spcBef>
              <a:spcAft>
                <a:spcPct val="0"/>
              </a:spcAft>
              <a:buClrTx/>
              <a:buSzTx/>
              <a:buFont typeface="Adobe Arabic" charset="0"/>
              <a:buChar char="2"/>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تعزيز حب الوطن في نفوس التلميذات .</a:t>
            </a:r>
          </a:p>
          <a:p>
            <a:pPr marL="457200" marR="571500" lvl="1" indent="0" algn="r" defTabSz="914400" rtl="1"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3-تعليم التلميذة كيفية المحافظة على نظافة أسنانها . </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endParaRPr>
          </a:p>
          <a:p>
            <a:pPr marL="457200" marR="571500" lvl="1" indent="0" algn="r" defTabSz="914400" rtl="1"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4-وتدريب التلميذة على كيفية الانتظام في الصفوف والتعرف على مكانهن في الطابور..</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endParaRPr>
          </a:p>
          <a:p>
            <a:pPr marL="0" marR="41275" lvl="0" indent="0" algn="r" defTabSz="914400" rtl="1" eaLnBrk="1" fontAlgn="base" latinLnBrk="0" hangingPunct="1">
              <a:lnSpc>
                <a:spcPct val="100000"/>
              </a:lnSpc>
              <a:spcBef>
                <a:spcPts val="1200"/>
              </a:spcBef>
              <a:spcAft>
                <a:spcPts val="300"/>
              </a:spcAft>
              <a:buClrTx/>
              <a:buSzTx/>
              <a:buFontTx/>
              <a:buNone/>
              <a:tabLst/>
            </a:pPr>
            <a:r>
              <a:rPr kumimoji="0" lang="ar-SA" sz="2000" b="0" i="0" u="sng" strike="noStrike" cap="none" normalizeH="0" baseline="0" dirty="0" smtClean="0">
                <a:ln>
                  <a:noFill/>
                </a:ln>
                <a:solidFill>
                  <a:srgbClr val="FF0000"/>
                </a:solidFill>
                <a:effectLst/>
                <a:latin typeface="Adobe Arabic" charset="0"/>
                <a:ea typeface="Arial" pitchFamily="34" charset="0"/>
                <a:cs typeface="Simple Bold Jut Out" pitchFamily="2" charset="-78"/>
              </a:rPr>
              <a:t>الوسائل</a:t>
            </a:r>
            <a:r>
              <a:rPr kumimoji="0" lang="ar-SA" sz="2000" b="0" i="0" u="sng" strike="noStrike" cap="none" normalizeH="0" baseline="0" dirty="0" smtClean="0">
                <a:ln>
                  <a:noFill/>
                </a:ln>
                <a:solidFill>
                  <a:srgbClr val="FF6600"/>
                </a:solidFill>
                <a:effectLst/>
                <a:latin typeface="Adobe Arabic" charset="0"/>
                <a:ea typeface="Arial" pitchFamily="34" charset="0"/>
                <a:cs typeface="Simple Bold Jut Out" pitchFamily="2" charset="-78"/>
              </a:rPr>
              <a:t> </a:t>
            </a:r>
          </a:p>
          <a:p>
            <a:pPr marL="0" marR="571500" lvl="0" indent="0" algn="r" defTabSz="914400" rtl="1" eaLnBrk="1" fontAlgn="base" latinLnBrk="0" hangingPunct="1">
              <a:lnSpc>
                <a:spcPct val="100000"/>
              </a:lnSpc>
              <a:spcBef>
                <a:spcPct val="0"/>
              </a:spcBef>
              <a:spcAft>
                <a:spcPct val="0"/>
              </a:spcAft>
              <a:buClrTx/>
              <a:buSzTx/>
              <a:buFont typeface="Times New Roman" pitchFamily="18" charset="0"/>
              <a:buChar char="-"/>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عرض قصة نظافة الأسنان  . </a:t>
            </a:r>
          </a:p>
          <a:p>
            <a:pPr marL="0" marR="0" lvl="0" indent="0" algn="r" defTabSz="914400" rtl="1" eaLnBrk="1" fontAlgn="base" latinLnBrk="0" hangingPunct="1">
              <a:lnSpc>
                <a:spcPct val="100000"/>
              </a:lnSpc>
              <a:spcBef>
                <a:spcPct val="0"/>
              </a:spcBef>
              <a:spcAft>
                <a:spcPct val="0"/>
              </a:spcAft>
              <a:buClrTx/>
              <a:buSzTx/>
              <a:buFont typeface="Times New Roman" pitchFamily="18" charset="0"/>
              <a:buChar char="-"/>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أناشيد منوعة.</a:t>
            </a:r>
            <a:endParaRPr kumimoji="0" lang="en-US"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 typeface="Times New Roman" pitchFamily="18" charset="0"/>
              <a:buChar char="-"/>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مجموعة من الألعاب والأنشطة.</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0" i="0" u="sng" strike="noStrike" cap="none" normalizeH="0" baseline="0" dirty="0" smtClean="0">
                <a:ln>
                  <a:noFill/>
                </a:ln>
                <a:solidFill>
                  <a:srgbClr val="FF0000"/>
                </a:solidFill>
                <a:effectLst/>
                <a:latin typeface="Adobe Arabic" charset="0"/>
                <a:ea typeface="Arial" pitchFamily="34" charset="0"/>
                <a:cs typeface="Simple Bold Jut Out" pitchFamily="2" charset="-78"/>
              </a:rPr>
              <a:t>خطوات السير في التنفيذ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1ـ تحضر التلميذات إلى المدرسة مع بداية الدوام المدرسي  ويشاركن في الاصطفاف الصباحي تحت إشراف المعلمة ثم يتوجهن إلى الفصل يرددن سورة الفاتحة ثم النشيد الوطني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2ـ عرض قصة عن أهمية المحافظة على نظافة الأسنان عن طريق الحاسوب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3ـ تلوين نشاط بعنوان( أسناني الجميلة ) .</a:t>
            </a:r>
          </a:p>
          <a:p>
            <a:pPr marL="0" marR="0" lvl="0" indent="0" algn="r" defTabSz="914400" rtl="1" eaLnBrk="1" fontAlgn="base" latinLnBrk="0" hangingPunct="1">
              <a:lnSpc>
                <a:spcPct val="100000"/>
              </a:lnSpc>
              <a:spcBef>
                <a:spcPct val="0"/>
              </a:spcBef>
              <a:spcAft>
                <a:spcPts val="1000"/>
              </a:spcAft>
              <a:buClrTx/>
              <a:buSzTx/>
              <a:buFontTx/>
              <a:buNone/>
              <a:tabLst/>
            </a:pP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4- إقامة حفل بسيط للتلميذات والتعرف من خلاله على الغذاء الصحي ثم التوجه إلى ركن القصة وسرد قصة بعنوان ( قطة</a:t>
            </a:r>
            <a:r>
              <a:rPr kumimoji="0" lang="ar-SA" sz="2000" b="0" i="0" u="none" strike="noStrike" cap="none" normalizeH="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 بثلاث أقدام </a:t>
            </a:r>
            <a:r>
              <a:rPr kumimoji="0" lang="ar-SA" sz="2000" b="0" i="0" u="none" strike="noStrike" cap="none" normalizeH="0" baseline="0" dirty="0" smtClean="0">
                <a:ln>
                  <a:solidFill>
                    <a:schemeClr val="bg2">
                      <a:lumMod val="50000"/>
                    </a:schemeClr>
                  </a:solidFill>
                </a:ln>
                <a:solidFill>
                  <a:schemeClr val="bg2">
                    <a:lumMod val="50000"/>
                  </a:schemeClr>
                </a:solidFill>
                <a:effectLst/>
                <a:latin typeface="Adobe Arabic" charset="0"/>
                <a:ea typeface="Arial" pitchFamily="34" charset="0"/>
                <a:cs typeface="Arial" pitchFamily="34" charset="0"/>
              </a:rPr>
              <a:t> ).</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150714022"/>
      </p:ext>
    </p:extLst>
  </p:cSld>
  <p:clrMapOvr>
    <a:masterClrMapping/>
  </p:clrMapOvr>
  <mc:AlternateContent xmlns:mc="http://schemas.openxmlformats.org/markup-compatibility/2006">
    <mc:Choice xmlns:p14="http://schemas.microsoft.com/office/powerpoint/2010/main" xmlns="" Requires="p14">
      <p:transition spd="slow" p14:dur="1500" advClick="0" advTm="3000">
        <p:split orient="vert"/>
      </p:transition>
    </mc:Choice>
    <mc:Fallback>
      <p:transition spd="slow" advClick="0" advTm="3000">
        <p:split orient="vert"/>
      </p:transition>
    </mc:Fallback>
  </mc:AlternateContent>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1795</Words>
  <Application>Microsoft Office PowerPoint</Application>
  <PresentationFormat>On-screen Show (4:3)</PresentationFormat>
  <Paragraphs>295</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نسق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MegaTech</dc:creator>
  <cp:lastModifiedBy>HDNLRG1077</cp:lastModifiedBy>
  <cp:revision>50</cp:revision>
  <cp:lastPrinted>2018-09-04T15:17:16Z</cp:lastPrinted>
  <dcterms:created xsi:type="dcterms:W3CDTF">2015-08-17T17:31:18Z</dcterms:created>
  <dcterms:modified xsi:type="dcterms:W3CDTF">2019-09-28T19:17:35Z</dcterms:modified>
</cp:coreProperties>
</file>