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68" r:id="rId2"/>
    <p:sldId id="269" r:id="rId3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EF5E12C-7222-4ACE-8699-E7F1CD7E665D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C083DE2-F838-40B4-B5F3-2CC7AB60366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55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27865" y="2415478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811798" y="2415478"/>
            <a:ext cx="93513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3317931" y="4680820"/>
            <a:ext cx="34290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200" b="1" u="sng" dirty="0"/>
              <a:t>: أكتبي ا لعدد المناسب باستعمال خط الأعداد: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18243" y="4673689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5326340" y="6834036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207170" y="6834036"/>
            <a:ext cx="6519066" cy="2214714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</p:txBody>
      </p:sp>
      <p:grpSp>
        <p:nvGrpSpPr>
          <p:cNvPr id="2" name="مجموعة 1"/>
          <p:cNvGrpSpPr/>
          <p:nvPr/>
        </p:nvGrpSpPr>
        <p:grpSpPr>
          <a:xfrm>
            <a:off x="-268379" y="91600"/>
            <a:ext cx="7069304" cy="2242072"/>
            <a:chOff x="-268379" y="91600"/>
            <a:chExt cx="7069304" cy="2242072"/>
          </a:xfrm>
        </p:grpSpPr>
        <p:pic>
          <p:nvPicPr>
            <p:cNvPr id="2060" name="Picture 12" descr="نتيجة بحث الصور عن الرياضيات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41" b="34061"/>
            <a:stretch/>
          </p:blipFill>
          <p:spPr bwMode="auto">
            <a:xfrm>
              <a:off x="1481870" y="629334"/>
              <a:ext cx="4251289" cy="684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نتيجة بحث الصور عن ‪train clipart‬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97" y="493647"/>
              <a:ext cx="3073652" cy="1536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3258768" y="536473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4961638" y="526811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مستطيل 2"/>
            <p:cNvSpPr/>
            <p:nvPr/>
          </p:nvSpPr>
          <p:spPr>
            <a:xfrm>
              <a:off x="3193431" y="1240901"/>
              <a:ext cx="34099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3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۱   ۲   ۳  ٤  ٥   ٦</a:t>
              </a:r>
              <a:endParaRPr lang="ar-SA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1401644" y="1240900"/>
              <a:ext cx="17331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ar-SA" sz="36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٧   ۸   ۹</a:t>
              </a:r>
              <a:endParaRPr lang="ar-SA" sz="3600" b="1" dirty="0">
                <a:solidFill>
                  <a:prstClr val="white"/>
                </a:solidFill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-268379" y="2056673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b="1" dirty="0"/>
                <a:t>اسم الطالبة </a:t>
              </a:r>
              <a:r>
                <a:rPr lang="ar-SA" sz="900" b="1" dirty="0"/>
                <a:t>.......................................................</a:t>
              </a:r>
              <a:r>
                <a:rPr lang="ar-SA" sz="1200" b="1" dirty="0"/>
                <a:t> المدرسة</a:t>
              </a:r>
              <a:r>
                <a:rPr lang="ar-SA" sz="900" b="1" dirty="0"/>
                <a:t>..: ........................................... </a:t>
              </a:r>
              <a:r>
                <a:rPr lang="ar-SA" sz="1200" b="1" dirty="0"/>
                <a:t>الصف </a:t>
              </a:r>
              <a:r>
                <a:rPr lang="ar-SA" sz="900" b="1" dirty="0"/>
                <a:t>: </a:t>
              </a:r>
              <a:r>
                <a:rPr lang="ar-SA" sz="1200" b="1" dirty="0"/>
                <a:t>الثانـــي</a:t>
              </a:r>
              <a:r>
                <a:rPr lang="ar-SA" sz="900" b="1" dirty="0"/>
                <a:t> </a:t>
              </a:r>
              <a:r>
                <a:rPr lang="ar-SA" sz="1200" b="1" dirty="0"/>
                <a:t>الابتدائي</a:t>
              </a:r>
              <a:r>
                <a:rPr lang="ar-SA" sz="900" b="1" dirty="0"/>
                <a:t>.</a:t>
              </a:r>
            </a:p>
          </p:txBody>
        </p:sp>
        <p:sp>
          <p:nvSpPr>
            <p:cNvPr id="30" name="مربع نص 29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الشرقية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31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مستطيل مستدير الزوايا 31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رقم (5)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الثانــــي مادة الرياضيات  الفترة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  <a:r>
                <a:rPr lang="ar-SA" sz="1400" b="1" dirty="0">
                  <a:solidFill>
                    <a:schemeClr val="tx1"/>
                  </a:solidFill>
                </a:rPr>
                <a:t>الأولى</a:t>
              </a:r>
            </a:p>
          </p:txBody>
        </p:sp>
        <p:sp>
          <p:nvSpPr>
            <p:cNvPr id="33" name="مستطيل مستدير الزوايا 32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aphicFrame>
        <p:nvGraphicFramePr>
          <p:cNvPr id="27" name="جدول 26"/>
          <p:cNvGraphicFramePr>
            <a:graphicFrameLocks noGrp="1"/>
          </p:cNvGraphicFramePr>
          <p:nvPr>
            <p:extLst/>
          </p:nvPr>
        </p:nvGraphicFramePr>
        <p:xfrm>
          <a:off x="227865" y="2414369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القيمة المنزلية لرقم في عدد ضمن (100).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227865" y="6834036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إتباع الخطوات الأربع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9" name="جدول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445008"/>
              </p:ext>
            </p:extLst>
          </p:nvPr>
        </p:nvGraphicFramePr>
        <p:xfrm>
          <a:off x="227865" y="4680820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ترتيب الأعداد ضمن (100)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7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7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متقن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3317931" y="2602460"/>
            <a:ext cx="3429000" cy="21390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dirty="0"/>
              <a:t>أحيطي القيمة المنزلية للرقم الذي تحته خط :</a:t>
            </a:r>
          </a:p>
          <a:p>
            <a:pPr>
              <a:lnSpc>
                <a:spcPct val="150000"/>
              </a:lnSpc>
            </a:pPr>
            <a:r>
              <a:rPr lang="ar-SA" dirty="0"/>
              <a:t> </a:t>
            </a:r>
            <a:r>
              <a:rPr lang="ar-SA" sz="1600" dirty="0"/>
              <a:t>(1)  5 </a:t>
            </a:r>
            <a:r>
              <a:rPr lang="ar-SA" sz="1600" u="sng" dirty="0"/>
              <a:t>8</a:t>
            </a:r>
            <a:r>
              <a:rPr lang="ar-SA" sz="1600" dirty="0"/>
              <a:t>  (  8   أو   80  )         </a:t>
            </a:r>
          </a:p>
          <a:p>
            <a:pPr>
              <a:lnSpc>
                <a:spcPct val="150000"/>
              </a:lnSpc>
            </a:pPr>
            <a:r>
              <a:rPr lang="ar-SA" sz="1600" dirty="0"/>
              <a:t>(2)    </a:t>
            </a:r>
            <a:r>
              <a:rPr lang="ar-SA" sz="1600" u="sng" dirty="0"/>
              <a:t>4</a:t>
            </a:r>
            <a:r>
              <a:rPr lang="ar-SA" sz="1600" dirty="0"/>
              <a:t>   9  (  4   أو   40  )</a:t>
            </a:r>
          </a:p>
          <a:p>
            <a:pPr>
              <a:lnSpc>
                <a:spcPct val="150000"/>
              </a:lnSpc>
            </a:pPr>
            <a:r>
              <a:rPr lang="ar-SA" sz="1600" dirty="0"/>
              <a:t>(3)    7  </a:t>
            </a:r>
            <a:r>
              <a:rPr lang="ar-SA" sz="1600" u="sng" dirty="0"/>
              <a:t>1</a:t>
            </a:r>
            <a:r>
              <a:rPr lang="ar-SA" sz="1600" dirty="0"/>
              <a:t>  (  1  أو   10 ) </a:t>
            </a:r>
          </a:p>
          <a:p>
            <a:pPr>
              <a:lnSpc>
                <a:spcPct val="150000"/>
              </a:lnSpc>
            </a:pPr>
            <a:r>
              <a:rPr lang="ar-SA" sz="1600" dirty="0"/>
              <a:t>(4)    </a:t>
            </a:r>
            <a:r>
              <a:rPr lang="ar-SA" sz="1600" u="sng" dirty="0"/>
              <a:t>3</a:t>
            </a:r>
            <a:r>
              <a:rPr lang="ar-SA" sz="1600" dirty="0"/>
              <a:t>8  (  3  أو   30 ) </a:t>
            </a:r>
          </a:p>
          <a:p>
            <a:endParaRPr lang="ar-SA" sz="1600" dirty="0"/>
          </a:p>
        </p:txBody>
      </p:sp>
      <p:sp>
        <p:nvSpPr>
          <p:cNvPr id="8" name="مستطيل 7"/>
          <p:cNvSpPr/>
          <p:nvPr/>
        </p:nvSpPr>
        <p:spPr>
          <a:xfrm>
            <a:off x="3174339" y="4418579"/>
            <a:ext cx="34876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ar-SA" sz="1600" dirty="0"/>
          </a:p>
          <a:p>
            <a:endParaRPr lang="ar-SA" sz="1600" dirty="0"/>
          </a:p>
          <a:p>
            <a:endParaRPr lang="ar-SA" sz="1200" b="1" dirty="0"/>
          </a:p>
          <a:p>
            <a:r>
              <a:rPr lang="ar-SA" sz="1200" b="1" dirty="0"/>
              <a:t>                                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297236" y="7111035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1200" b="1"/>
              <a:t> </a:t>
            </a:r>
            <a:endParaRPr lang="ar-SA" sz="12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209" y="4972861"/>
            <a:ext cx="3344027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ounded Rectangle 33"/>
          <p:cNvSpPr/>
          <p:nvPr/>
        </p:nvSpPr>
        <p:spPr>
          <a:xfrm>
            <a:off x="5205310" y="5540934"/>
            <a:ext cx="1295400" cy="3208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10,......,12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663689" y="5973789"/>
            <a:ext cx="1295400" cy="30389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 9, ......, 7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164098" y="5944095"/>
            <a:ext cx="1295400" cy="3264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.....,4 ,......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663689" y="5540934"/>
            <a:ext cx="1295400" cy="3208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15,......, 13</a:t>
            </a:r>
          </a:p>
        </p:txBody>
      </p:sp>
      <p:sp>
        <p:nvSpPr>
          <p:cNvPr id="38" name="مستطيل 7"/>
          <p:cNvSpPr/>
          <p:nvPr/>
        </p:nvSpPr>
        <p:spPr>
          <a:xfrm>
            <a:off x="3115721" y="7147379"/>
            <a:ext cx="34876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/>
              <a:t>قطفت خديجة  7 زهرات  من زهرالبابونج , </a:t>
            </a:r>
          </a:p>
          <a:p>
            <a:r>
              <a:rPr lang="ar-SA" sz="1200" b="1" dirty="0"/>
              <a:t>وقطفت أختها  9 زهرات أيضاً من حديقة المنزل ,</a:t>
            </a:r>
          </a:p>
          <a:p>
            <a:r>
              <a:rPr lang="ar-SA" sz="1200" b="1" dirty="0"/>
              <a:t>كم زهرة قطفت الأختان ؟</a:t>
            </a:r>
          </a:p>
          <a:p>
            <a:r>
              <a:rPr lang="ar-SA" sz="1200" b="1" dirty="0"/>
              <a:t>الفهم :</a:t>
            </a:r>
            <a:r>
              <a:rPr lang="ar-SA" sz="1200" b="1" u="sng" dirty="0"/>
              <a:t>المعطيات</a:t>
            </a:r>
            <a:r>
              <a:rPr lang="ar-SA" sz="1200" b="1" dirty="0"/>
              <a:t>:قطفت خديجة .......زهرات  ,</a:t>
            </a:r>
          </a:p>
          <a:p>
            <a:r>
              <a:rPr lang="ar-SA" sz="1200" b="1" dirty="0"/>
              <a:t>وقطفت أختها ......زهرات  .</a:t>
            </a:r>
          </a:p>
          <a:p>
            <a:r>
              <a:rPr lang="ar-SA" sz="1200" b="1" u="sng" dirty="0"/>
              <a:t>المطلوب</a:t>
            </a:r>
            <a:r>
              <a:rPr lang="ar-SA" sz="1200" b="1" dirty="0"/>
              <a:t>: كم ..........................................؟</a:t>
            </a:r>
          </a:p>
          <a:p>
            <a:r>
              <a:rPr lang="ar-SA" sz="1200" b="1" dirty="0"/>
              <a:t> التخطيط :استخدام عملية ...........</a:t>
            </a:r>
          </a:p>
          <a:p>
            <a:r>
              <a:rPr lang="ar-SA" sz="1200" b="1" dirty="0"/>
              <a:t>الحل :</a:t>
            </a:r>
          </a:p>
          <a:p>
            <a:r>
              <a:rPr lang="ar-SA" sz="1200" b="1" dirty="0"/>
              <a:t>.............      ............... =.............زهرة </a:t>
            </a:r>
          </a:p>
          <a:p>
            <a:endParaRPr lang="ar-SA" sz="1200" b="1" dirty="0"/>
          </a:p>
        </p:txBody>
      </p:sp>
      <p:sp>
        <p:nvSpPr>
          <p:cNvPr id="10" name="Rectangle 9"/>
          <p:cNvSpPr/>
          <p:nvPr/>
        </p:nvSpPr>
        <p:spPr>
          <a:xfrm>
            <a:off x="5702439" y="8658225"/>
            <a:ext cx="218717" cy="161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037" y="7853122"/>
            <a:ext cx="1933575" cy="967028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37" y="751072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الرابع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92038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343187" y="8367978"/>
            <a:ext cx="65347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معلمة المادة :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/>
          </p:nvPr>
        </p:nvGraphicFramePr>
        <p:xfrm>
          <a:off x="228125" y="158053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الأنماط ووصفها وتكوينها بالعد القفزي على لوحة المئة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199342" y="3299695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899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71849" y="527019"/>
            <a:ext cx="33341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dirty="0"/>
              <a:t>أكملي النمط التالي :</a:t>
            </a:r>
          </a:p>
          <a:p>
            <a:r>
              <a:rPr lang="ar-SA" sz="1400" dirty="0"/>
              <a:t>    </a:t>
            </a:r>
          </a:p>
          <a:p>
            <a:r>
              <a:rPr lang="ar-SA" sz="1400" dirty="0"/>
              <a:t>   5  ,    10  ,  15 ,......... ,  ..........</a:t>
            </a:r>
          </a:p>
          <a:p>
            <a:endParaRPr lang="ar-SA" sz="1400" dirty="0"/>
          </a:p>
          <a:p>
            <a:endParaRPr lang="ar-SA" sz="1400" dirty="0"/>
          </a:p>
          <a:p>
            <a:r>
              <a:rPr lang="ar-SA" sz="1400" dirty="0"/>
              <a:t>   16  ,   20  , .........,   28  ,  .........</a:t>
            </a:r>
          </a:p>
          <a:p>
            <a:r>
              <a:rPr lang="ar-SA" sz="1400" dirty="0"/>
              <a:t>     </a:t>
            </a:r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pPr marL="342900" indent="-342900">
              <a:buAutoNum type="arabicPlain" startAt="5"/>
            </a:pPr>
            <a:endParaRPr lang="ar-SA" sz="1400" dirty="0"/>
          </a:p>
          <a:p>
            <a:endParaRPr lang="ar-SA" sz="1400" dirty="0"/>
          </a:p>
        </p:txBody>
      </p:sp>
      <p:sp>
        <p:nvSpPr>
          <p:cNvPr id="5" name="مستطيل 4"/>
          <p:cNvSpPr/>
          <p:nvPr/>
        </p:nvSpPr>
        <p:spPr>
          <a:xfrm>
            <a:off x="4796387" y="3582528"/>
            <a:ext cx="17764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/>
              <a:t>أكمل الحقائق المترابطة الآتية :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64" y="4301359"/>
            <a:ext cx="1066800" cy="100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422792" y="4106258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  .....+......=.....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422792" y="4529201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.....+......=.....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22792" y="4986331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 .....=.....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422792" y="5387003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  .....=.....</a:t>
            </a:r>
          </a:p>
        </p:txBody>
      </p:sp>
      <p:sp>
        <p:nvSpPr>
          <p:cNvPr id="8" name="Minus 7"/>
          <p:cNvSpPr/>
          <p:nvPr/>
        </p:nvSpPr>
        <p:spPr>
          <a:xfrm>
            <a:off x="4505325" y="5114235"/>
            <a:ext cx="161925" cy="48309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" name="Minus 19"/>
          <p:cNvSpPr/>
          <p:nvPr/>
        </p:nvSpPr>
        <p:spPr>
          <a:xfrm>
            <a:off x="4505325" y="5503154"/>
            <a:ext cx="161925" cy="48309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06427006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</a:spPr>
      <a:bodyPr rtlCol="1" anchor="ctr"/>
      <a:lstStyle>
        <a:defPPr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420</Words>
  <Application>Microsoft Office PowerPoint</Application>
  <PresentationFormat>عرض على الشاشة (3:4)‏</PresentationFormat>
  <Paragraphs>133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9" baseType="lpstr">
      <vt:lpstr>arial</vt:lpstr>
      <vt:lpstr>arial</vt:lpstr>
      <vt:lpstr>Calibri</vt:lpstr>
      <vt:lpstr>Calibri Light</vt:lpstr>
      <vt:lpstr>Times New Roman</vt:lpstr>
      <vt:lpstr>Wingdings</vt:lpstr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96</cp:revision>
  <dcterms:created xsi:type="dcterms:W3CDTF">2016-10-19T21:09:54Z</dcterms:created>
  <dcterms:modified xsi:type="dcterms:W3CDTF">2016-12-15T11:14:33Z</dcterms:modified>
</cp:coreProperties>
</file>