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306" r:id="rId3"/>
    <p:sldId id="280" r:id="rId4"/>
    <p:sldId id="307" r:id="rId5"/>
    <p:sldId id="311" r:id="rId6"/>
    <p:sldId id="319" r:id="rId7"/>
    <p:sldId id="320" r:id="rId8"/>
    <p:sldId id="321" r:id="rId9"/>
    <p:sldId id="282" r:id="rId10"/>
    <p:sldId id="312" r:id="rId11"/>
    <p:sldId id="316" r:id="rId12"/>
    <p:sldId id="322" r:id="rId13"/>
    <p:sldId id="318" r:id="rId14"/>
    <p:sldId id="288" r:id="rId15"/>
    <p:sldId id="289" r:id="rId16"/>
    <p:sldId id="290" r:id="rId17"/>
    <p:sldId id="323" r:id="rId18"/>
    <p:sldId id="324"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4380"/>
    <p:restoredTop sz="88988" autoAdjust="0"/>
  </p:normalViewPr>
  <p:slideViewPr>
    <p:cSldViewPr>
      <p:cViewPr>
        <p:scale>
          <a:sx n="50" d="100"/>
          <a:sy n="50" d="100"/>
        </p:scale>
        <p:origin x="-2358"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D397218-7C67-4B84-B0C2-0E371953E0C9}" type="datetimeFigureOut">
              <a:rPr lang="ar-SA" smtClean="0"/>
              <a:t>18/04/34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EC24DAD-7F04-411A-8E99-B739BAFEF6EE}" type="slidenum">
              <a:rPr lang="ar-SA" smtClean="0"/>
              <a:t>‹#›</a:t>
            </a:fld>
            <a:endParaRPr lang="ar-SA"/>
          </a:p>
        </p:txBody>
      </p:sp>
    </p:spTree>
    <p:extLst>
      <p:ext uri="{BB962C8B-B14F-4D97-AF65-F5344CB8AC3E}">
        <p14:creationId xmlns:p14="http://schemas.microsoft.com/office/powerpoint/2010/main" val="11985702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a:t>
            </a:fld>
            <a:endParaRPr lang="ar-SA"/>
          </a:p>
        </p:txBody>
      </p:sp>
    </p:spTree>
    <p:extLst>
      <p:ext uri="{BB962C8B-B14F-4D97-AF65-F5344CB8AC3E}">
        <p14:creationId xmlns:p14="http://schemas.microsoft.com/office/powerpoint/2010/main" val="158136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10</a:t>
            </a:fld>
            <a:endParaRPr lang="ar-SA"/>
          </a:p>
        </p:txBody>
      </p:sp>
    </p:spTree>
    <p:extLst>
      <p:ext uri="{BB962C8B-B14F-4D97-AF65-F5344CB8AC3E}">
        <p14:creationId xmlns:p14="http://schemas.microsoft.com/office/powerpoint/2010/main" val="322484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11</a:t>
            </a:fld>
            <a:endParaRPr lang="ar-SA"/>
          </a:p>
        </p:txBody>
      </p:sp>
    </p:spTree>
    <p:extLst>
      <p:ext uri="{BB962C8B-B14F-4D97-AF65-F5344CB8AC3E}">
        <p14:creationId xmlns:p14="http://schemas.microsoft.com/office/powerpoint/2010/main" val="180462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12</a:t>
            </a:fld>
            <a:endParaRPr lang="ar-SA"/>
          </a:p>
        </p:txBody>
      </p:sp>
    </p:spTree>
    <p:extLst>
      <p:ext uri="{BB962C8B-B14F-4D97-AF65-F5344CB8AC3E}">
        <p14:creationId xmlns:p14="http://schemas.microsoft.com/office/powerpoint/2010/main" val="290771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13</a:t>
            </a:fld>
            <a:endParaRPr lang="ar-SA"/>
          </a:p>
        </p:txBody>
      </p:sp>
    </p:spTree>
    <p:extLst>
      <p:ext uri="{BB962C8B-B14F-4D97-AF65-F5344CB8AC3E}">
        <p14:creationId xmlns:p14="http://schemas.microsoft.com/office/powerpoint/2010/main" val="255166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14</a:t>
            </a:fld>
            <a:endParaRPr lang="ar-SA"/>
          </a:p>
        </p:txBody>
      </p:sp>
    </p:spTree>
    <p:extLst>
      <p:ext uri="{BB962C8B-B14F-4D97-AF65-F5344CB8AC3E}">
        <p14:creationId xmlns:p14="http://schemas.microsoft.com/office/powerpoint/2010/main" val="360037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15</a:t>
            </a:fld>
            <a:endParaRPr lang="ar-SA"/>
          </a:p>
        </p:txBody>
      </p:sp>
    </p:spTree>
    <p:extLst>
      <p:ext uri="{BB962C8B-B14F-4D97-AF65-F5344CB8AC3E}">
        <p14:creationId xmlns:p14="http://schemas.microsoft.com/office/powerpoint/2010/main" val="114796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16</a:t>
            </a:fld>
            <a:endParaRPr lang="ar-SA"/>
          </a:p>
        </p:txBody>
      </p:sp>
    </p:spTree>
    <p:extLst>
      <p:ext uri="{BB962C8B-B14F-4D97-AF65-F5344CB8AC3E}">
        <p14:creationId xmlns:p14="http://schemas.microsoft.com/office/powerpoint/2010/main" val="291802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17</a:t>
            </a:fld>
            <a:endParaRPr lang="ar-SA"/>
          </a:p>
        </p:txBody>
      </p:sp>
    </p:spTree>
    <p:extLst>
      <p:ext uri="{BB962C8B-B14F-4D97-AF65-F5344CB8AC3E}">
        <p14:creationId xmlns:p14="http://schemas.microsoft.com/office/powerpoint/2010/main" val="412014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mtClean="0"/>
              <a:t>الأستاذ أبو يوسف</a:t>
            </a:r>
            <a:r>
              <a:rPr lang="ar-SA" baseline="0" smtClean="0"/>
              <a:t> </a:t>
            </a:r>
            <a:r>
              <a:rPr lang="ar-SA" smtClean="0"/>
              <a:t>منتدى التربية والتعليم بالمدينة المنورة لا تنسونا من صالح دعائكم</a:t>
            </a:r>
          </a:p>
          <a:p>
            <a:endParaRPr lang="ar-SA"/>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18</a:t>
            </a:fld>
            <a:endParaRPr lang="ar-SA"/>
          </a:p>
        </p:txBody>
      </p:sp>
    </p:spTree>
    <p:extLst>
      <p:ext uri="{BB962C8B-B14F-4D97-AF65-F5344CB8AC3E}">
        <p14:creationId xmlns:p14="http://schemas.microsoft.com/office/powerpoint/2010/main" val="265738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2</a:t>
            </a:fld>
            <a:endParaRPr lang="ar-SA"/>
          </a:p>
        </p:txBody>
      </p:sp>
    </p:spTree>
    <p:extLst>
      <p:ext uri="{BB962C8B-B14F-4D97-AF65-F5344CB8AC3E}">
        <p14:creationId xmlns:p14="http://schemas.microsoft.com/office/powerpoint/2010/main" val="405586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3</a:t>
            </a:fld>
            <a:endParaRPr lang="ar-SA"/>
          </a:p>
        </p:txBody>
      </p:sp>
    </p:spTree>
    <p:extLst>
      <p:ext uri="{BB962C8B-B14F-4D97-AF65-F5344CB8AC3E}">
        <p14:creationId xmlns:p14="http://schemas.microsoft.com/office/powerpoint/2010/main" val="399598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4</a:t>
            </a:fld>
            <a:endParaRPr lang="ar-SA"/>
          </a:p>
        </p:txBody>
      </p:sp>
    </p:spTree>
    <p:extLst>
      <p:ext uri="{BB962C8B-B14F-4D97-AF65-F5344CB8AC3E}">
        <p14:creationId xmlns:p14="http://schemas.microsoft.com/office/powerpoint/2010/main" val="217075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5</a:t>
            </a:fld>
            <a:endParaRPr lang="ar-SA"/>
          </a:p>
        </p:txBody>
      </p:sp>
    </p:spTree>
    <p:extLst>
      <p:ext uri="{BB962C8B-B14F-4D97-AF65-F5344CB8AC3E}">
        <p14:creationId xmlns:p14="http://schemas.microsoft.com/office/powerpoint/2010/main" val="95873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6</a:t>
            </a:fld>
            <a:endParaRPr lang="ar-SA"/>
          </a:p>
        </p:txBody>
      </p:sp>
    </p:spTree>
    <p:extLst>
      <p:ext uri="{BB962C8B-B14F-4D97-AF65-F5344CB8AC3E}">
        <p14:creationId xmlns:p14="http://schemas.microsoft.com/office/powerpoint/2010/main" val="402368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7</a:t>
            </a:fld>
            <a:endParaRPr lang="ar-SA"/>
          </a:p>
        </p:txBody>
      </p:sp>
    </p:spTree>
    <p:extLst>
      <p:ext uri="{BB962C8B-B14F-4D97-AF65-F5344CB8AC3E}">
        <p14:creationId xmlns:p14="http://schemas.microsoft.com/office/powerpoint/2010/main" val="50679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8</a:t>
            </a:fld>
            <a:endParaRPr lang="ar-SA"/>
          </a:p>
        </p:txBody>
      </p:sp>
    </p:spTree>
    <p:extLst>
      <p:ext uri="{BB962C8B-B14F-4D97-AF65-F5344CB8AC3E}">
        <p14:creationId xmlns:p14="http://schemas.microsoft.com/office/powerpoint/2010/main" val="1176642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9EC24DAD-7F04-411A-8E99-B739BAFEF6EE}" type="slidenum">
              <a:rPr lang="ar-SA" smtClean="0"/>
              <a:t>9</a:t>
            </a:fld>
            <a:endParaRPr lang="ar-SA"/>
          </a:p>
        </p:txBody>
      </p:sp>
    </p:spTree>
    <p:extLst>
      <p:ext uri="{BB962C8B-B14F-4D97-AF65-F5344CB8AC3E}">
        <p14:creationId xmlns:p14="http://schemas.microsoft.com/office/powerpoint/2010/main" val="274593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18/04/34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18/04/34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18/04/34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Bar dir="vert"/>
    <p:sndAc>
      <p:stSnd>
        <p:snd r:embed="rId1" name="hamm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18/04/34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sndAc>
      <p:stSnd>
        <p:snd r:embed="rId13" name="hammer.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15616" y="3014950"/>
            <a:ext cx="7252665" cy="2862322"/>
          </a:xfrm>
          <a:prstGeom prst="rect">
            <a:avLst/>
          </a:prstGeom>
          <a:solidFill>
            <a:schemeClr val="accent2">
              <a:lumMod val="50000"/>
            </a:schemeClr>
          </a:solidFill>
        </p:spPr>
        <p:txBody>
          <a:bodyPr wrap="square" lIns="91440" tIns="45720" rIns="91440" bIns="45720">
            <a:spAutoFit/>
          </a:bodyPr>
          <a:lstStyle/>
          <a:p>
            <a:pPr algn="ctr"/>
            <a:r>
              <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منهج أهل السنة والجماعة في الواجب على المسلم نحو أهل بيت الرسول </a:t>
            </a:r>
            <a:r>
              <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AGA Arabesque"/>
              </a:rPr>
              <a:t></a:t>
            </a:r>
            <a:endPar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Picture 2" descr="D:\6\1\التربية الاسلامية الصف السادس ف2  توزيع و تحضير و عروض بوربوينت و كتاب و اوراق عمل و خرائط مفاهيم\فقه\بور بوينت فقه سادس ابتدائي ف2 كتاب الطالب\بور بوينت فقه سادس ف2 كتاب نشاط\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32656"/>
            <a:ext cx="5832647" cy="268229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321" y="456555"/>
            <a:ext cx="8541959"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محبتهم وتكريمهم ؛ ما داموا متبعين للنبي صلى الله عليه وسلم لأن ذلك من محبته وإكرامه أما من خالف السنة ولم يستقم على الدين فإن لا تجوز موالاته ولو كان من أهل البيت لأن هذا وحده لا ينفعه شيئا فقد روى أبو هريرة رضي الله عنه قال : قام رسول الله صلى الله عليه وسلم حين أنزل الله عز وجل : (وَأَنذِرْ عَشِيرَتَكَ الْأَقْرَبِينَ )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025800"/>
            <a:ext cx="8572560"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ar-SA" sz="4400" b="1" dirty="0" smtClean="0"/>
              <a:t>– أو كلمة نحوها – اشتروا أنفسكم لا أغني عنكم من الله شيئا يا بني عبد مناف لا أغني عنكم من الله شيئا يا عباس بن عبد المطلب لا أغني عنك من الله شيئا ويا صفية عمة رسول الله لا أغني عنك من الله شيئا ويا فاطمة بنت محمد سليني ما شئت من مالي لا أغني عنك من الله شيئا )</a:t>
            </a:r>
            <a:endParaRPr lang="en-US" sz="4400" b="1" dirty="0"/>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5" descr="132011-035039PM.jpg"/>
          <p:cNvPicPr>
            <a:picLocks noChangeAspect="1"/>
          </p:cNvPicPr>
          <p:nvPr/>
        </p:nvPicPr>
        <p:blipFill>
          <a:blip r:embed="rId4" cstate="print"/>
          <a:stretch>
            <a:fillRect/>
          </a:stretch>
        </p:blipFill>
        <p:spPr>
          <a:xfrm>
            <a:off x="1115616" y="1556792"/>
            <a:ext cx="7632848" cy="47960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3500430" y="3249698"/>
            <a:ext cx="4572032"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نشاط</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000108"/>
            <a:ext cx="8643998"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بالتعاون مع مجموعتي أراجع كتاب رياض الصالحين وأستخرج الأحاديث الواردة في إكرام أهل بيت رسول الله صلى الله عليه وسلم وبيان فضلهم</a:t>
            </a:r>
            <a:endPar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cstate="print"/>
          <a:srcRect/>
          <a:stretch>
            <a:fillRect/>
          </a:stretch>
        </p:blipFill>
        <p:spPr bwMode="auto">
          <a:xfrm>
            <a:off x="2339752" y="1471104"/>
            <a:ext cx="5193421" cy="36724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357158" y="376216"/>
            <a:ext cx="8429665" cy="642942"/>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a:spLocks noChangeArrowheads="1"/>
          </p:cNvSpPr>
          <p:nvPr/>
        </p:nvSpPr>
        <p:spPr bwMode="auto">
          <a:xfrm>
            <a:off x="2714612" y="1357298"/>
            <a:ext cx="5857903" cy="769441"/>
          </a:xfrm>
          <a:prstGeom prst="rect">
            <a:avLst/>
          </a:prstGeom>
          <a:noFill/>
          <a:ln w="9525">
            <a:noFill/>
            <a:miter lim="800000"/>
            <a:headEnd/>
            <a:tailEnd/>
          </a:ln>
        </p:spPr>
        <p:txBody>
          <a:bodyPr wrap="square">
            <a:spAutoFit/>
          </a:bodyPr>
          <a:lstStyle/>
          <a:p>
            <a:pPr algn="r"/>
            <a:r>
              <a:rPr lang="ar-SA" sz="4400" b="1" dirty="0" smtClean="0"/>
              <a:t>1- ذريته وأزواجه </a:t>
            </a:r>
            <a:endParaRPr lang="ar-SA" sz="3200" b="1" dirty="0"/>
          </a:p>
        </p:txBody>
      </p:sp>
      <p:sp>
        <p:nvSpPr>
          <p:cNvPr id="4" name="مربع نص 3"/>
          <p:cNvSpPr txBox="1">
            <a:spLocks noChangeArrowheads="1"/>
          </p:cNvSpPr>
          <p:nvPr/>
        </p:nvSpPr>
        <p:spPr bwMode="auto">
          <a:xfrm>
            <a:off x="357158" y="1988840"/>
            <a:ext cx="8358233" cy="1446550"/>
          </a:xfrm>
          <a:prstGeom prst="rect">
            <a:avLst/>
          </a:prstGeom>
          <a:noFill/>
          <a:ln w="9525">
            <a:noFill/>
            <a:miter lim="800000"/>
            <a:headEnd/>
            <a:tailEnd/>
          </a:ln>
        </p:spPr>
        <p:txBody>
          <a:bodyPr wrap="square">
            <a:spAutoFit/>
          </a:bodyPr>
          <a:lstStyle/>
          <a:p>
            <a:r>
              <a:rPr lang="ar-SA" sz="4400" b="1" dirty="0" smtClean="0"/>
              <a:t>2- الذين حرمت عليهم الصدقة وهم آل علي وآل </a:t>
            </a:r>
            <a:r>
              <a:rPr lang="ar-SA" sz="4400" b="1" dirty="0" err="1" smtClean="0"/>
              <a:t>عقيل</a:t>
            </a:r>
            <a:r>
              <a:rPr lang="ar-SA" sz="4400" b="1" dirty="0" smtClean="0"/>
              <a:t> وآل جعفر وآل عباس </a:t>
            </a:r>
            <a:endParaRPr lang="ar-SA" sz="3200" b="1" dirty="0"/>
          </a:p>
        </p:txBody>
      </p:sp>
      <p:sp>
        <p:nvSpPr>
          <p:cNvPr id="5" name="مربع نص 4"/>
          <p:cNvSpPr txBox="1">
            <a:spLocks noChangeArrowheads="1"/>
          </p:cNvSpPr>
          <p:nvPr/>
        </p:nvSpPr>
        <p:spPr bwMode="auto">
          <a:xfrm>
            <a:off x="179512" y="3429000"/>
            <a:ext cx="8678755" cy="2800767"/>
          </a:xfrm>
          <a:prstGeom prst="rect">
            <a:avLst/>
          </a:prstGeom>
          <a:noFill/>
          <a:ln w="9525">
            <a:noFill/>
            <a:miter lim="800000"/>
            <a:headEnd/>
            <a:tailEnd/>
          </a:ln>
        </p:spPr>
        <p:txBody>
          <a:bodyPr wrap="square">
            <a:spAutoFit/>
          </a:bodyPr>
          <a:lstStyle/>
          <a:p>
            <a:r>
              <a:rPr lang="ar-SA" sz="4400" b="1" dirty="0" smtClean="0"/>
              <a:t>3- بنو الحارث بن عبد المطلب قال </a:t>
            </a:r>
            <a:r>
              <a:rPr lang="ar-SA" sz="4400" b="1" dirty="0" smtClean="0">
                <a:sym typeface="AGA Arabesque"/>
              </a:rPr>
              <a:t></a:t>
            </a:r>
            <a:r>
              <a:rPr lang="ar-SA" sz="4400" b="1" dirty="0" smtClean="0"/>
              <a:t>عن بني الحارث بن عبد المطلب : ( إنهم لم يفارقوني في جاهلية ولا إسلام ، إنما بنو هاشم وبنو عبد المطلب شيء واحد )</a:t>
            </a:r>
          </a:p>
        </p:txBody>
      </p:sp>
      <p:sp>
        <p:nvSpPr>
          <p:cNvPr id="6" name="مستطيل 5"/>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500034" y="357166"/>
            <a:ext cx="8324891" cy="785818"/>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500034" y="1500174"/>
            <a:ext cx="8358246" cy="4401205"/>
          </a:xfrm>
          <a:prstGeom prst="rect">
            <a:avLst/>
          </a:prstGeom>
        </p:spPr>
        <p:txBody>
          <a:bodyPr wrap="square">
            <a:spAutoFit/>
          </a:bodyPr>
          <a:lstStyle/>
          <a:p>
            <a:r>
              <a:rPr lang="ar-SA" sz="4000" b="1" dirty="0" smtClean="0">
                <a:ln w="10541" cmpd="sng">
                  <a:solidFill>
                    <a:schemeClr val="accent1">
                      <a:shade val="88000"/>
                      <a:satMod val="110000"/>
                    </a:schemeClr>
                  </a:solidFill>
                  <a:prstDash val="solid"/>
                </a:ln>
              </a:rPr>
              <a:t>محبتهم وتكريمهم ؛ ما داموا متبعين للنبي صلى الله عليه وسلم لأن ذلك من محبته وإكرامه أما من خالف السنة ولم يستقم على الدين فإن لا تجوز موالاته ولو كان من أهل البيت لأن هذا وحده لا ينفعه شيئا فقد روى أبو هريرة رضي الله عنه قال : قام رسول الله صلى الله عليه وسلم حين أنزل الله عز وجل : (وَأَنذِرْ عَشِيرَتَكَ الْأَقْرَبِينَ ) </a:t>
            </a:r>
            <a:endParaRPr lang="en-US" sz="4000" b="1" dirty="0">
              <a:ln w="10541" cmpd="sng">
                <a:solidFill>
                  <a:schemeClr val="accent1">
                    <a:shade val="88000"/>
                    <a:satMod val="110000"/>
                  </a:schemeClr>
                </a:solidFill>
                <a:prstDash val="solid"/>
              </a:ln>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642910" y="252393"/>
            <a:ext cx="8291544" cy="890591"/>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a:spLocks noChangeArrowheads="1"/>
          </p:cNvSpPr>
          <p:nvPr/>
        </p:nvSpPr>
        <p:spPr bwMode="auto">
          <a:xfrm>
            <a:off x="1142976" y="1500174"/>
            <a:ext cx="7358101" cy="1569660"/>
          </a:xfrm>
          <a:prstGeom prst="rect">
            <a:avLst/>
          </a:prstGeom>
          <a:noFill/>
          <a:ln w="9525">
            <a:noFill/>
            <a:miter lim="800000"/>
            <a:headEnd/>
            <a:tailEnd/>
          </a:ln>
        </p:spPr>
        <p:txBody>
          <a:bodyPr wrap="square">
            <a:spAutoFit/>
          </a:bodyPr>
          <a:lstStyle/>
          <a:p>
            <a:pPr algn="r"/>
            <a:r>
              <a:rPr lang="ar-SA" sz="4800" b="1" dirty="0" smtClean="0">
                <a:solidFill>
                  <a:srgbClr val="FF0000"/>
                </a:solidFill>
              </a:rPr>
              <a:t>محبتهم والدفاع عنهم والذود عنهم وعدم المغالاة في ذلك </a:t>
            </a:r>
            <a:endParaRPr lang="ar-SA" sz="4800" b="1" dirty="0">
              <a:solidFill>
                <a:srgbClr val="FF0000"/>
              </a:solidFill>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6\1\التربية الاسلامية الصف السادس ف2  توزيع و تحضير و عروض بوربوينت و كتاب و اوراق عمل و خرائط مفاهيم\فقه\بور بوينت فقه سادس ابتدائي ف2 كتاب الطالب\بور بوينت فقه سادس ف2 كتاب نشاط\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76672"/>
            <a:ext cx="6624735"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extLst>
      <p:ext uri="{BB962C8B-B14F-4D97-AF65-F5344CB8AC3E}">
        <p14:creationId xmlns:p14="http://schemas.microsoft.com/office/powerpoint/2010/main" val="725902037"/>
      </p:ext>
    </p:extLst>
  </p:cSld>
  <p:clrMapOvr>
    <a:masterClrMapping/>
  </p:clrMapOvr>
  <p:transition>
    <p:randomBar dir="vert"/>
    <p:sndAc>
      <p:stSnd>
        <p:snd r:embed="rId3" name="hammer.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3"/>
          <p:cNvSpPr txBox="1"/>
          <p:nvPr/>
        </p:nvSpPr>
        <p:spPr>
          <a:xfrm>
            <a:off x="2143108" y="2285992"/>
            <a:ext cx="5214974" cy="156966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effectLst>
            <a:glow rad="228600">
              <a:schemeClr val="accent4">
                <a:satMod val="175000"/>
                <a:alpha val="40000"/>
              </a:schemeClr>
            </a:glow>
            <a:outerShdw blurRad="50800" dist="38100" dir="13500000" algn="br" rotWithShape="0">
              <a:prstClr val="black">
                <a:alpha val="40000"/>
              </a:prstClr>
            </a:outerShdw>
          </a:effectLst>
        </p:spPr>
        <p:txBody>
          <a:bodyPr wrap="square" rtlCol="1">
            <a:spAutoFit/>
          </a:bodyPr>
          <a:lstStyle/>
          <a:p>
            <a:pPr algn="ctr"/>
            <a:r>
              <a:rPr lang="ar-EG" sz="9600" b="1" dirty="0" smtClean="0">
                <a:solidFill>
                  <a:schemeClr val="tx1">
                    <a:lumMod val="95000"/>
                    <a:lumOff val="5000"/>
                  </a:schemeClr>
                </a:solidFill>
              </a:rPr>
              <a:t>تمهيد</a:t>
            </a:r>
            <a:endParaRPr lang="ar-SA" sz="9600" b="1" dirty="0" smtClean="0">
              <a:solidFill>
                <a:schemeClr val="tx1">
                  <a:lumMod val="95000"/>
                  <a:lumOff val="5000"/>
                </a:schemeClr>
              </a:solidFill>
            </a:endParaRP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429298"/>
            <a:ext cx="8215338"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قام رسول الله صلى الله عليه وسلم ذات يوم خطيبا وقال في خطبته : ( أّكركم الله في أهل بيتي ، أذكركم الله في أهل بيتي ، أذكركم الله في أهل بيتي ، ....... ) </a:t>
            </a:r>
          </a:p>
          <a:p>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فمن أهل بيته صلى الله عليه وسلم ؟</a:t>
            </a:r>
          </a:p>
          <a:p>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وما الحقوق الواجبة لهم ؟</a:t>
            </a: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1928802"/>
            <a:ext cx="5500726" cy="3067348"/>
          </a:xfrm>
          <a:prstGeom prst="doubleWav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المراد بأهل بيت الرسول </a:t>
            </a:r>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AGA Arabesque"/>
              </a:rPr>
              <a:t></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مستطيل 2"/>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709554"/>
            <a:ext cx="8572560" cy="440120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ar-SA" sz="4000" b="1" dirty="0" smtClean="0"/>
              <a:t>1- ذريته وأزواجه صلى الله عليه وسلم لقوله تعالى : (إِنَّمَا يُرِيدُ اللَّهُ لِيُذْهِبَ عَنكُمُ الرِّجْسَ أَهْلَ الْبَيْتِ وَيُطَهِّرَكُمْ تَطْهِيرًا )</a:t>
            </a:r>
          </a:p>
          <a:p>
            <a:r>
              <a:rPr lang="ar-SA" sz="4000" b="1" dirty="0" smtClean="0"/>
              <a:t>2- الذين حرمت عليهم الصدقة قال زيد بن أرقم رضي الله عنه : أهل بيته صلى الله عليه وسلم من حرم الصدقة بعده ثم قال رضي الله عنه : وهم آل علي وآل </a:t>
            </a:r>
            <a:r>
              <a:rPr lang="ar-SA" sz="4000" b="1" dirty="0" err="1" smtClean="0"/>
              <a:t>عقيل</a:t>
            </a:r>
            <a:r>
              <a:rPr lang="ar-SA" sz="4000" b="1" dirty="0" smtClean="0"/>
              <a:t> وآل جعفر وآل عباس</a:t>
            </a: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803017"/>
            <a:ext cx="8572560" cy="255454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ar-SA" sz="4000" b="1" dirty="0" smtClean="0"/>
              <a:t>3- بنو الحارث بن عبد المطلب قال صلى الله عليه وسلم عن بني الحارث بن عبد المطلب : ( إنهم لم يفارقوني في جاهلية ولا إسلام ، إنما بنو هاشم وبنو عبد المطلب شيء واحد )</a:t>
            </a:r>
            <a:endParaRPr lang="en-US" sz="4000" dirty="0"/>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00298" y="1285860"/>
            <a:ext cx="3881948" cy="4653136"/>
          </a:xfrm>
          <a:prstGeom prst="rect">
            <a:avLst/>
          </a:prstGeom>
          <a:noFill/>
          <a:ln w="9525">
            <a:noFill/>
            <a:miter lim="800000"/>
            <a:headEnd/>
            <a:tailEnd/>
          </a:ln>
        </p:spPr>
      </p:pic>
      <p:sp>
        <p:nvSpPr>
          <p:cNvPr id="3" name="TextBox 9"/>
          <p:cNvSpPr txBox="1"/>
          <p:nvPr/>
        </p:nvSpPr>
        <p:spPr>
          <a:xfrm>
            <a:off x="3214678" y="2857496"/>
            <a:ext cx="2286016" cy="18620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أفكر</a:t>
            </a:r>
            <a:endPar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321" y="1071547"/>
            <a:ext cx="8541959"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من أعمام النبي صلى الله عليه وسلم أبو لهب ، فلماذا لم يكن من ضمن أهل بيت النبي </a:t>
            </a:r>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AGA Arabesque"/>
              </a:rPr>
              <a:t></a:t>
            </a:r>
            <a:r>
              <a:rPr lang="ar-EG"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AGA Arabesque"/>
              </a:rPr>
              <a:t> </a:t>
            </a:r>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EG"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EG"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مربع نص 3"/>
          <p:cNvSpPr txBox="1">
            <a:spLocks noChangeArrowheads="1"/>
          </p:cNvSpPr>
          <p:nvPr/>
        </p:nvSpPr>
        <p:spPr bwMode="auto">
          <a:xfrm>
            <a:off x="285720" y="2928934"/>
            <a:ext cx="8429671" cy="923330"/>
          </a:xfrm>
          <a:prstGeom prst="rect">
            <a:avLst/>
          </a:prstGeom>
          <a:noFill/>
          <a:ln w="9525">
            <a:noFill/>
            <a:miter lim="800000"/>
            <a:headEnd/>
            <a:tailEnd/>
          </a:ln>
        </p:spPr>
        <p:txBody>
          <a:bodyPr wrap="square">
            <a:spAutoFit/>
          </a:bodyPr>
          <a:lstStyle/>
          <a:p>
            <a:pPr algn="r"/>
            <a:r>
              <a:rPr lang="ar-SA" sz="5400" b="1" dirty="0" err="1" smtClean="0">
                <a:solidFill>
                  <a:srgbClr val="FF0000"/>
                </a:solidFill>
              </a:rPr>
              <a:t>لانه</a:t>
            </a:r>
            <a:r>
              <a:rPr lang="ar-SA" sz="5400" b="1" dirty="0" smtClean="0">
                <a:solidFill>
                  <a:srgbClr val="FF0000"/>
                </a:solidFill>
              </a:rPr>
              <a:t> لم يؤمن بالنبي </a:t>
            </a:r>
            <a:r>
              <a:rPr lang="ar-SA" sz="5400" b="1" dirty="0" smtClean="0">
                <a:solidFill>
                  <a:srgbClr val="FF0000"/>
                </a:solidFill>
                <a:sym typeface="AGA Arabesque"/>
              </a:rPr>
              <a:t>  بل عداه وأذاه </a:t>
            </a:r>
            <a:endParaRPr lang="ar-SA" sz="5400" b="1" dirty="0">
              <a:solidFill>
                <a:srgbClr val="FF0000"/>
              </a:solidFill>
            </a:endParaRPr>
          </a:p>
        </p:txBody>
      </p:sp>
      <p:sp>
        <p:nvSpPr>
          <p:cNvPr id="5" name="مستطيل 4"/>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Documents and Settings\ahmed.ABU-CC02553BBB1\Desktop\My Pictures\4cb5affL.jpg"/>
          <p:cNvPicPr>
            <a:picLocks noChangeAspect="1" noChangeArrowheads="1"/>
          </p:cNvPicPr>
          <p:nvPr/>
        </p:nvPicPr>
        <p:blipFill>
          <a:blip r:embed="rId4" cstate="print"/>
          <a:srcRect/>
          <a:stretch>
            <a:fillRect/>
          </a:stretch>
        </p:blipFill>
        <p:spPr bwMode="auto">
          <a:xfrm>
            <a:off x="500034" y="500042"/>
            <a:ext cx="8143932" cy="53006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2"/>
          <p:cNvSpPr txBox="1"/>
          <p:nvPr/>
        </p:nvSpPr>
        <p:spPr>
          <a:xfrm>
            <a:off x="2143108" y="2553954"/>
            <a:ext cx="5286412" cy="144655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الواجب على المسلم نحو أهل بيت الرسول </a:t>
            </a:r>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sym typeface="AGA Arabesque"/>
              </a:rPr>
              <a:t></a:t>
            </a:r>
            <a:endPar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4" name="مستطيل 3"/>
          <p:cNvSpPr/>
          <p:nvPr/>
        </p:nvSpPr>
        <p:spPr>
          <a:xfrm>
            <a:off x="2228249" y="6525344"/>
            <a:ext cx="4498347" cy="369332"/>
          </a:xfrm>
          <a:prstGeom prst="rect">
            <a:avLst/>
          </a:prstGeom>
        </p:spPr>
        <p:txBody>
          <a:bodyPr wrap="none">
            <a:spAutoFit/>
          </a:bodyPr>
          <a:lstStyle/>
          <a:p>
            <a:r>
              <a:rPr lang="ar-SA" b="1" dirty="0"/>
              <a:t>الأستاذ أبو يوسف منتدى التربية والتعليم بالمدينة المنورة </a:t>
            </a:r>
          </a:p>
        </p:txBody>
      </p:sp>
    </p:spTree>
  </p:cSld>
  <p:clrMapOvr>
    <a:masterClrMapping/>
  </p:clrMapOvr>
  <p:transition>
    <p:randomBar dir="vert"/>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873</Words>
  <Application>Microsoft Office PowerPoint</Application>
  <PresentationFormat>عرض على الشاشة (3:4)‏</PresentationFormat>
  <Paragraphs>78</Paragraphs>
  <Slides>18</Slides>
  <Notes>18</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الأستاذ أبو يوسف منتدى التربية والتعليم بالمدينة </cp:lastModifiedBy>
  <cp:revision>58</cp:revision>
  <dcterms:modified xsi:type="dcterms:W3CDTF">2013-02-28T08:14:37Z</dcterms:modified>
</cp:coreProperties>
</file>