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8775" autoAdjust="0"/>
    <p:restoredTop sz="94660"/>
  </p:normalViewPr>
  <p:slideViewPr>
    <p:cSldViewPr>
      <p:cViewPr varScale="1">
        <p:scale>
          <a:sx n="59" d="100"/>
          <a:sy n="59" d="100"/>
        </p:scale>
        <p:origin x="-84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5228-F56F-42B6-8806-08B7B64D8FDA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92F1-9A83-4609-978E-CB184115B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589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5228-F56F-42B6-8806-08B7B64D8FDA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92F1-9A83-4609-978E-CB184115B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0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5228-F56F-42B6-8806-08B7B64D8FDA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92F1-9A83-4609-978E-CB184115B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932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FAC35-680A-416B-8959-5869168AA8F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DA2A-BAD3-4826-A6B8-58F876A79BE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823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FAC35-680A-416B-8959-5869168AA8F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DA2A-BAD3-4826-A6B8-58F876A79BE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872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FAC35-680A-416B-8959-5869168AA8F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DA2A-BAD3-4826-A6B8-58F876A79BE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42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FAC35-680A-416B-8959-5869168AA8F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DA2A-BAD3-4826-A6B8-58F876A79BE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6264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FAC35-680A-416B-8959-5869168AA8F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DA2A-BAD3-4826-A6B8-58F876A79BE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6254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FAC35-680A-416B-8959-5869168AA8F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DA2A-BAD3-4826-A6B8-58F876A79BE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5250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FAC35-680A-416B-8959-5869168AA8F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DA2A-BAD3-4826-A6B8-58F876A79BE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2512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FAC35-680A-416B-8959-5869168AA8F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DA2A-BAD3-4826-A6B8-58F876A79BE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888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5228-F56F-42B6-8806-08B7B64D8FDA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92F1-9A83-4609-978E-CB184115B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063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FAC35-680A-416B-8959-5869168AA8F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DA2A-BAD3-4826-A6B8-58F876A79BE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3100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FAC35-680A-416B-8959-5869168AA8F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DA2A-BAD3-4826-A6B8-58F876A79BE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0650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FAC35-680A-416B-8959-5869168AA8F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7DA2A-BAD3-4826-A6B8-58F876A79BE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308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5228-F56F-42B6-8806-08B7B64D8FDA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92F1-9A83-4609-978E-CB184115B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998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5228-F56F-42B6-8806-08B7B64D8FDA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92F1-9A83-4609-978E-CB184115B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096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5228-F56F-42B6-8806-08B7B64D8FDA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92F1-9A83-4609-978E-CB184115B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182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5228-F56F-42B6-8806-08B7B64D8FDA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92F1-9A83-4609-978E-CB184115B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938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5228-F56F-42B6-8806-08B7B64D8FDA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92F1-9A83-4609-978E-CB184115B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10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5228-F56F-42B6-8806-08B7B64D8FDA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92F1-9A83-4609-978E-CB184115B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525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5228-F56F-42B6-8806-08B7B64D8FDA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D92F1-9A83-4609-978E-CB184115B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052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85228-F56F-42B6-8806-08B7B64D8FDA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D92F1-9A83-4609-978E-CB184115B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973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FAC35-680A-416B-8959-5869168AA8F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7DA2A-BAD3-4826-A6B8-58F876A79BE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786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0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2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3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691262" y="1891928"/>
            <a:ext cx="5401018" cy="889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33" tIns="45716" rIns="91433" bIns="45716" rtlCol="0" anchor="ctr"/>
          <a:lstStyle/>
          <a:p>
            <a:pPr algn="ctr"/>
            <a:r>
              <a:rPr lang="ar-EG" sz="5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التدريب </a:t>
            </a:r>
            <a:r>
              <a:rPr lang="ar-EG" sz="54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الخامس </a:t>
            </a:r>
            <a:endParaRPr lang="en-US" sz="54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52011" y="3806676"/>
            <a:ext cx="8466794" cy="12065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33" tIns="45716" rIns="91433" bIns="45716" rtlCol="0" anchor="ctr"/>
          <a:lstStyle/>
          <a:p>
            <a:pPr algn="ctr" rtl="1"/>
            <a:r>
              <a:rPr lang="ar-EG" sz="5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برنامج سكراتش </a:t>
            </a:r>
            <a:r>
              <a:rPr lang="ar-EG" sz="4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( </a:t>
            </a:r>
            <a:r>
              <a:rPr lang="ar-EG" sz="40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القلم) </a:t>
            </a:r>
            <a:endParaRPr lang="en-US" sz="54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348362" y="5971365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427" y="6021288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880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610227" y="6021288"/>
            <a:ext cx="936104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59</a:t>
            </a:r>
            <a:endParaRPr lang="en-US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896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65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1520" y="1844824"/>
            <a:ext cx="8626811" cy="7200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 rtl="1"/>
            <a:r>
              <a:rPr lang="ar-EG" sz="2400" b="1" dirty="0" smtClean="0">
                <a:solidFill>
                  <a:srgbClr val="C00000"/>
                </a:solidFill>
              </a:rPr>
              <a:t>جدول المهارات </a:t>
            </a:r>
            <a:endParaRPr lang="ar-EG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712356"/>
              </p:ext>
            </p:extLst>
          </p:nvPr>
        </p:nvGraphicFramePr>
        <p:xfrm>
          <a:off x="395537" y="2780928"/>
          <a:ext cx="8280918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8151"/>
                <a:gridCol w="1440160"/>
                <a:gridCol w="5472607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لم يتقن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أتقن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المهارة</a:t>
                      </a:r>
                      <a:r>
                        <a:rPr lang="ar-EG" b="1" baseline="0" dirty="0" smtClean="0"/>
                        <a:t> / درجة الإتقان 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b="1" dirty="0" smtClean="0"/>
                        <a:t>1. عرض لبنات القلم .</a:t>
                      </a:r>
                      <a:r>
                        <a:rPr lang="ar-EG" b="1" baseline="0" dirty="0" smtClean="0"/>
                        <a:t> 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b="1" dirty="0" smtClean="0"/>
                        <a:t>2. تطبيق مشروع الرسم لاحر بالفأرة . 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b="1" dirty="0" smtClean="0"/>
                        <a:t>3. تطبيق مشروع رسم</a:t>
                      </a:r>
                      <a:r>
                        <a:rPr lang="ar-EG" b="1" baseline="0" dirty="0" smtClean="0"/>
                        <a:t> الأشكال الهندسية 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420428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66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1520" y="764704"/>
            <a:ext cx="8626811" cy="489654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>
            <a:normAutofit/>
          </a:bodyPr>
          <a:lstStyle/>
          <a:p>
            <a:pPr algn="ctr" rtl="1"/>
            <a:r>
              <a:rPr lang="ar-EG" sz="2800" b="1" dirty="0" smtClean="0">
                <a:solidFill>
                  <a:srgbClr val="C00000"/>
                </a:solidFill>
              </a:rPr>
              <a:t>تمرينات </a:t>
            </a:r>
            <a:endParaRPr lang="ar-EG" sz="2400" b="1" dirty="0">
              <a:solidFill>
                <a:srgbClr val="C00000"/>
              </a:solidFill>
            </a:endParaRPr>
          </a:p>
          <a:p>
            <a:pPr algn="just" rtl="1"/>
            <a:r>
              <a:rPr lang="ar-EG" b="1" dirty="0" smtClean="0">
                <a:solidFill>
                  <a:prstClr val="black"/>
                </a:solidFill>
              </a:rPr>
              <a:t>س1 : أنشئ المقطع البرمجى التالى فى كائن الرسم ثم دون ملاحظاتك على نتيجته بعد تشغيله و استخدامه </a:t>
            </a:r>
            <a:endParaRPr lang="ar-EG" b="1" dirty="0">
              <a:solidFill>
                <a:prstClr val="black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074389"/>
              </p:ext>
            </p:extLst>
          </p:nvPr>
        </p:nvGraphicFramePr>
        <p:xfrm>
          <a:off x="539549" y="1844824"/>
          <a:ext cx="7992890" cy="2931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72611"/>
                <a:gridCol w="2520279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الملحوظات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المقطع البرمجى 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EG" b="1" dirty="0" smtClean="0"/>
                        <a:t>الملاحظاات</a:t>
                      </a:r>
                      <a:r>
                        <a:rPr lang="ar-EG" b="1" baseline="0" dirty="0" smtClean="0"/>
                        <a:t> : 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352" y="2304186"/>
            <a:ext cx="1419225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9618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66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1520" y="764704"/>
            <a:ext cx="8626811" cy="489654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>
            <a:normAutofit/>
          </a:bodyPr>
          <a:lstStyle/>
          <a:p>
            <a:pPr algn="just" rtl="1"/>
            <a:r>
              <a:rPr lang="ar-EG" b="1" dirty="0" smtClean="0">
                <a:solidFill>
                  <a:prstClr val="black"/>
                </a:solidFill>
              </a:rPr>
              <a:t>س2 : ما هى التعديلات اللازمة على المقطع البرمجى التالى لجعله يقوم برسم شكل مثلث بدلا من المربع ، إذا علمت أن زاوية المثلث تساوى 120 درجة . </a:t>
            </a:r>
            <a:endParaRPr lang="ar-EG" b="1" dirty="0">
              <a:solidFill>
                <a:prstClr val="black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386936"/>
              </p:ext>
            </p:extLst>
          </p:nvPr>
        </p:nvGraphicFramePr>
        <p:xfrm>
          <a:off x="539549" y="1844824"/>
          <a:ext cx="7992890" cy="3205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72611"/>
                <a:gridCol w="2520279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الملحوظات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المقطع البرمجى 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 algn="r" rtl="1">
                        <a:buAutoNum type="arabicPeriod"/>
                      </a:pPr>
                      <a:r>
                        <a:rPr lang="ar-EG" b="1" dirty="0" smtClean="0"/>
                        <a:t>.............................................................................</a:t>
                      </a:r>
                    </a:p>
                    <a:p>
                      <a:pPr marL="0" indent="0" algn="r" rtl="1">
                        <a:buNone/>
                      </a:pPr>
                      <a:r>
                        <a:rPr lang="ar-EG" b="1" dirty="0" smtClean="0"/>
                        <a:t>.........................................................................................................................................................................................................................................................</a:t>
                      </a:r>
                    </a:p>
                    <a:p>
                      <a:pPr marL="0" indent="0" algn="r" rtl="1">
                        <a:buNone/>
                      </a:pPr>
                      <a:r>
                        <a:rPr lang="ar-EG" b="1" dirty="0" smtClean="0"/>
                        <a:t>2.................................................................................</a:t>
                      </a:r>
                    </a:p>
                    <a:p>
                      <a:pPr marL="0" indent="0" algn="r" rtl="1">
                        <a:buNone/>
                      </a:pPr>
                      <a:r>
                        <a:rPr lang="ar-EG" b="1" dirty="0" smtClean="0"/>
          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4602" y="2348880"/>
            <a:ext cx="942975" cy="246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35173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60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1520" y="764704"/>
            <a:ext cx="8626811" cy="489654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342900" indent="-342900" algn="just" rtl="1">
              <a:buFont typeface="Wingdings" pitchFamily="2" charset="2"/>
              <a:buChar char="§"/>
            </a:pPr>
            <a:r>
              <a:rPr lang="ar-EG" sz="2400" b="1" u="sng" dirty="0">
                <a:solidFill>
                  <a:srgbClr val="C00000"/>
                </a:solidFill>
              </a:rPr>
              <a:t>متطلبات التدريب </a:t>
            </a:r>
            <a:endParaRPr lang="ar-EG" sz="2000" b="1" u="sng" dirty="0">
              <a:solidFill>
                <a:srgbClr val="C00000"/>
              </a:solidFill>
            </a:endParaRPr>
          </a:p>
          <a:p>
            <a:pPr marL="285750" indent="-285750" algn="just" rtl="1">
              <a:buFont typeface="Wingdings" pitchFamily="2" charset="2"/>
              <a:buChar char="Ø"/>
            </a:pPr>
            <a:r>
              <a:rPr lang="ar-EG" dirty="0">
                <a:solidFill>
                  <a:prstClr val="black"/>
                </a:solidFill>
              </a:rPr>
              <a:t>جهاز حاسب . </a:t>
            </a:r>
          </a:p>
          <a:p>
            <a:pPr marL="285750" indent="-285750" algn="just" rtl="1">
              <a:buFont typeface="Wingdings" pitchFamily="2" charset="2"/>
              <a:buChar char="Ø"/>
            </a:pPr>
            <a:r>
              <a:rPr lang="ar-EG" dirty="0">
                <a:solidFill>
                  <a:prstClr val="black"/>
                </a:solidFill>
              </a:rPr>
              <a:t>برنامج سكراتش . </a:t>
            </a:r>
            <a:endParaRPr lang="ar-EG" dirty="0">
              <a:solidFill>
                <a:prstClr val="black"/>
              </a:solidFill>
            </a:endParaRPr>
          </a:p>
          <a:p>
            <a:pPr marL="342900" indent="-342900" algn="just" rtl="1">
              <a:buFont typeface="Wingdings" pitchFamily="2" charset="2"/>
              <a:buChar char="§"/>
            </a:pPr>
            <a:r>
              <a:rPr lang="ar-EG" sz="2400" b="1" u="sng" dirty="0">
                <a:solidFill>
                  <a:srgbClr val="C00000"/>
                </a:solidFill>
              </a:rPr>
              <a:t>مقدمة التدريب :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يشبه قلم سكراتش القلم الذى نستخدمه للكتابة على الورق فعند تحريكه وهو ملامس للورقة نحصل على الكتابة و عند رفعه يتوقف عن الكتابة و بنفس الطريقة قلم سكراتش للكائنات رسمل الخطوط و الأشكال على الشاشة عبر استخدام لبنات القلم مع يغرها من اللبنات الأخرى كلبنات الحركة ، حيث يمكن رسم النقط ، الخطوط ، المضلعات ، و الدوائر و غيرها من الأشكال البسيطة بسهولة ، وليس ذلك فقط بل يمكننا رسم الأشكال المعقدة عبر المزج بين لبنات القلم و غيرها من اللبنات كالحركة و التحسس فى المقاطع البرمجية للحصول على خطوات مركبة لرسم أى شكل و علاوة على رسم الخطوط يمكننا التحكم بلون الخط وسماكته مع إمكاني التحكم بهذه الخصئص أثناء تشغيل البرنامج ، وليس مجرد ضبطها مسبقا أثناء تصميم لمشروع . </a:t>
            </a:r>
          </a:p>
          <a:p>
            <a:pPr marL="342900" indent="-342900" algn="just" rtl="1">
              <a:buFont typeface="Wingdings" pitchFamily="2" charset="2"/>
              <a:buChar char="§"/>
            </a:pPr>
            <a:r>
              <a:rPr lang="ar-EG" sz="2400" b="1" u="sng" dirty="0" smtClean="0">
                <a:solidFill>
                  <a:srgbClr val="C00000"/>
                </a:solidFill>
              </a:rPr>
              <a:t>خطوات التدريب :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فى هذا التدريب سأقوم بعمل مشروع للرسم الحر باستخدام الفأرة لرسم شكل هندسى ( مربع ) باستخدام لبنات القلم ، و الجدول التالى يعرض اللبنات التى أحتاجها للتحكم بوظائف القلم . </a:t>
            </a:r>
            <a:endParaRPr lang="ar-E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2043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61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1520" y="764704"/>
            <a:ext cx="8626811" cy="489654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>
            <a:normAutofit/>
          </a:bodyPr>
          <a:lstStyle/>
          <a:p>
            <a:pPr marL="342900" indent="-342900" algn="just" rtl="1">
              <a:buFont typeface="Wingdings" pitchFamily="2" charset="2"/>
              <a:buChar char="§"/>
            </a:pPr>
            <a:r>
              <a:rPr lang="ar-EG" sz="2400" b="1" u="sng" dirty="0" smtClean="0">
                <a:solidFill>
                  <a:srgbClr val="C00000"/>
                </a:solidFill>
              </a:rPr>
              <a:t>أولا : التعرف على لبنات القلم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268240"/>
              </p:ext>
            </p:extLst>
          </p:nvPr>
        </p:nvGraphicFramePr>
        <p:xfrm>
          <a:off x="395536" y="1618000"/>
          <a:ext cx="8208912" cy="33231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32648"/>
                <a:gridCol w="2376264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وظيفتها</a:t>
                      </a:r>
                      <a:r>
                        <a:rPr lang="ar-EG" b="1" baseline="0" dirty="0" smtClean="0"/>
                        <a:t>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لبنة القلم </a:t>
                      </a:r>
                      <a:endParaRPr lang="en-US" b="1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جعل القلم يرسم عند تحريكه .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إيقاف علمية</a:t>
                      </a:r>
                      <a:r>
                        <a:rPr lang="ar-EG" b="1" baseline="0" dirty="0" smtClean="0"/>
                        <a:t> الرسم بالقلم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تغيير لون القلم إلى لون محدد .</a:t>
                      </a:r>
                      <a:r>
                        <a:rPr lang="ar-EG" b="1" baseline="0" dirty="0" smtClean="0"/>
                        <a:t>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تغيير سماكة الخط إلى قيمة محددة .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إزالة ما تم رسمه باستخدام القلم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8063" y="2049413"/>
            <a:ext cx="53340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835" y="2664718"/>
            <a:ext cx="7715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7959" y="3408947"/>
            <a:ext cx="10572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1154" y="3933056"/>
            <a:ext cx="1352550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3788" y="4509120"/>
            <a:ext cx="361950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6282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61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322194" y="764704"/>
            <a:ext cx="6556137" cy="489654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342900" indent="-342900" algn="just" rtl="1">
              <a:buFont typeface="Wingdings" pitchFamily="2" charset="2"/>
              <a:buChar char="§"/>
            </a:pPr>
            <a:r>
              <a:rPr lang="ar-EG" sz="2400" b="1" u="sng" dirty="0" smtClean="0">
                <a:solidFill>
                  <a:srgbClr val="C00000"/>
                </a:solidFill>
              </a:rPr>
              <a:t>ثانيا : الرسم الحر باستخدام الفأرة :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فى الخطوات التاليةى سأقوم بعمل مشروع بسيط عبارة عن كائن واحد ( قلم رسم ) يتحرك إلى موقع الفأرة عند الضغط على زر الفأرة الأيسر مع الرسم عند تحريكها أثناء الضغط على الزر . </a:t>
            </a:r>
          </a:p>
          <a:p>
            <a:pPr marL="342900" indent="-342900" algn="just" rtl="1"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أنشئ مشروع جديد . </a:t>
            </a:r>
          </a:p>
          <a:p>
            <a:pPr marL="342900" indent="-342900" algn="just" rtl="1"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احذف كائن القط . </a:t>
            </a:r>
          </a:p>
          <a:p>
            <a:pPr marL="342900" indent="-342900" algn="just" rtl="1"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أضيف كائن جديد باستخدام ملف صورة قلم رسم أو أقوم برسم الكائن باستخدام محرر الرسم . </a:t>
            </a:r>
          </a:p>
          <a:p>
            <a:pPr marL="342900" indent="-342900" algn="just" rtl="1"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من علامة تبويب المظاهر انقر على زر تحرير كما موضح فى الشكل 1 – 5 – 1 . </a:t>
            </a:r>
          </a:p>
          <a:p>
            <a:pPr marL="342900" indent="-342900" algn="just" rtl="1"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تظهر نافذة محرر الرسم كما فى الشكل 1 – 5 – 2 انقر على زر ضبط المظهر ، ثم اسحب نقطة تقاطع الخطوط لتصبح على رأس القلم 2 ثم انقر زر موافق 3 </a:t>
            </a:r>
            <a:endParaRPr lang="ar-EG" dirty="0">
              <a:solidFill>
                <a:prstClr val="black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35" y="1556792"/>
            <a:ext cx="19621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76" y="2996952"/>
            <a:ext cx="2098160" cy="1297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1725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62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67544" y="764704"/>
            <a:ext cx="8266771" cy="489654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ولكتابة المقطع البرمجى أضيف اللبنات التالية وهى متسلسلة حسب ترتيب تنفيذها :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6. من قسم التحكم ، اسحب لبنة ( العلم الأخضر ) إلى منطقة المقاطع البرمجية لكائن القلم .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7. من قسم القلم اسحب لبنة ( ارفع القلم ) لتصبح اسفل اللبنة السابقة .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8. لجعل المنصة تبدأ نظيفة ، اسحب لبنة ( امسح )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9. لتغيير لون الخط القلم ، اسحب لبنة ( اجعل لون القلم مستويا ) و لتغيير اللون انقر على مربع اللون بداخل اللبنة .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10. لتغيير سماكة الخط ، اسحب لبنة ( اجعل حجم الخط مساويا ) مع إدخال قيمة السماكة فى خانة الرقم مثلا 3 بدلا من 1 )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11. من قسم التحكم اسحب لبنة ( كرر باستمرار ) لتصبح أسفل اللبنة السابقة .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12. اسحب لبنة  ( ) لتصبح بداخل اللبنة السابقة .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13 . من قسم التحسس اسحب لبنة ( زر الفأرة مضغوط ) و ألقيها بداخل خانة الشرط بعد كلمة إذا فى اللبنة السابقة .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14. اسحب لبنة ( اذهب إلى ) من قسم الحركة و ألقيها بداخل الفراغ الأول ( جواب الشرط ) ثم أغير القيمة ( إلى مؤشر اللإرة ) لتصبح كالتالى ( إذهب إلى مؤشر الفأرة ) .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15. اسحب لبنة ( أنزل القلم ) لتصبح أسفل اللبنة السابقة . </a:t>
            </a:r>
            <a:endParaRPr lang="ar-E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80920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62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281894" y="1412776"/>
            <a:ext cx="6394562" cy="3600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16 . احسب لبنة ( ارفع القلم ) و ألقيها بداخل الفراغ أسفل كلمة ( و إلا ) .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17 . يفترض أن يكون المقطع البرمجى كما فى الشكل 1 – 5 – 3 .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18 . أشغل المشروع و أحرك الفأرة على منصة العمل مع الضغط بزر الفأرة و السحب للرسم بالقلم .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19 أحفظ المشروع باسم ( الرسم الحر ) </a:t>
            </a:r>
            <a:endParaRPr lang="ar-EG" dirty="0">
              <a:solidFill>
                <a:prstClr val="black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861" y="1793751"/>
            <a:ext cx="135255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133948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63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322194" y="764704"/>
            <a:ext cx="6556137" cy="489654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342900" indent="-342900" algn="just" rtl="1">
              <a:buFont typeface="Wingdings" pitchFamily="2" charset="2"/>
              <a:buChar char="§"/>
            </a:pPr>
            <a:r>
              <a:rPr lang="ar-EG" sz="2400" b="1" u="sng" dirty="0" smtClean="0">
                <a:solidFill>
                  <a:srgbClr val="C00000"/>
                </a:solidFill>
              </a:rPr>
              <a:t>ثالثا : رسم الأشكال الهندسية :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فى الخطوات التالية سأقوم برسم شكل مربع باستخدام لبنات القلم : </a:t>
            </a:r>
          </a:p>
          <a:p>
            <a:pPr marL="342900" indent="-342900" algn="just" rtl="1"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احفظ نسخة من المشروع السابق بالضغط على قائمة ملف ثم اختيار حفظ باسم وتسميته ب ( رسم الأشكال . </a:t>
            </a:r>
          </a:p>
          <a:p>
            <a:pPr marL="342900" indent="-342900" algn="just" rtl="1"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أغير خلفية المنصة كما تعلمت فى التدريبات السابقة وذلك باختيار صورة ( </a:t>
            </a:r>
            <a:r>
              <a:rPr lang="en-US" dirty="0" err="1" smtClean="0">
                <a:solidFill>
                  <a:prstClr val="black"/>
                </a:solidFill>
              </a:rPr>
              <a:t>Xy</a:t>
            </a:r>
            <a:r>
              <a:rPr lang="en-US" dirty="0" smtClean="0">
                <a:solidFill>
                  <a:prstClr val="black"/>
                </a:solidFill>
              </a:rPr>
              <a:t>-grid </a:t>
            </a:r>
            <a:r>
              <a:rPr lang="ar-EG" dirty="0" smtClean="0">
                <a:solidFill>
                  <a:prstClr val="black"/>
                </a:solidFill>
              </a:rPr>
              <a:t>) المضمنة مع مكتبة الصور الملحقة فى البرنامج كما يظهر فى الشكل 1-5-4 ثم النقر على زر ( موافق ) </a:t>
            </a:r>
          </a:p>
          <a:p>
            <a:pPr marL="342900" indent="-342900" algn="just" rtl="1"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سيتم تحديد الخلفية الجديدة فى نافذة المظاهر ، ويمكننى حذف الخلفية البيضاء لعدم الحاجة إليها . </a:t>
            </a:r>
          </a:p>
          <a:p>
            <a:pPr marL="342900" indent="-342900" algn="just" rtl="1"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أحدد كائن القلم من لائحة الكائنات . </a:t>
            </a:r>
          </a:p>
          <a:p>
            <a:pPr marL="342900" indent="-342900" algn="just" rtl="1"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احذف كتلة التكرار من المقطع البرمجى السابق ليصبح المقطع البرمجة كما فى الشكل 1 – 5 – 5 . </a:t>
            </a:r>
          </a:p>
          <a:p>
            <a:pPr marL="342900" indent="-342900" algn="just" rtl="1"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من قسم لبنات الحركة ، اسحب لبنة ( اذهب إلى الموضع س0 ص : 0 ) و أضيفها أسفل اللبنات السابقة . </a:t>
            </a:r>
          </a:p>
          <a:p>
            <a:pPr marL="342900" indent="-342900" algn="just" rtl="1"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اسحب لبنة اتجه نحو الاتجاه 90 ) </a:t>
            </a:r>
            <a:endParaRPr lang="ar-EG" dirty="0">
              <a:solidFill>
                <a:prstClr val="black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10" y="1457147"/>
            <a:ext cx="1834018" cy="102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10" y="2924944"/>
            <a:ext cx="1828800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9057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63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95536" y="764704"/>
            <a:ext cx="8338779" cy="489654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8. من قسم اللبنات القلم ، اسحب لبنة ( انزل القلم ) .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9. من قسم التحكم اسحب لبنة ( انتظر 1 ثانية ) و أعدل القيمة إلى 0.5 نصف ثاية لجعل عملية الرسم أبطأ لكى أتمكن من مشاهدتها .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10. اسحب لبنة ( كرر 4 مرة) مع تغيير القيمة إلى 4 بدلا من 10 .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11. اسحب لبنة ( تحرك 10 خطوة ) و ألقيها بداخل كتلة التكرار ، ثم أغير الثيمة إلى 100 .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12 اسحب لبنة (  استدر 90 درجة ) لتصبح أسفل اللبنة السابقة مع تغيير الزاوية إلى 90 </a:t>
            </a:r>
            <a:endParaRPr lang="ar-E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674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64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322194" y="1052736"/>
            <a:ext cx="6412121" cy="43204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10 اسحب  لبنة الانتظار مرة أخرى لتصبح أسفل اللبنة السابقة .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11. اسحب لبنة ( ارفع القلم ) و ألقيها بعد كتلة التكرار ليصبح المقطع البرمجى كما فى الشكل 1 – 5 – 6 . </a:t>
            </a:r>
          </a:p>
          <a:p>
            <a:pPr algn="just" rtl="1"/>
            <a:r>
              <a:rPr lang="ar-EG" dirty="0" smtClean="0">
                <a:solidFill>
                  <a:prstClr val="black"/>
                </a:solidFill>
              </a:rPr>
              <a:t>12 . أشغل المشروع لتجربته . </a:t>
            </a:r>
            <a:endParaRPr lang="ar-EG" dirty="0">
              <a:solidFill>
                <a:prstClr val="black"/>
              </a:solidFill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78" y="764704"/>
            <a:ext cx="2038350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9420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986</Words>
  <Application>Microsoft Office PowerPoint</Application>
  <PresentationFormat>On-screen Show (4:3)</PresentationFormat>
  <Paragraphs>87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SemSem</dc:creator>
  <cp:lastModifiedBy>SemSem</cp:lastModifiedBy>
  <cp:revision>4</cp:revision>
  <dcterms:created xsi:type="dcterms:W3CDTF">2017-08-04T14:09:09Z</dcterms:created>
  <dcterms:modified xsi:type="dcterms:W3CDTF">2017-08-04T14:45:04Z</dcterms:modified>
</cp:coreProperties>
</file>