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30" r:id="rId1"/>
  </p:sldMasterIdLst>
  <p:notesMasterIdLst>
    <p:notesMasterId r:id="rId19"/>
  </p:notesMasterIdLst>
  <p:sldIdLst>
    <p:sldId id="256" r:id="rId2"/>
    <p:sldId id="274" r:id="rId3"/>
    <p:sldId id="276" r:id="rId4"/>
    <p:sldId id="407" r:id="rId5"/>
    <p:sldId id="408" r:id="rId6"/>
    <p:sldId id="401" r:id="rId7"/>
    <p:sldId id="372" r:id="rId8"/>
    <p:sldId id="409" r:id="rId9"/>
    <p:sldId id="410" r:id="rId10"/>
    <p:sldId id="411" r:id="rId11"/>
    <p:sldId id="412" r:id="rId12"/>
    <p:sldId id="402" r:id="rId13"/>
    <p:sldId id="414" r:id="rId14"/>
    <p:sldId id="415" r:id="rId15"/>
    <p:sldId id="416" r:id="rId16"/>
    <p:sldId id="403" r:id="rId17"/>
    <p:sldId id="413" r:id="rId18"/>
  </p:sldIdLst>
  <p:sldSz cx="9144000" cy="6858000" type="screen4x3"/>
  <p:notesSz cx="6858000" cy="9144000"/>
  <p:embeddedFontLst>
    <p:embeddedFont>
      <p:font typeface="Gulim" pitchFamily="34" charset="-127"/>
      <p:regular r:id="rId20"/>
    </p:embeddedFont>
    <p:embeddedFont>
      <p:font typeface="-햇살M" charset="-127"/>
      <p:regular r:id="rId21"/>
    </p:embeddedFont>
    <p:embeddedFont>
      <p:font typeface="-햇살L" charset="-127"/>
      <p:regular r:id="rId22"/>
    </p:embeddedFont>
    <p:embeddedFont>
      <p:font typeface="Calibri" pitchFamily="34" charset="0"/>
      <p:regular r:id="rId23"/>
      <p:bold r:id="rId24"/>
    </p:embeddedFont>
    <p:embeddedFont>
      <p:font typeface="Arial Unicode MS" pitchFamily="34" charset="-128"/>
      <p:regular r:id="rId25"/>
    </p:embeddedFont>
    <p:embeddedFont>
      <p:font typeface="Arabic Typesetting" pitchFamily="66" charset="-78"/>
      <p:regular r:id="rId26"/>
    </p:embeddedFont>
  </p:embeddedFontLst>
  <p:defaultTextStyle>
    <a:defPPr>
      <a:defRPr lang="ko-KR"/>
    </a:defPPr>
    <a:lvl1pPr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66FF"/>
    <a:srgbClr val="E25B00"/>
    <a:srgbClr val="CC0066"/>
    <a:srgbClr val="660033"/>
    <a:srgbClr val="CC00CC"/>
    <a:srgbClr val="66FF33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499" autoAdjust="0"/>
    <p:restoredTop sz="90929"/>
  </p:normalViewPr>
  <p:slideViewPr>
    <p:cSldViewPr>
      <p:cViewPr varScale="1">
        <p:scale>
          <a:sx n="62" d="100"/>
          <a:sy n="62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2544CC95-5F5F-4BB9-83F3-25CE7A47CB70}" type="datetimeFigureOut">
              <a:rPr lang="ar-SA"/>
              <a:pPr>
                <a:defRPr/>
              </a:pPr>
              <a:t>12/01/1440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18A20DB9-AEDB-4EF3-95D7-1525A8FC8FF8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317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24517B-0A1F-4006-AF60-B42EA8B92B58}" type="slidenum">
              <a:rPr lang="ar-SA" smtClean="0"/>
              <a:pPr>
                <a:defRPr/>
              </a:pPr>
              <a:t>1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327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3B6C5D-F282-4819-A82A-5E502BC3B709}" type="slidenum">
              <a:rPr lang="ar-SA" smtClean="0"/>
              <a:pPr>
                <a:defRPr/>
              </a:pPr>
              <a:t>2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D99E77C-D4EB-41B6-9A6B-FD2214F3EBB4}" type="slidenum">
              <a:rPr lang="ar-SA" smtClean="0"/>
              <a:pPr>
                <a:defRPr/>
              </a:pPr>
              <a:t>3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DD21-7836-4C04-B28A-BA44D0B923D6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0338" y="1143000"/>
            <a:ext cx="1947862" cy="5105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65163" y="1143000"/>
            <a:ext cx="5692775" cy="5105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7913-6534-459B-81C3-9F350749CB57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8D94-0026-4797-A24D-FCCD0B866806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DC43-C34A-40F3-9346-6F84F975676B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BD33-1948-4A24-8105-9977C05E81EB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F46D-0A11-4E4A-87F4-1386C7345205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80B4-DB27-47D0-A9BF-01B24137E8D6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663D2-3518-4F1D-BE95-64F42BC54364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1BDC-0052-4AFB-87A5-392A7DDB5B47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ACFD-114B-430A-877A-C96A4288854C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63" y="6350"/>
            <a:ext cx="9159875" cy="6886575"/>
          </a:xfrm>
          <a:prstGeom prst="rect">
            <a:avLst/>
          </a:prstGeom>
          <a:solidFill>
            <a:srgbClr val="E5E5A6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 algn="l" rtl="0" latinLnBrk="1"/>
            <a:endParaRPr lang="ar-SA">
              <a:ea typeface="Gulim" pitchFamily="34" charset="-127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8102600" y="150813"/>
            <a:ext cx="1060450" cy="6735762"/>
          </a:xfrm>
          <a:custGeom>
            <a:avLst/>
            <a:gdLst>
              <a:gd name="T0" fmla="*/ 2147483647 w 105"/>
              <a:gd name="T1" fmla="*/ 2147483647 h 667"/>
              <a:gd name="T2" fmla="*/ 2147483647 w 105"/>
              <a:gd name="T3" fmla="*/ 2147483647 h 667"/>
              <a:gd name="T4" fmla="*/ 2147483647 w 105"/>
              <a:gd name="T5" fmla="*/ 2147483647 h 667"/>
              <a:gd name="T6" fmla="*/ 0 w 105"/>
              <a:gd name="T7" fmla="*/ 2147483647 h 667"/>
              <a:gd name="T8" fmla="*/ 0 w 105"/>
              <a:gd name="T9" fmla="*/ 0 h 667"/>
              <a:gd name="T10" fmla="*/ 2147483647 w 105"/>
              <a:gd name="T11" fmla="*/ 0 h 667"/>
              <a:gd name="T12" fmla="*/ 2147483647 w 105"/>
              <a:gd name="T13" fmla="*/ 2147483647 h 667"/>
              <a:gd name="T14" fmla="*/ 2147483647 w 105"/>
              <a:gd name="T15" fmla="*/ 2147483647 h 667"/>
              <a:gd name="T16" fmla="*/ 2147483647 w 105"/>
              <a:gd name="T17" fmla="*/ 2147483647 h 6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5" h="667">
                <a:moveTo>
                  <a:pt x="44" y="528"/>
                </a:moveTo>
                <a:lnTo>
                  <a:pt x="44" y="487"/>
                </a:lnTo>
                <a:lnTo>
                  <a:pt x="44" y="47"/>
                </a:lnTo>
                <a:cubicBezTo>
                  <a:pt x="44" y="23"/>
                  <a:pt x="24" y="3"/>
                  <a:pt x="0" y="2"/>
                </a:cubicBezTo>
                <a:lnTo>
                  <a:pt x="0" y="0"/>
                </a:lnTo>
                <a:lnTo>
                  <a:pt x="105" y="0"/>
                </a:lnTo>
                <a:lnTo>
                  <a:pt x="105" y="667"/>
                </a:lnTo>
                <a:lnTo>
                  <a:pt x="44" y="667"/>
                </a:lnTo>
                <a:lnTo>
                  <a:pt x="44" y="528"/>
                </a:lnTo>
                <a:close/>
              </a:path>
            </a:pathLst>
          </a:custGeom>
          <a:solidFill>
            <a:srgbClr val="6E511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8320088" y="150813"/>
            <a:ext cx="842962" cy="6735762"/>
          </a:xfrm>
          <a:custGeom>
            <a:avLst/>
            <a:gdLst>
              <a:gd name="T0" fmla="*/ 2147483647 w 106"/>
              <a:gd name="T1" fmla="*/ 2147483647 h 667"/>
              <a:gd name="T2" fmla="*/ 2147483647 w 106"/>
              <a:gd name="T3" fmla="*/ 2147483647 h 667"/>
              <a:gd name="T4" fmla="*/ 2147483647 w 106"/>
              <a:gd name="T5" fmla="*/ 2147483647 h 667"/>
              <a:gd name="T6" fmla="*/ 0 w 106"/>
              <a:gd name="T7" fmla="*/ 2147483647 h 667"/>
              <a:gd name="T8" fmla="*/ 0 w 106"/>
              <a:gd name="T9" fmla="*/ 0 h 667"/>
              <a:gd name="T10" fmla="*/ 2147483647 w 106"/>
              <a:gd name="T11" fmla="*/ 0 h 667"/>
              <a:gd name="T12" fmla="*/ 2147483647 w 106"/>
              <a:gd name="T13" fmla="*/ 2147483647 h 667"/>
              <a:gd name="T14" fmla="*/ 2147483647 w 106"/>
              <a:gd name="T15" fmla="*/ 2147483647 h 667"/>
              <a:gd name="T16" fmla="*/ 2147483647 w 106"/>
              <a:gd name="T17" fmla="*/ 2147483647 h 6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" h="667">
                <a:moveTo>
                  <a:pt x="44" y="528"/>
                </a:moveTo>
                <a:lnTo>
                  <a:pt x="44" y="487"/>
                </a:lnTo>
                <a:lnTo>
                  <a:pt x="44" y="47"/>
                </a:lnTo>
                <a:cubicBezTo>
                  <a:pt x="44" y="23"/>
                  <a:pt x="24" y="3"/>
                  <a:pt x="0" y="2"/>
                </a:cubicBezTo>
                <a:lnTo>
                  <a:pt x="0" y="0"/>
                </a:lnTo>
                <a:lnTo>
                  <a:pt x="106" y="0"/>
                </a:lnTo>
                <a:lnTo>
                  <a:pt x="106" y="667"/>
                </a:lnTo>
                <a:lnTo>
                  <a:pt x="44" y="667"/>
                </a:lnTo>
                <a:lnTo>
                  <a:pt x="44" y="528"/>
                </a:lnTo>
                <a:close/>
              </a:path>
            </a:pathLst>
          </a:custGeom>
          <a:solidFill>
            <a:srgbClr val="A18F3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0" y="0"/>
            <a:ext cx="9159875" cy="1000125"/>
          </a:xfrm>
          <a:custGeom>
            <a:avLst/>
            <a:gdLst>
              <a:gd name="T0" fmla="*/ 0 w 907"/>
              <a:gd name="T1" fmla="*/ 2147483647 h 99"/>
              <a:gd name="T2" fmla="*/ 2147483647 w 907"/>
              <a:gd name="T3" fmla="*/ 2147483647 h 99"/>
              <a:gd name="T4" fmla="*/ 2147483647 w 907"/>
              <a:gd name="T5" fmla="*/ 2147483647 h 99"/>
              <a:gd name="T6" fmla="*/ 2147483647 w 907"/>
              <a:gd name="T7" fmla="*/ 2147483647 h 99"/>
              <a:gd name="T8" fmla="*/ 2147483647 w 907"/>
              <a:gd name="T9" fmla="*/ 2147483647 h 99"/>
              <a:gd name="T10" fmla="*/ 2147483647 w 907"/>
              <a:gd name="T11" fmla="*/ 0 h 99"/>
              <a:gd name="T12" fmla="*/ 0 w 907"/>
              <a:gd name="T13" fmla="*/ 0 h 99"/>
              <a:gd name="T14" fmla="*/ 0 w 907"/>
              <a:gd name="T15" fmla="*/ 2147483647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7" h="99">
                <a:moveTo>
                  <a:pt x="0" y="99"/>
                </a:moveTo>
                <a:lnTo>
                  <a:pt x="192" y="99"/>
                </a:lnTo>
                <a:cubicBezTo>
                  <a:pt x="192" y="99"/>
                  <a:pt x="240" y="99"/>
                  <a:pt x="252" y="58"/>
                </a:cubicBezTo>
                <a:cubicBezTo>
                  <a:pt x="252" y="58"/>
                  <a:pt x="258" y="11"/>
                  <a:pt x="334" y="17"/>
                </a:cubicBezTo>
                <a:lnTo>
                  <a:pt x="907" y="17"/>
                </a:lnTo>
                <a:lnTo>
                  <a:pt x="907" y="0"/>
                </a:lnTo>
                <a:lnTo>
                  <a:pt x="0" y="0"/>
                </a:lnTo>
                <a:lnTo>
                  <a:pt x="0" y="99"/>
                </a:lnTo>
                <a:close/>
              </a:path>
            </a:pathLst>
          </a:custGeom>
          <a:solidFill>
            <a:srgbClr val="A18F3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0" y="1219200"/>
            <a:ext cx="798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143000"/>
            <a:ext cx="7772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D4DA4E1-8B33-46CF-B82B-4666A6BCAE1C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 spd="slow">
    <p:checker/>
  </p:transition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3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دبوس زينة 5"/>
          <p:cNvSpPr/>
          <p:nvPr/>
        </p:nvSpPr>
        <p:spPr>
          <a:xfrm>
            <a:off x="2123728" y="1988840"/>
            <a:ext cx="5166906" cy="905708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00206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الدرس السابع عشر</a:t>
            </a:r>
            <a:endParaRPr lang="ar-SA" sz="4000" b="1" dirty="0">
              <a:solidFill>
                <a:srgbClr val="00206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0" name="سحابة 9"/>
          <p:cNvSpPr/>
          <p:nvPr/>
        </p:nvSpPr>
        <p:spPr>
          <a:xfrm>
            <a:off x="552436" y="138098"/>
            <a:ext cx="4307596" cy="1219200"/>
          </a:xfrm>
          <a:prstGeom prst="cloud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3355443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rgbClr val="00206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الوحدة </a:t>
            </a:r>
            <a:r>
              <a:rPr lang="ar-EG" sz="4000" b="1" dirty="0">
                <a:solidFill>
                  <a:srgbClr val="00206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الخامسة</a:t>
            </a:r>
            <a:endParaRPr lang="ar-SA" sz="4000" b="1" dirty="0">
              <a:solidFill>
                <a:srgbClr val="00206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538829" y="3429000"/>
            <a:ext cx="6336704" cy="262699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altLang="zh-CN" sz="4500" b="1" dirty="0">
                <a:ln w="10541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جوانب من الحضارة الإسلامية </a:t>
            </a:r>
            <a:endParaRPr lang="fr-MA" altLang="zh-CN" sz="4500" b="1" smtClean="0">
              <a:ln w="10541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altLang="zh-CN" sz="4500" b="1" smtClean="0">
                <a:ln w="10541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الجوانب </a:t>
            </a:r>
            <a:r>
              <a:rPr lang="ar-EG" altLang="zh-CN" sz="4500" b="1" dirty="0">
                <a:ln w="10541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الاقتصادية</a:t>
            </a:r>
            <a:endParaRPr lang="en-US" altLang="zh-CN" sz="4500" b="1" dirty="0">
              <a:ln w="10541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إلى الأعلى 4"/>
          <p:cNvSpPr/>
          <p:nvPr/>
        </p:nvSpPr>
        <p:spPr>
          <a:xfrm>
            <a:off x="3000364" y="142852"/>
            <a:ext cx="3900486" cy="857256"/>
          </a:xfrm>
          <a:prstGeom prst="ribbon2">
            <a:avLst>
              <a:gd name="adj1" fmla="val 16667"/>
              <a:gd name="adj2" fmla="val 57286"/>
            </a:avLst>
          </a:prstGeom>
          <a:gradFill flip="none" rotWithShape="1">
            <a:gsLst>
              <a:gs pos="58335">
                <a:schemeClr val="tx1"/>
              </a:gs>
              <a:gs pos="0">
                <a:schemeClr val="tx1"/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2700000" scaled="1"/>
            <a:tileRect/>
          </a:gradFill>
          <a:ln/>
          <a:scene3d>
            <a:camera prst="orthographicFront"/>
            <a:lightRig rig="threePt" dir="t"/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ثانيا : الصناعة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500034" y="1214422"/>
            <a:ext cx="8282030" cy="1433514"/>
          </a:xfrm>
          <a:prstGeom prst="hexagon">
            <a:avLst/>
          </a:prstGeom>
          <a:gradFill flip="none" rotWithShape="1">
            <a:gsLst>
              <a:gs pos="58335">
                <a:schemeClr val="tx1"/>
              </a:gs>
              <a:gs pos="0">
                <a:schemeClr val="tx1"/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27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ازدهرت الصناعة في الدولة الإسلامية، ومن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أهم جوانبها: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جسم مشطوف الحواف 9"/>
          <p:cNvSpPr/>
          <p:nvPr/>
        </p:nvSpPr>
        <p:spPr>
          <a:xfrm>
            <a:off x="1564145" y="3227052"/>
            <a:ext cx="5929354" cy="2357454"/>
          </a:xfrm>
          <a:prstGeom prst="bevel">
            <a:avLst/>
          </a:prstGeom>
          <a:gradFill flip="none" rotWithShape="1">
            <a:gsLst>
              <a:gs pos="58335">
                <a:schemeClr val="tx1"/>
              </a:gs>
              <a:gs pos="0">
                <a:schemeClr val="tx1"/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 صناعة المنسوجات الحريرية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والصوفية والكتانية.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صن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28934"/>
            <a:ext cx="2857520" cy="214726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شريط إلى الأعلى 8"/>
          <p:cNvSpPr/>
          <p:nvPr/>
        </p:nvSpPr>
        <p:spPr>
          <a:xfrm>
            <a:off x="3000364" y="142852"/>
            <a:ext cx="3900486" cy="857256"/>
          </a:xfrm>
          <a:prstGeom prst="ribbon2">
            <a:avLst>
              <a:gd name="adj1" fmla="val 16667"/>
              <a:gd name="adj2" fmla="val 57286"/>
            </a:avLst>
          </a:prstGeom>
          <a:ln/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ثانيا : الصناعة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سداسي 9"/>
          <p:cNvSpPr/>
          <p:nvPr/>
        </p:nvSpPr>
        <p:spPr>
          <a:xfrm>
            <a:off x="500034" y="1214422"/>
            <a:ext cx="8282030" cy="1433514"/>
          </a:xfrm>
          <a:prstGeom prst="hexagon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ازدهرت الصناعة في الدولة الإسلامية، ومن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أهم جوانبها: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3643306" y="2928934"/>
            <a:ext cx="5214974" cy="3357586"/>
          </a:xfrm>
          <a:prstGeom prst="bevel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4- الصناعات الزجاجية </a:t>
            </a:r>
            <a:r>
              <a:rPr lang="ar-S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والخزفية كصناعة الزجاج </a:t>
            </a:r>
            <a:r>
              <a:rPr lang="ar-S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والأواني المنزلي</a:t>
            </a:r>
            <a:r>
              <a:rPr lang="ar-S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ة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6 الصناع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دبوس زينة 4"/>
          <p:cNvSpPr/>
          <p:nvPr/>
        </p:nvSpPr>
        <p:spPr>
          <a:xfrm>
            <a:off x="5486400" y="152400"/>
            <a:ext cx="2590800" cy="91440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نشاط 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سحابة 7"/>
          <p:cNvSpPr/>
          <p:nvPr/>
        </p:nvSpPr>
        <p:spPr>
          <a:xfrm>
            <a:off x="684213" y="1214438"/>
            <a:ext cx="7920037" cy="1219200"/>
          </a:xfrm>
          <a:prstGeom prst="cloud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3355443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defRPr/>
            </a:pPr>
            <a:r>
              <a:rPr lang="ar-EG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أستنتج أسباب ازدهار الصناعات في </a:t>
            </a:r>
            <a:r>
              <a:rPr lang="ar-S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ar-EG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الدولة  الإسلامية.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857356" y="2714620"/>
            <a:ext cx="5891210" cy="35719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altLang="zh-CN" sz="3200" b="1" u="sng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الإجابة</a:t>
            </a:r>
            <a:r>
              <a:rPr lang="ar-EG" altLang="zh-CN" sz="32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Low">
              <a:buFont typeface="Arial" pitchFamily="34" charset="0"/>
              <a:buChar char="•"/>
              <a:defRPr/>
            </a:pPr>
            <a:r>
              <a:rPr lang="ar-SA" altLang="zh-CN" sz="32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ارتفاع مستوى المعيشة .</a:t>
            </a:r>
          </a:p>
          <a:p>
            <a:pPr marL="457200" indent="-457200" algn="justLow">
              <a:buFont typeface="Arial" pitchFamily="34" charset="0"/>
              <a:buChar char="•"/>
              <a:defRPr/>
            </a:pPr>
            <a:r>
              <a:rPr lang="ar-SA" altLang="zh-CN" sz="32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كثرة الأموال .</a:t>
            </a:r>
          </a:p>
          <a:p>
            <a:pPr marL="457200" indent="-457200" algn="justLow">
              <a:buFont typeface="Arial" pitchFamily="34" charset="0"/>
              <a:buChar char="•"/>
              <a:defRPr/>
            </a:pPr>
            <a:r>
              <a:rPr lang="ar-SA" altLang="zh-CN" sz="32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نشاط التجارة .</a:t>
            </a:r>
          </a:p>
          <a:p>
            <a:pPr marL="457200" indent="-457200" algn="justLow">
              <a:buFont typeface="Arial" pitchFamily="34" charset="0"/>
              <a:buChar char="•"/>
              <a:defRPr/>
            </a:pPr>
            <a:r>
              <a:rPr lang="ar-SA" altLang="zh-CN" sz="32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اكتمال رقى الدولة الإسلامية 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 أستنت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الإجا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إلى الأعلى 4"/>
          <p:cNvSpPr/>
          <p:nvPr/>
        </p:nvSpPr>
        <p:spPr>
          <a:xfrm>
            <a:off x="3000364" y="142852"/>
            <a:ext cx="3900486" cy="857256"/>
          </a:xfrm>
          <a:prstGeom prst="ribbon2">
            <a:avLst>
              <a:gd name="adj1" fmla="val 16667"/>
              <a:gd name="adj2" fmla="val 57286"/>
            </a:avLst>
          </a:prstGeom>
          <a:gradFill flip="none" rotWithShape="1">
            <a:gsLst>
              <a:gs pos="0">
                <a:srgbClr val="FF3399">
                  <a:alpha val="4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ln w="31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ثالثاً: التجارة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 bwMode="auto">
          <a:xfrm>
            <a:off x="1357290" y="4643446"/>
            <a:ext cx="6605614" cy="1805006"/>
          </a:xfrm>
          <a:prstGeom prst="roundRect">
            <a:avLst>
              <a:gd name="adj" fmla="val 44321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1- اتساع مساحة البلاد الخاضعة لسلطة </a:t>
            </a:r>
            <a:r>
              <a:rPr lang="ar-SA" sz="3200" dirty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ar-EG" sz="3200" dirty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المسلمين، واستقرار الأمن فيها.</a:t>
            </a:r>
            <a:endParaRPr lang="en-US" sz="3200" dirty="0">
              <a:ln w="315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57158" y="1071546"/>
            <a:ext cx="8501090" cy="32718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32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كان للعرب معرفة بالتجارة قبل الإسلام، وقد ساعدهم على ذلك موقع الجزيرة العربية المتميز، ولما جاء الإسلام </a:t>
            </a:r>
          </a:p>
          <a:p>
            <a:pPr algn="ctr" latinLnBrk="1">
              <a:defRPr/>
            </a:pPr>
            <a:r>
              <a:rPr lang="ar-EG" sz="32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الفتوحات ازدهرت التجارة، ومن الأسباب التي ساعدت </a:t>
            </a:r>
          </a:p>
          <a:p>
            <a:pPr algn="ctr" latinLnBrk="1">
              <a:defRPr/>
            </a:pPr>
            <a:r>
              <a:rPr lang="ar-EG" sz="32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على ازدهارها ما يلي:</a:t>
            </a:r>
            <a:endParaRPr lang="en-US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9ثالث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اتسا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إلى الأعلى 4"/>
          <p:cNvSpPr/>
          <p:nvPr/>
        </p:nvSpPr>
        <p:spPr>
          <a:xfrm>
            <a:off x="3000364" y="142852"/>
            <a:ext cx="3900486" cy="857256"/>
          </a:xfrm>
          <a:prstGeom prst="ribbon2">
            <a:avLst>
              <a:gd name="adj1" fmla="val 16667"/>
              <a:gd name="adj2" fmla="val 57286"/>
            </a:avLst>
          </a:prstGeom>
          <a:gradFill flip="none" rotWithShape="1">
            <a:gsLst>
              <a:gs pos="0">
                <a:srgbClr val="FF3399">
                  <a:alpha val="4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ln w="31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ثالثاً: التجارة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 bwMode="auto">
          <a:xfrm>
            <a:off x="1357290" y="4643446"/>
            <a:ext cx="6605614" cy="1805006"/>
          </a:xfrm>
          <a:prstGeom prst="roundRect">
            <a:avLst>
              <a:gd name="adj" fmla="val 44321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dirty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2- تعدد الصناعات في معظم البلاد الإسلامية وكثرة الأموال والثروات.</a:t>
            </a:r>
            <a:endParaRPr lang="en-US" sz="3200" dirty="0">
              <a:ln w="315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57158" y="1071546"/>
            <a:ext cx="8501090" cy="32718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32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كان للعرب معرفة بالتجارة قبل الإسلام، وقد ساعدهم على ذلك موقع الجزيرة العربية المتميز، ولما جاء الإسلام </a:t>
            </a:r>
          </a:p>
          <a:p>
            <a:pPr algn="ctr" latinLnBrk="1">
              <a:defRPr/>
            </a:pPr>
            <a:r>
              <a:rPr lang="ar-EG" sz="32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الفتوحات ازدهرت التجارة، ومن الأسباب التي ساعدت </a:t>
            </a:r>
          </a:p>
          <a:p>
            <a:pPr algn="ctr" latinLnBrk="1">
              <a:defRPr/>
            </a:pPr>
            <a:r>
              <a:rPr lang="ar-EG" sz="32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على ازدهارها ما يلي:</a:t>
            </a:r>
            <a:endParaRPr lang="en-US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تعد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إلى الأعلى 4"/>
          <p:cNvSpPr/>
          <p:nvPr/>
        </p:nvSpPr>
        <p:spPr>
          <a:xfrm>
            <a:off x="3000364" y="142852"/>
            <a:ext cx="3900486" cy="857256"/>
          </a:xfrm>
          <a:prstGeom prst="ribbon2">
            <a:avLst>
              <a:gd name="adj1" fmla="val 16667"/>
              <a:gd name="adj2" fmla="val 57286"/>
            </a:avLst>
          </a:prstGeom>
          <a:gradFill flip="none" rotWithShape="1">
            <a:gsLst>
              <a:gs pos="0">
                <a:srgbClr val="FF3399">
                  <a:alpha val="4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ln w="31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ثالثاً: التجارة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 bwMode="auto">
          <a:xfrm>
            <a:off x="2071670" y="4714884"/>
            <a:ext cx="4857784" cy="1376378"/>
          </a:xfrm>
          <a:prstGeom prst="roundRect">
            <a:avLst>
              <a:gd name="adj" fmla="val 44321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dirty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3- تنوع المحاصيل الزراعية.</a:t>
            </a:r>
            <a:endParaRPr lang="en-US" sz="3200" dirty="0">
              <a:ln w="315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57158" y="1071546"/>
            <a:ext cx="8501090" cy="32718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32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كان للعرب معرفة بالتجارة قبل الإسلام، وقد ساعدهم على ذلك موقع الجزيرة العربية المتميز، ولما جاء الإسلام </a:t>
            </a:r>
          </a:p>
          <a:p>
            <a:pPr algn="ctr" latinLnBrk="1">
              <a:defRPr/>
            </a:pPr>
            <a:r>
              <a:rPr lang="ar-EG" sz="32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الفتوحات ازدهرت التجارة، ومن الأسباب التي ساعدت </a:t>
            </a:r>
          </a:p>
          <a:p>
            <a:pPr algn="ctr" latinLnBrk="1">
              <a:defRPr/>
            </a:pPr>
            <a:r>
              <a:rPr lang="ar-EG" sz="32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على ازدهارها ما يلي:</a:t>
            </a:r>
            <a:endParaRPr lang="en-US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2تنو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4213" y="1196975"/>
            <a:ext cx="7859712" cy="4498975"/>
            <a:chOff x="1500188" y="1214438"/>
            <a:chExt cx="6396037" cy="4498975"/>
          </a:xfrm>
        </p:grpSpPr>
        <p:pic>
          <p:nvPicPr>
            <p:cNvPr id="28675" name="صورة 2" descr="http://upload.onaizah.net/12969/1224678439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0188" y="1214438"/>
              <a:ext cx="6396037" cy="4498975"/>
            </a:xfrm>
            <a:prstGeom prst="rect">
              <a:avLst/>
            </a:prstGeom>
            <a:solidFill>
              <a:srgbClr val="558ED5"/>
            </a:solidFill>
            <a:ln w="9525">
              <a:noFill/>
              <a:miter lim="800000"/>
              <a:headEnd/>
              <a:tailEnd/>
            </a:ln>
            <a:effectLst>
              <a:outerShdw sy="23000" kx="-1199993" algn="bl" rotWithShape="0">
                <a:srgbClr val="000000">
                  <a:alpha val="53998"/>
                </a:srgbClr>
              </a:outerShdw>
            </a:effectLst>
          </p:spPr>
        </p:pic>
        <p:sp>
          <p:nvSpPr>
            <p:cNvPr id="5" name="مستطيل 4"/>
            <p:cNvSpPr/>
            <p:nvPr/>
          </p:nvSpPr>
          <p:spPr>
            <a:xfrm>
              <a:off x="2071670" y="1924000"/>
              <a:ext cx="5286412" cy="28623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lang="ar-EG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ونتيجة لازدهار التجارة الإسلامية أصبح </a:t>
              </a:r>
            </a:p>
            <a:p>
              <a:pPr algn="ctr" latinLnBrk="1">
                <a:defRPr/>
              </a:pPr>
              <a:r>
                <a:rPr lang="ar-EG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للتجار المسلمين صلات تجارية مع  معظم </a:t>
              </a:r>
            </a:p>
            <a:p>
              <a:pPr algn="ctr" latinLnBrk="1">
                <a:defRPr/>
              </a:pPr>
              <a:r>
                <a:rPr lang="ar-EG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بلاد العالم، فساهموا في بشر الإسلام بفضل </a:t>
              </a:r>
            </a:p>
            <a:p>
              <a:pPr algn="ctr" latinLnBrk="1">
                <a:defRPr/>
              </a:pPr>
              <a:r>
                <a:rPr lang="ar-EG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حسن معاملتهم وأمانتهم وتمسكهم بتعاليم </a:t>
              </a:r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   </a:t>
              </a:r>
              <a:r>
                <a:rPr lang="ar-EG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الدين الإسلامي.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3ونتيج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ريط إلى الأعلى 5"/>
          <p:cNvSpPr/>
          <p:nvPr/>
        </p:nvSpPr>
        <p:spPr>
          <a:xfrm>
            <a:off x="3000364" y="142852"/>
            <a:ext cx="3900486" cy="857256"/>
          </a:xfrm>
          <a:prstGeom prst="ribbon2">
            <a:avLst>
              <a:gd name="adj1" fmla="val 16667"/>
              <a:gd name="adj2" fmla="val 57286"/>
            </a:avLst>
          </a:prstGeom>
          <a:gradFill flip="none" rotWithShape="1">
            <a:gsLst>
              <a:gs pos="0">
                <a:srgbClr val="FF3399">
                  <a:alpha val="4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ln w="31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ثالثاً: التجارة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جسم مشطوف الحواف 6"/>
          <p:cNvSpPr/>
          <p:nvPr/>
        </p:nvSpPr>
        <p:spPr>
          <a:xfrm>
            <a:off x="2000232" y="1357298"/>
            <a:ext cx="5957910" cy="3100390"/>
          </a:xfrm>
          <a:prstGeom prst="bevel">
            <a:avLst/>
          </a:prstGeom>
          <a:scene3d>
            <a:camera prst="orthographicFront"/>
            <a:lightRig rig="threePt" dir="t"/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(ورد في القرآن الكريم ما يدل على أن العرب قبل الإسلام كانوا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يشتغلون بالتجارة)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أذكر الآية واسم السورة.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857356" y="4786322"/>
            <a:ext cx="6143668" cy="165734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altLang="zh-C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قال تعالى : { «إِيلافِهِمْ رِحْلَةَ الشِّتَاءِ وَالصَّيْفِ» }  سورة قريش 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596336" y="332656"/>
            <a:ext cx="1463148" cy="66745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altLang="zh-C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نشاط 3</a:t>
            </a:r>
            <a:endParaRPr lang="ar-SA" altLang="zh-C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4ور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5إ]يلافه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على شكل سحابة 2"/>
          <p:cNvSpPr/>
          <p:nvPr/>
        </p:nvSpPr>
        <p:spPr>
          <a:xfrm>
            <a:off x="1763688" y="1000108"/>
            <a:ext cx="5632466" cy="3490922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3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على ماذا تشتمل </a:t>
            </a:r>
          </a:p>
          <a:p>
            <a:pPr algn="ctr" latinLnBrk="1">
              <a:defRPr/>
            </a:pPr>
            <a:r>
              <a:rPr lang="ar-EG" sz="43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الجوانب الاقتصادية</a:t>
            </a:r>
            <a:endParaRPr lang="en-US" sz="43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ع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D:\photo\for work\p-p-p\nation\big_ar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1835" y="2793825"/>
            <a:ext cx="2500330" cy="1991964"/>
          </a:xfrm>
          <a:prstGeom prst="ellipse">
            <a:avLst/>
          </a:prstGeom>
          <a:gradFill>
            <a:gsLst>
              <a:gs pos="48780">
                <a:schemeClr val="tx1"/>
              </a:gs>
              <a:gs pos="0">
                <a:schemeClr val="tx1"/>
              </a:gs>
              <a:gs pos="2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شريط إلى الأعلى 5"/>
          <p:cNvSpPr/>
          <p:nvPr/>
        </p:nvSpPr>
        <p:spPr>
          <a:xfrm>
            <a:off x="3000375" y="142875"/>
            <a:ext cx="3900488" cy="857250"/>
          </a:xfrm>
          <a:prstGeom prst="ribbon2">
            <a:avLst>
              <a:gd name="adj1" fmla="val 16667"/>
              <a:gd name="adj2" fmla="val 57286"/>
            </a:avLst>
          </a:prstGeom>
          <a:gradFill>
            <a:gsLst>
              <a:gs pos="48780">
                <a:schemeClr val="tx1"/>
              </a:gs>
              <a:gs pos="0">
                <a:schemeClr val="tx1"/>
              </a:gs>
              <a:gs pos="2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أولاً: الزراعة:</a:t>
            </a:r>
            <a:endParaRPr lang="en-US" sz="32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تمرير أفقي 6"/>
          <p:cNvSpPr/>
          <p:nvPr/>
        </p:nvSpPr>
        <p:spPr>
          <a:xfrm>
            <a:off x="600075" y="1125538"/>
            <a:ext cx="8001000" cy="1857375"/>
          </a:xfrm>
          <a:prstGeom prst="horizontalScroll">
            <a:avLst/>
          </a:prstGeom>
          <a:gradFill>
            <a:gsLst>
              <a:gs pos="48780">
                <a:schemeClr val="tx1"/>
              </a:gs>
              <a:gs pos="0">
                <a:schemeClr val="tx1"/>
              </a:gs>
              <a:gs pos="2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اهتم المسلمون بالزراعة؛ لأنها المصدر الأول لغذاء الإنسان، ومن مظاهر اهتمامهم بها ما يلي: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خطط انسيابي: مستند 7"/>
          <p:cNvSpPr/>
          <p:nvPr/>
        </p:nvSpPr>
        <p:spPr>
          <a:xfrm>
            <a:off x="1116013" y="4786313"/>
            <a:ext cx="7272337" cy="2057400"/>
          </a:xfrm>
          <a:prstGeom prst="flowChartDocument">
            <a:avLst/>
          </a:prstGeom>
          <a:gradFill>
            <a:gsLst>
              <a:gs pos="48780">
                <a:schemeClr val="tx1"/>
              </a:gs>
              <a:gs pos="0">
                <a:schemeClr val="tx1"/>
              </a:gs>
              <a:gs pos="2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 العناية بتوفير وسائل الري عن طريق بناء السدود </a:t>
            </a:r>
            <a:endParaRPr lang="ar-SA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وشق القنوات وإقامة الجسور والقناطر عليها.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 أول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اهت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5العنا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D:\photo\for work\p-p-p\Phot\الري\AMI Lombok Taman Narmada Park Water Palace water channel 3008x2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2985353"/>
            <a:ext cx="3502025" cy="2325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شريط إلى الأعلى 8"/>
          <p:cNvSpPr/>
          <p:nvPr/>
        </p:nvSpPr>
        <p:spPr>
          <a:xfrm>
            <a:off x="2165350" y="260350"/>
            <a:ext cx="4813300" cy="857250"/>
          </a:xfrm>
          <a:prstGeom prst="ribbon2">
            <a:avLst>
              <a:gd name="adj1" fmla="val 16667"/>
              <a:gd name="adj2" fmla="val 57286"/>
            </a:avLst>
          </a:prstGeom>
          <a:gradFill>
            <a:gsLst>
              <a:gs pos="57490">
                <a:schemeClr val="tx1"/>
              </a:gs>
              <a:gs pos="0">
                <a:schemeClr val="tx1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أولاً: الزراعة: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تمرير أفقي 9"/>
          <p:cNvSpPr/>
          <p:nvPr/>
        </p:nvSpPr>
        <p:spPr>
          <a:xfrm>
            <a:off x="571500" y="1130300"/>
            <a:ext cx="8001000" cy="1857375"/>
          </a:xfrm>
          <a:prstGeom prst="horizontalScroll">
            <a:avLst/>
          </a:prstGeom>
          <a:gradFill>
            <a:gsLst>
              <a:gs pos="57490">
                <a:schemeClr val="tx1"/>
              </a:gs>
              <a:gs pos="0">
                <a:schemeClr val="tx1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اهتم المسلمون بالزراعة؛ لأنها المصدر الأول لغذاء الإنسان، ومن مظاهر اهتمامهم بها ما يلي: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خطط انسيابي: مستند 10"/>
          <p:cNvSpPr/>
          <p:nvPr/>
        </p:nvSpPr>
        <p:spPr>
          <a:xfrm>
            <a:off x="571500" y="5354638"/>
            <a:ext cx="7385050" cy="1485900"/>
          </a:xfrm>
          <a:prstGeom prst="flowChartDocument">
            <a:avLst/>
          </a:prstGeom>
          <a:gradFill>
            <a:gsLst>
              <a:gs pos="57490">
                <a:schemeClr val="tx1"/>
              </a:gs>
              <a:gs pos="0">
                <a:schemeClr val="tx1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 حفر الترع وتجفيف المستنقعات.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حف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حف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D:\photo\for work\p-p-p\Phot\الري\p11_20070627_pic2.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104" y="2684190"/>
            <a:ext cx="3571875" cy="2112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شريط إلى الأعلى 8"/>
          <p:cNvSpPr/>
          <p:nvPr/>
        </p:nvSpPr>
        <p:spPr>
          <a:xfrm>
            <a:off x="3000364" y="285710"/>
            <a:ext cx="3900486" cy="857256"/>
          </a:xfrm>
          <a:prstGeom prst="ribbon2">
            <a:avLst>
              <a:gd name="adj1" fmla="val 16667"/>
              <a:gd name="adj2" fmla="val 57286"/>
            </a:avLst>
          </a:prstGeom>
          <a:ln/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أولاً: الزراعة: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تمرير أفقي 9"/>
          <p:cNvSpPr/>
          <p:nvPr/>
        </p:nvSpPr>
        <p:spPr>
          <a:xfrm>
            <a:off x="571500" y="1000108"/>
            <a:ext cx="8001000" cy="1857375"/>
          </a:xfrm>
          <a:prstGeom prst="horizontalScroll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اهتم المسلمون بالزراعة؛ لأنها المصدر الأول لغذاء </a:t>
            </a:r>
            <a:r>
              <a:rPr lang="ar-EG" sz="36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الإنسا</a:t>
            </a: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ن</a:t>
            </a:r>
            <a:r>
              <a:rPr lang="ar-EG" sz="3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، ومن مظاهر اهتمامهم </a:t>
            </a:r>
            <a:r>
              <a:rPr lang="ar-EG" sz="36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بها</a:t>
            </a:r>
            <a:r>
              <a:rPr lang="ar-EG" sz="3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ما يلي: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خطط انسيابي: مستند 10"/>
          <p:cNvSpPr/>
          <p:nvPr/>
        </p:nvSpPr>
        <p:spPr>
          <a:xfrm>
            <a:off x="699542" y="4844514"/>
            <a:ext cx="7744916" cy="1857381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 العناية بالأرض وتسميدها بالسماد </a:t>
            </a:r>
          </a:p>
          <a:p>
            <a:pPr algn="ctr" latinLnBrk="1">
              <a:defRPr/>
            </a:pPr>
            <a:r>
              <a:rPr lang="ar-EG" sz="4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الصالح لكل نوع من النباتات.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العنا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"/>
          <p:cNvSpPr/>
          <p:nvPr/>
        </p:nvSpPr>
        <p:spPr>
          <a:xfrm>
            <a:off x="611560" y="619907"/>
            <a:ext cx="8208912" cy="5767406"/>
          </a:xfrm>
          <a:prstGeom prst="cloud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ar-EG" sz="3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ونتيجة لتنوع مناخ أقاليم الدولة </a:t>
            </a:r>
          </a:p>
          <a:p>
            <a:pPr algn="ctr" latinLnBrk="1">
              <a:defRPr/>
            </a:pPr>
            <a:r>
              <a:rPr lang="ar-EG" sz="3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الإسلامية تعددت أنواع المزروعات فزرعت الحبوب والخضروات </a:t>
            </a:r>
          </a:p>
          <a:p>
            <a:pPr algn="ctr" latinLnBrk="1">
              <a:defRPr/>
            </a:pPr>
            <a:r>
              <a:rPr lang="ar-EG" sz="3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والفواكه إلي جانب القطن والزيتون والكروم والنخيل.</a:t>
            </a:r>
            <a:endParaRPr lang="en-US" sz="36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ونتيج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بوس زينة 6"/>
          <p:cNvSpPr/>
          <p:nvPr/>
        </p:nvSpPr>
        <p:spPr>
          <a:xfrm>
            <a:off x="6300192" y="152400"/>
            <a:ext cx="2590800" cy="9144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نشاط </a:t>
            </a:r>
            <a:r>
              <a:rPr lang="ar-SA" sz="3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سحابة 7"/>
          <p:cNvSpPr/>
          <p:nvPr/>
        </p:nvSpPr>
        <p:spPr>
          <a:xfrm>
            <a:off x="647700" y="764704"/>
            <a:ext cx="6012532" cy="2808312"/>
          </a:xfrm>
          <a:prstGeom prst="cloud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3355443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وردت الزراعة في القرآن الكريم.</a:t>
            </a:r>
            <a:endParaRPr lang="ar-SA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أذكر الآية واسم السورة.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578429" y="3789040"/>
            <a:ext cx="6248400" cy="28746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0" hangingPunct="0">
              <a:tabLst>
                <a:tab pos="263525" algn="l"/>
              </a:tabLst>
              <a:defRPr/>
            </a:pPr>
            <a:r>
              <a:rPr lang="ar-SA" altLang="zh-CN" sz="3200" b="1" u="sng" dirty="0">
                <a:ln w="10541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الإجابة :</a:t>
            </a:r>
            <a:r>
              <a:rPr lang="ar-SA" altLang="zh-CN" sz="3200" b="1" dirty="0">
                <a:ln w="10541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tabLst>
                <a:tab pos="263525" algn="l"/>
              </a:tabLst>
              <a:defRPr/>
            </a:pPr>
            <a:endParaRPr lang="ar-SA" altLang="zh-CN" sz="3200" b="1" dirty="0">
              <a:ln w="10541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263525" algn="l"/>
              </a:tabLst>
              <a:defRPr/>
            </a:pPr>
            <a:r>
              <a:rPr lang="ar-SA" altLang="zh-CN" sz="32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قال تعالى : { أَفَرَأَيْتُم مَّا تَحْرُثُونَ ( 63 ) أَأَنتُمْ تَزْرَعُونَهُ أَمْ نَحْنُ الزَّارِعُونَ ( 64 ) }</a:t>
            </a:r>
          </a:p>
          <a:p>
            <a:pPr algn="l" eaLnBrk="0" hangingPunct="0">
              <a:tabLst>
                <a:tab pos="263525" algn="l"/>
              </a:tabLst>
              <a:defRPr/>
            </a:pPr>
            <a:r>
              <a:rPr lang="ar-SA" altLang="zh-CN" sz="32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الواقعة</a:t>
            </a:r>
            <a:r>
              <a:rPr lang="ar-SA" altLang="zh-CN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ar-EG" altLang="zh-CN" sz="44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 ورد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 الإجا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914" y="3496880"/>
            <a:ext cx="3243266" cy="243245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شريط إلى الأعلى 6"/>
          <p:cNvSpPr/>
          <p:nvPr/>
        </p:nvSpPr>
        <p:spPr>
          <a:xfrm>
            <a:off x="2627784" y="142852"/>
            <a:ext cx="4273066" cy="857256"/>
          </a:xfrm>
          <a:prstGeom prst="ribbon2">
            <a:avLst>
              <a:gd name="adj1" fmla="val 16667"/>
              <a:gd name="adj2" fmla="val 57286"/>
            </a:avLst>
          </a:prstGeom>
          <a:ln/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ثانيا : الصناعة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سداسي 7"/>
          <p:cNvSpPr/>
          <p:nvPr/>
        </p:nvSpPr>
        <p:spPr>
          <a:xfrm>
            <a:off x="500034" y="1340768"/>
            <a:ext cx="8282030" cy="1433514"/>
          </a:xfrm>
          <a:prstGeom prst="hexagon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ازدهرت الصناعة في الدولة الإسلامية، ومن </a:t>
            </a:r>
          </a:p>
          <a:p>
            <a:pPr algn="ctr" latinLnBrk="1">
              <a:defRPr/>
            </a:pPr>
            <a:r>
              <a:rPr lang="ar-EG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أهم جوانبها: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جسم مشطوف الحواف 8"/>
          <p:cNvSpPr/>
          <p:nvPr/>
        </p:nvSpPr>
        <p:spPr>
          <a:xfrm>
            <a:off x="3929058" y="3286124"/>
            <a:ext cx="4957778" cy="3171828"/>
          </a:xfrm>
          <a:prstGeom prst="bevel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lvl="1" algn="ctr" latinLnBrk="1">
              <a:defRPr/>
            </a:pPr>
            <a:r>
              <a:rPr lang="ar-EG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 الصناعات المعدنية مثل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ar-EG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صناعة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الأسلحة </a:t>
            </a:r>
            <a:r>
              <a:rPr lang="ar-EG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والأواني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ar-EG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المتنوعة </a:t>
            </a:r>
            <a:r>
              <a:rPr lang="ar-EG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وأدوات الزراعة</a:t>
            </a:r>
          </a:p>
          <a:p>
            <a:pPr marL="0" lvl="1" algn="ctr" latinLnBrk="1">
              <a:defRPr/>
            </a:pPr>
            <a:r>
              <a:rPr lang="ar-EG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مثل المحراث والفأس.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ثاني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ازدهر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الصناع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إلى الأعلى 4"/>
          <p:cNvSpPr/>
          <p:nvPr/>
        </p:nvSpPr>
        <p:spPr>
          <a:xfrm>
            <a:off x="2971066" y="341206"/>
            <a:ext cx="3900486" cy="857256"/>
          </a:xfrm>
          <a:prstGeom prst="ribbon2">
            <a:avLst>
              <a:gd name="adj1" fmla="val 16667"/>
              <a:gd name="adj2" fmla="val 57286"/>
            </a:avLst>
          </a:prstGeom>
          <a:ln/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ثانيا : الصناعة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470736" y="1412776"/>
            <a:ext cx="8282030" cy="1433514"/>
          </a:xfrm>
          <a:prstGeom prst="hexagon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ازدهرت الصناعة في الدولة الإسلامية، ومن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أهم جوانبها: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جسم مشطوف الحواف 9"/>
          <p:cNvSpPr/>
          <p:nvPr/>
        </p:nvSpPr>
        <p:spPr>
          <a:xfrm>
            <a:off x="1542306" y="3341602"/>
            <a:ext cx="5929354" cy="2357454"/>
          </a:xfrm>
          <a:prstGeom prst="bevel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 الصناعات الكيميائية مثل صناعة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الأدوية والعطور والصابون.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الصناع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200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200">
      <a:majorFont>
        <a:latin typeface="-햇살M"/>
        <a:ea typeface="-햇살M"/>
        <a:cs typeface=""/>
      </a:majorFont>
      <a:minorFont>
        <a:latin typeface="-햇살L"/>
        <a:ea typeface="-햇살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B20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0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مشربية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Words>462</Words>
  <Application>Microsoft Office PowerPoint</Application>
  <PresentationFormat>Affichage à l'écran (4:3)</PresentationFormat>
  <Paragraphs>84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Gulim</vt:lpstr>
      <vt:lpstr>Arial</vt:lpstr>
      <vt:lpstr>-햇살M</vt:lpstr>
      <vt:lpstr>-햇살L</vt:lpstr>
      <vt:lpstr>Calibri</vt:lpstr>
      <vt:lpstr>Arial Unicode MS</vt:lpstr>
      <vt:lpstr>Arabic Typesetting</vt:lpstr>
      <vt:lpstr>B200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정윤주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Abdelhafid</dc:creator>
  <cp:lastModifiedBy>Abdelhafid Touil</cp:lastModifiedBy>
  <cp:revision>269</cp:revision>
  <dcterms:created xsi:type="dcterms:W3CDTF">2001-07-18T23:57:34Z</dcterms:created>
  <dcterms:modified xsi:type="dcterms:W3CDTF">2018-09-22T11:01:50Z</dcterms:modified>
</cp:coreProperties>
</file>