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58" r:id="rId3"/>
    <p:sldId id="260" r:id="rId4"/>
    <p:sldId id="265" r:id="rId5"/>
    <p:sldId id="266" r:id="rId6"/>
    <p:sldId id="268" r:id="rId7"/>
    <p:sldId id="275" r:id="rId8"/>
    <p:sldId id="277" r:id="rId9"/>
    <p:sldId id="293" r:id="rId10"/>
    <p:sldId id="294" r:id="rId11"/>
    <p:sldId id="295" r:id="rId12"/>
    <p:sldId id="296"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6" autoAdjust="0"/>
    <p:restoredTop sz="91474" autoAdjust="0"/>
  </p:normalViewPr>
  <p:slideViewPr>
    <p:cSldViewPr>
      <p:cViewPr varScale="1">
        <p:scale>
          <a:sx n="99" d="100"/>
          <a:sy n="99"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6E187D-22B7-4366-9B7F-3FFFADD908FF}" type="datetimeFigureOut">
              <a:rPr lang="ar-SA" smtClean="0"/>
              <a:pPr/>
              <a:t>01/11/1441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7CFE3D-63E4-49C0-B94A-0F25C7202071}" type="slidenum">
              <a:rPr lang="ar-SA" smtClean="0"/>
              <a:pPr/>
              <a:t>‹#›</a:t>
            </a:fld>
            <a:endParaRPr lang="ar-SA"/>
          </a:p>
        </p:txBody>
      </p:sp>
    </p:spTree>
    <p:extLst>
      <p:ext uri="{BB962C8B-B14F-4D97-AF65-F5344CB8AC3E}">
        <p14:creationId xmlns:p14="http://schemas.microsoft.com/office/powerpoint/2010/main" xmlns="" val="26548846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1</a:t>
            </a:fld>
            <a:endParaRPr lang="ar-SA"/>
          </a:p>
        </p:txBody>
      </p:sp>
    </p:spTree>
    <p:extLst>
      <p:ext uri="{BB962C8B-B14F-4D97-AF65-F5344CB8AC3E}">
        <p14:creationId xmlns:p14="http://schemas.microsoft.com/office/powerpoint/2010/main" xmlns="" val="229244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10</a:t>
            </a:fld>
            <a:endParaRPr lang="ar-SA"/>
          </a:p>
        </p:txBody>
      </p:sp>
    </p:spTree>
    <p:extLst>
      <p:ext uri="{BB962C8B-B14F-4D97-AF65-F5344CB8AC3E}">
        <p14:creationId xmlns:p14="http://schemas.microsoft.com/office/powerpoint/2010/main" xmlns="" val="378277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11</a:t>
            </a:fld>
            <a:endParaRPr lang="ar-SA"/>
          </a:p>
        </p:txBody>
      </p:sp>
    </p:spTree>
    <p:extLst>
      <p:ext uri="{BB962C8B-B14F-4D97-AF65-F5344CB8AC3E}">
        <p14:creationId xmlns:p14="http://schemas.microsoft.com/office/powerpoint/2010/main" xmlns="" val="26440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12</a:t>
            </a:fld>
            <a:endParaRPr lang="ar-SA"/>
          </a:p>
        </p:txBody>
      </p:sp>
    </p:spTree>
    <p:extLst>
      <p:ext uri="{BB962C8B-B14F-4D97-AF65-F5344CB8AC3E}">
        <p14:creationId xmlns:p14="http://schemas.microsoft.com/office/powerpoint/2010/main" xmlns="" val="178366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2</a:t>
            </a:fld>
            <a:endParaRPr lang="ar-SA"/>
          </a:p>
        </p:txBody>
      </p:sp>
    </p:spTree>
    <p:extLst>
      <p:ext uri="{BB962C8B-B14F-4D97-AF65-F5344CB8AC3E}">
        <p14:creationId xmlns:p14="http://schemas.microsoft.com/office/powerpoint/2010/main" xmlns="" val="23487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3</a:t>
            </a:fld>
            <a:endParaRPr lang="ar-SA"/>
          </a:p>
        </p:txBody>
      </p:sp>
    </p:spTree>
    <p:extLst>
      <p:ext uri="{BB962C8B-B14F-4D97-AF65-F5344CB8AC3E}">
        <p14:creationId xmlns:p14="http://schemas.microsoft.com/office/powerpoint/2010/main" xmlns="" val="29407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4</a:t>
            </a:fld>
            <a:endParaRPr lang="ar-SA"/>
          </a:p>
        </p:txBody>
      </p:sp>
    </p:spTree>
    <p:extLst>
      <p:ext uri="{BB962C8B-B14F-4D97-AF65-F5344CB8AC3E}">
        <p14:creationId xmlns:p14="http://schemas.microsoft.com/office/powerpoint/2010/main" xmlns="" val="34659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5</a:t>
            </a:fld>
            <a:endParaRPr lang="ar-SA"/>
          </a:p>
        </p:txBody>
      </p:sp>
    </p:spTree>
    <p:extLst>
      <p:ext uri="{BB962C8B-B14F-4D97-AF65-F5344CB8AC3E}">
        <p14:creationId xmlns:p14="http://schemas.microsoft.com/office/powerpoint/2010/main" xmlns="" val="74919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6</a:t>
            </a:fld>
            <a:endParaRPr lang="ar-SA"/>
          </a:p>
        </p:txBody>
      </p:sp>
    </p:spTree>
    <p:extLst>
      <p:ext uri="{BB962C8B-B14F-4D97-AF65-F5344CB8AC3E}">
        <p14:creationId xmlns:p14="http://schemas.microsoft.com/office/powerpoint/2010/main" xmlns="" val="405400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7</a:t>
            </a:fld>
            <a:endParaRPr lang="ar-SA"/>
          </a:p>
        </p:txBody>
      </p:sp>
    </p:spTree>
    <p:extLst>
      <p:ext uri="{BB962C8B-B14F-4D97-AF65-F5344CB8AC3E}">
        <p14:creationId xmlns:p14="http://schemas.microsoft.com/office/powerpoint/2010/main" xmlns="" val="40229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8</a:t>
            </a:fld>
            <a:endParaRPr lang="ar-SA"/>
          </a:p>
        </p:txBody>
      </p:sp>
    </p:spTree>
    <p:extLst>
      <p:ext uri="{BB962C8B-B14F-4D97-AF65-F5344CB8AC3E}">
        <p14:creationId xmlns:p14="http://schemas.microsoft.com/office/powerpoint/2010/main" xmlns="" val="173853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EE7CFE3D-63E4-49C0-B94A-0F25C7202071}" type="slidenum">
              <a:rPr lang="ar-SA" smtClean="0"/>
              <a:pPr/>
              <a:t>9</a:t>
            </a:fld>
            <a:endParaRPr lang="ar-SA"/>
          </a:p>
        </p:txBody>
      </p:sp>
    </p:spTree>
    <p:extLst>
      <p:ext uri="{BB962C8B-B14F-4D97-AF65-F5344CB8AC3E}">
        <p14:creationId xmlns:p14="http://schemas.microsoft.com/office/powerpoint/2010/main" xmlns="" val="359048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14" name="صورة 13" descr="zmzm_net7410f06f27.jpg"/>
          <p:cNvPicPr>
            <a:picLocks noChangeAspect="1"/>
          </p:cNvPicPr>
          <p:nvPr/>
        </p:nvPicPr>
        <p:blipFill>
          <a:blip r:embed="rId4" cstate="print">
            <a:duotone>
              <a:schemeClr val="accent3">
                <a:shade val="45000"/>
                <a:satMod val="135000"/>
              </a:schemeClr>
              <a:prstClr val="white"/>
            </a:duotone>
          </a:blip>
          <a:stretch>
            <a:fillRect/>
          </a:stretch>
        </p:blipFill>
        <p:spPr>
          <a:xfrm>
            <a:off x="1346306" y="1428736"/>
            <a:ext cx="5940338" cy="37147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Rectangle 1"/>
          <p:cNvSpPr>
            <a:spLocks noChangeArrowheads="1"/>
          </p:cNvSpPr>
          <p:nvPr/>
        </p:nvSpPr>
        <p:spPr bwMode="auto">
          <a:xfrm>
            <a:off x="1816051" y="2079088"/>
            <a:ext cx="539501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206500" algn="l"/>
                <a:tab pos="2636838" algn="ctr"/>
              </a:tabLst>
            </a:pPr>
            <a:r>
              <a:rPr kumimoji="0" lang="ar-EG" sz="7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Calibri" pitchFamily="34" charset="0"/>
                <a:cs typeface="Arial" pitchFamily="34" charset="0"/>
              </a:rPr>
              <a:t>الناقض الخامس والسادس</a:t>
            </a:r>
            <a:endParaRPr kumimoji="0" lang="ar-EG" sz="6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5" name="مستطيل 4"/>
          <p:cNvSpPr/>
          <p:nvPr/>
        </p:nvSpPr>
        <p:spPr>
          <a:xfrm>
            <a:off x="2231740" y="6300028"/>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solidFill>
                  <a:srgbClr val="FF0000"/>
                </a:solidFill>
              </a:rPr>
              <a:t> الأستاذ أبو يوسف منتدى التربية والتعليم بالمدينة </a:t>
            </a:r>
            <a:r>
              <a:rPr lang="ar-SA" b="1" dirty="0" smtClean="0">
                <a:solidFill>
                  <a:srgbClr val="FF0000"/>
                </a:solidFill>
              </a:rPr>
              <a:t>المنورة</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1" descr="C:\Documents and Settings\ahmed.ABU-CC02553BBB1\Desktop\My Pictures\110 [Converted].jpg"/>
          <p:cNvPicPr>
            <a:picLocks noChangeAspect="1" noChangeArrowheads="1"/>
          </p:cNvPicPr>
          <p:nvPr/>
        </p:nvPicPr>
        <p:blipFill>
          <a:blip r:embed="rId4" cstate="print"/>
          <a:srcRect/>
          <a:stretch>
            <a:fillRect/>
          </a:stretch>
        </p:blipFill>
        <p:spPr bwMode="auto">
          <a:xfrm>
            <a:off x="1600200" y="2038361"/>
            <a:ext cx="5629275" cy="30337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2"/>
          <p:cNvSpPr/>
          <p:nvPr/>
        </p:nvSpPr>
        <p:spPr>
          <a:xfrm>
            <a:off x="2357422" y="2857496"/>
            <a:ext cx="435771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التقويم</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endParaRPr>
          </a:p>
        </p:txBody>
      </p:sp>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e6ar_UnoCafe_NEt_%20(1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571472" y="785794"/>
            <a:ext cx="792641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200" b="1" dirty="0" smtClean="0">
                <a:solidFill>
                  <a:srgbClr val="0000FF"/>
                </a:solidFill>
              </a:rPr>
              <a:t>س1/ متى يكون تولي الكافر ناقضا من </a:t>
            </a:r>
            <a:r>
              <a:rPr lang="ar-EG" sz="3200" b="1" dirty="0" err="1" smtClean="0">
                <a:solidFill>
                  <a:srgbClr val="0000FF"/>
                </a:solidFill>
              </a:rPr>
              <a:t>نواقض</a:t>
            </a:r>
            <a:r>
              <a:rPr lang="ar-EG" sz="3200" b="1" dirty="0" smtClean="0">
                <a:solidFill>
                  <a:srgbClr val="0000FF"/>
                </a:solidFill>
              </a:rPr>
              <a:t> الإسلام ؟</a:t>
            </a:r>
            <a:endParaRPr lang="ar-EG" sz="3200" b="1" dirty="0">
              <a:solidFill>
                <a:srgbClr val="0000FF"/>
              </a:solidFill>
            </a:endParaRPr>
          </a:p>
        </p:txBody>
      </p:sp>
      <p:sp>
        <p:nvSpPr>
          <p:cNvPr id="6" name="مربع نص 5"/>
          <p:cNvSpPr txBox="1"/>
          <p:nvPr/>
        </p:nvSpPr>
        <p:spPr>
          <a:xfrm>
            <a:off x="571472" y="3286124"/>
            <a:ext cx="7926412" cy="119181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200" b="1" dirty="0" smtClean="0">
                <a:solidFill>
                  <a:srgbClr val="0000FF"/>
                </a:solidFill>
              </a:rPr>
              <a:t>س2/ كل من وقع في </a:t>
            </a:r>
            <a:r>
              <a:rPr lang="ar-EG" sz="3200" b="1" dirty="0" err="1" smtClean="0">
                <a:solidFill>
                  <a:srgbClr val="0000FF"/>
                </a:solidFill>
              </a:rPr>
              <a:t>نواقض</a:t>
            </a:r>
            <a:r>
              <a:rPr lang="ar-EG" sz="3200" b="1" dirty="0" smtClean="0">
                <a:solidFill>
                  <a:srgbClr val="0000FF"/>
                </a:solidFill>
              </a:rPr>
              <a:t> الإسلام فإنه يحكم بكفره إلا المكره ولكن بشرط فما هو ؟</a:t>
            </a:r>
            <a:endParaRPr lang="ar-EG" sz="3200" b="1" dirty="0">
              <a:solidFill>
                <a:srgbClr val="0000FF"/>
              </a:solidFill>
            </a:endParaRPr>
          </a:p>
        </p:txBody>
      </p:sp>
      <p:sp>
        <p:nvSpPr>
          <p:cNvPr id="7" name="مستطيل 6"/>
          <p:cNvSpPr/>
          <p:nvPr/>
        </p:nvSpPr>
        <p:spPr>
          <a:xfrm>
            <a:off x="1214414" y="1714488"/>
            <a:ext cx="6929454" cy="1200329"/>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إذا ناصره وعاونه على المسلمين بالبدن أو بالمال ما لم يكن جاهلا أو كارها أو </a:t>
            </a:r>
            <a:r>
              <a:rPr lang="ar-SA" sz="3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متأولا</a:t>
            </a:r>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 </a:t>
            </a:r>
            <a:endParaRPr lang="ar-SA" sz="3600" dirty="0">
              <a:solidFill>
                <a:srgbClr val="FF0000"/>
              </a:solidFill>
              <a:cs typeface="+mj-cs"/>
            </a:endParaRPr>
          </a:p>
        </p:txBody>
      </p:sp>
      <p:sp>
        <p:nvSpPr>
          <p:cNvPr id="8" name="مستطيل 7"/>
          <p:cNvSpPr/>
          <p:nvPr/>
        </p:nvSpPr>
        <p:spPr>
          <a:xfrm>
            <a:off x="1285852" y="4643446"/>
            <a:ext cx="6929454" cy="646331"/>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أن يكون قلبه مطمئنا بالإيمان </a:t>
            </a:r>
            <a:endParaRPr lang="ar-SA" sz="3600" dirty="0">
              <a:solidFill>
                <a:srgbClr val="FF0000"/>
              </a:solidFill>
              <a:cs typeface="+mj-cs"/>
            </a:endParaRPr>
          </a:p>
        </p:txBody>
      </p:sp>
      <p:sp>
        <p:nvSpPr>
          <p:cNvPr id="9" name="مستطيل 8"/>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1000" fill="hold"/>
                                        <p:tgtEl>
                                          <p:spTgt spid="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28" dur="1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3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zmzm_net7410f06f2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928662" y="1000108"/>
            <a:ext cx="7286676"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س3/ لماذا قرن الرسول </a:t>
            </a:r>
            <a:r>
              <a:rPr lang="ar-EG" sz="3200" b="1" dirty="0" smtClean="0">
                <a:solidFill>
                  <a:srgbClr val="0000FF"/>
                </a:solidFill>
                <a:sym typeface="AGA Arabesque"/>
              </a:rPr>
              <a:t> السحر بالشرك </a:t>
            </a:r>
            <a:r>
              <a:rPr lang="ar-EG" sz="3200" b="1" dirty="0" smtClean="0">
                <a:solidFill>
                  <a:srgbClr val="0000FF"/>
                </a:solidFill>
              </a:rPr>
              <a:t>؟</a:t>
            </a:r>
            <a:endParaRPr lang="ar-EG" sz="3200" b="1" dirty="0">
              <a:solidFill>
                <a:srgbClr val="0000FF"/>
              </a:solidFill>
            </a:endParaRPr>
          </a:p>
        </p:txBody>
      </p:sp>
      <p:sp>
        <p:nvSpPr>
          <p:cNvPr id="6" name="مستطيل 5"/>
          <p:cNvSpPr/>
          <p:nvPr/>
        </p:nvSpPr>
        <p:spPr>
          <a:xfrm>
            <a:off x="1142976" y="2071678"/>
            <a:ext cx="6929454" cy="1200329"/>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لأن كثير من السحر لا يتوصل إليه إلا بالشرك والتقرب </a:t>
            </a:r>
            <a:r>
              <a:rPr lang="ar-SA" sz="3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j-cs"/>
              </a:rPr>
              <a:t>من الشياطين </a:t>
            </a:r>
            <a:endParaRPr lang="ar-SA" sz="3600" dirty="0">
              <a:solidFill>
                <a:srgbClr val="FF0000"/>
              </a:solidFill>
              <a:cs typeface="+mj-cs"/>
            </a:endParaRPr>
          </a:p>
        </p:txBody>
      </p:sp>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44444444444444444444444444444444444.jpg"/>
          <p:cNvPicPr>
            <a:picLocks noChangeAspect="1" noChangeArrowheads="1"/>
          </p:cNvPicPr>
          <p:nvPr/>
        </p:nvPicPr>
        <p:blipFill>
          <a:blip r:embed="rId4" cstate="print"/>
          <a:srcRect/>
          <a:stretch>
            <a:fillRect/>
          </a:stretch>
        </p:blipFill>
        <p:spPr bwMode="auto">
          <a:xfrm>
            <a:off x="1214414" y="1071546"/>
            <a:ext cx="6337300" cy="4254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p:nvPr/>
        </p:nvSpPr>
        <p:spPr>
          <a:xfrm>
            <a:off x="3942601" y="2500306"/>
            <a:ext cx="2343911" cy="156966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EG" sz="9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st="60007" dir="5400000" sy="-100000" algn="bl" rotWithShape="0"/>
                </a:effectLst>
              </a:rPr>
              <a:t>تمهيد</a:t>
            </a:r>
            <a:endParaRPr lang="en-US" sz="9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st="60007" dir="5400000" sy="-100000" algn="bl" rotWithShape="0"/>
              </a:effectLst>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2946_imgcache.jpg"/>
          <p:cNvPicPr>
            <a:picLocks noChangeAspect="1" noChangeArrowheads="1"/>
          </p:cNvPicPr>
          <p:nvPr/>
        </p:nvPicPr>
        <p:blipFill>
          <a:blip r:embed="rId4" cstate="print"/>
          <a:srcRect/>
          <a:stretch>
            <a:fillRect/>
          </a:stretch>
        </p:blipFill>
        <p:spPr bwMode="auto">
          <a:xfrm>
            <a:off x="857224" y="1262064"/>
            <a:ext cx="7500990" cy="4238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2"/>
          <p:cNvSpPr/>
          <p:nvPr/>
        </p:nvSpPr>
        <p:spPr>
          <a:xfrm>
            <a:off x="4857752" y="1655754"/>
            <a:ext cx="3000396" cy="3416320"/>
          </a:xfrm>
          <a:prstGeom prst="rect">
            <a:avLst/>
          </a:prstGeom>
          <a:noFill/>
        </p:spPr>
        <p:txBody>
          <a:bodyPr wrap="square" lIns="91440" tIns="45720" rIns="91440" bIns="45720">
            <a:spAutoFit/>
          </a:bodyPr>
          <a:lstStyle/>
          <a:p>
            <a:pPr>
              <a:buFontTx/>
              <a:buChar char="-"/>
            </a:pPr>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هل كل من وقع في </a:t>
            </a:r>
            <a:r>
              <a:rPr lang="ar-EG"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النواقض</a:t>
            </a:r>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ينتقض إسلامه ؟</a:t>
            </a:r>
          </a:p>
          <a:p>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هل هناك فرق بين الجاد والهازل في </a:t>
            </a:r>
            <a:r>
              <a:rPr lang="ar-EG"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نواقض</a:t>
            </a:r>
            <a:r>
              <a:rPr lang="ar-EG"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الإسلام </a:t>
            </a: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12871820811.jpg"/>
          <p:cNvPicPr>
            <a:picLocks noChangeAspect="1" noChangeArrowheads="1"/>
          </p:cNvPicPr>
          <p:nvPr/>
        </p:nvPicPr>
        <p:blipFill>
          <a:blip r:embed="rId4" cstate="print"/>
          <a:srcRect/>
          <a:stretch>
            <a:fillRect/>
          </a:stretch>
        </p:blipFill>
        <p:spPr bwMode="auto">
          <a:xfrm>
            <a:off x="1285852" y="1285860"/>
            <a:ext cx="6550303" cy="4071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p:nvPr/>
        </p:nvSpPr>
        <p:spPr>
          <a:xfrm>
            <a:off x="2714612" y="2214554"/>
            <a:ext cx="4286280" cy="2123658"/>
          </a:xfrm>
          <a:prstGeom prst="rect">
            <a:avLst/>
          </a:prstGeom>
          <a:noFill/>
        </p:spPr>
        <p:txBody>
          <a:bodyPr wrap="square" lIns="91440" tIns="45720" rIns="91440" bIns="45720">
            <a:spAutoFit/>
          </a:bodyPr>
          <a:lstStyle/>
          <a:p>
            <a:pPr algn="ctr"/>
            <a:r>
              <a:rPr lang="ar-EG" sz="6600" b="1" cap="none" spc="100" dirty="0" smtClean="0">
                <a:ln w="18000">
                  <a:solidFill>
                    <a:schemeClr val="accent1">
                      <a:satMod val="200000"/>
                      <a:tint val="72000"/>
                    </a:schemeClr>
                  </a:solidFill>
                  <a:prstDash val="solid"/>
                </a:ln>
                <a:solidFill>
                  <a:schemeClr val="tx2">
                    <a:lumMod val="75000"/>
                  </a:schemeClr>
                </a:solidFill>
                <a:effectLst>
                  <a:outerShdw blurRad="25000" dist="20000" dir="16020000" algn="tl">
                    <a:schemeClr val="accent1">
                      <a:satMod val="200000"/>
                      <a:shade val="1000"/>
                      <a:alpha val="60000"/>
                    </a:schemeClr>
                  </a:outerShdw>
                  <a:reflection blurRad="6350" stA="55000" endA="50" endPos="85000" dir="5400000" sy="-100000" algn="bl" rotWithShape="0"/>
                </a:effectLst>
              </a:rPr>
              <a:t>خامسا : </a:t>
            </a:r>
          </a:p>
          <a:p>
            <a:pPr algn="ctr"/>
            <a:r>
              <a:rPr lang="ar-EG" sz="6600" b="1" cap="none" spc="100" dirty="0" smtClean="0">
                <a:ln w="18000">
                  <a:solidFill>
                    <a:schemeClr val="accent1">
                      <a:satMod val="200000"/>
                      <a:tint val="72000"/>
                    </a:schemeClr>
                  </a:solidFill>
                  <a:prstDash val="solid"/>
                </a:ln>
                <a:solidFill>
                  <a:schemeClr val="tx2">
                    <a:lumMod val="75000"/>
                  </a:schemeClr>
                </a:solidFill>
                <a:effectLst>
                  <a:outerShdw blurRad="25000" dist="20000" dir="16020000" algn="tl">
                    <a:schemeClr val="accent1">
                      <a:satMod val="200000"/>
                      <a:shade val="1000"/>
                      <a:alpha val="60000"/>
                    </a:schemeClr>
                  </a:outerShdw>
                  <a:reflection blurRad="6350" stA="55000" endA="50" endPos="85000" dir="5400000" sy="-100000" algn="bl" rotWithShape="0"/>
                </a:effectLst>
              </a:rPr>
              <a:t>تولي الكافرين</a:t>
            </a:r>
            <a:endParaRPr lang="en-US" sz="6600" b="1" cap="none" spc="100" dirty="0">
              <a:ln w="18000">
                <a:solidFill>
                  <a:schemeClr val="accent1">
                    <a:satMod val="200000"/>
                    <a:tint val="72000"/>
                  </a:schemeClr>
                </a:solidFill>
                <a:prstDash val="solid"/>
              </a:ln>
              <a:solidFill>
                <a:schemeClr val="tx2">
                  <a:lumMod val="75000"/>
                </a:schemeClr>
              </a:solidFill>
              <a:effectLst>
                <a:outerShdw blurRad="25000" dist="20000" dir="16020000" algn="tl">
                  <a:schemeClr val="accent1">
                    <a:satMod val="200000"/>
                    <a:shade val="1000"/>
                    <a:alpha val="60000"/>
                  </a:schemeClr>
                </a:outerShdw>
                <a:reflection blurRad="6350" stA="55000" endA="50" endPos="85000" dir="5400000" sy="-100000" algn="bl" rotWithShape="0"/>
              </a:effectLst>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6" name="صورة 5" descr="1a719ce386.bmp"/>
          <p:cNvPicPr>
            <a:picLocks noChangeAspect="1"/>
          </p:cNvPicPr>
          <p:nvPr/>
        </p:nvPicPr>
        <p:blipFill>
          <a:blip r:embed="rId4" cstate="print"/>
          <a:stretch>
            <a:fillRect/>
          </a:stretch>
        </p:blipFill>
        <p:spPr>
          <a:xfrm rot="5400000">
            <a:off x="1750199" y="-964438"/>
            <a:ext cx="5715040" cy="8643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1"/>
          <p:cNvSpPr>
            <a:spLocks noChangeArrowheads="1"/>
          </p:cNvSpPr>
          <p:nvPr/>
        </p:nvSpPr>
        <p:spPr bwMode="auto">
          <a:xfrm>
            <a:off x="1000100" y="1376779"/>
            <a:ext cx="7143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1206500" algn="l"/>
                <a:tab pos="2636838" algn="ctr"/>
              </a:tabLst>
            </a:pPr>
            <a:r>
              <a:rPr lang="ar-EG" sz="3600" b="1" dirty="0"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المراد </a:t>
            </a:r>
            <a:r>
              <a:rPr lang="ar-EG" sz="3600" b="1" dirty="0" err="1"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به</a:t>
            </a:r>
            <a:r>
              <a:rPr lang="ar-EG" sz="3600" b="1" dirty="0"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 : مناصرتهم ومعاونتهم على المسلمين بالبدن أو بالمال أو بالرأي ما لم يكن جاهلا أو كارها أو </a:t>
            </a:r>
            <a:r>
              <a:rPr lang="ar-EG" sz="3600" b="1" dirty="0" err="1"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متأولا</a:t>
            </a:r>
            <a:r>
              <a:rPr lang="ar-EG" sz="3600" b="1" dirty="0" smtClean="0">
                <a:ln w="1905"/>
                <a:solidFill>
                  <a:srgbClr val="FF0000"/>
                </a:solidFill>
                <a:effectLst>
                  <a:innerShdw blurRad="69850" dist="43180" dir="5400000">
                    <a:srgbClr val="000000">
                      <a:alpha val="65000"/>
                    </a:srgbClr>
                  </a:innerShdw>
                </a:effectLst>
                <a:latin typeface="Calibri" pitchFamily="34" charset="0"/>
                <a:ea typeface="Calibri" pitchFamily="34" charset="0"/>
                <a:cs typeface="Arial" pitchFamily="34" charset="0"/>
              </a:rPr>
              <a:t> لأن الله  يقول ( ومن يتولهم منكم فإنه منهم إن الله لا يهدي  القوم الظالمين ) وقال سبحانه ( ولو كانوا يؤمنون بالله والنبي وما أنزل إليه ما اتخذوهم أولياء ولكن كثيرا منهم فاسقون ) . </a:t>
            </a:r>
          </a:p>
        </p:txBody>
      </p:sp>
      <p:sp>
        <p:nvSpPr>
          <p:cNvPr id="5" name="مستطيل 4"/>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anim calcmode="discrete" valueType="clr">
                                      <p:cBhvr override="childStyle">
                                        <p:cTn id="1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
                                        </p:tgtEl>
                                        <p:attrNameLst>
                                          <p:attrName>fillcolor</p:attrName>
                                        </p:attrNameLst>
                                      </p:cBhvr>
                                      <p:tavLst>
                                        <p:tav tm="0">
                                          <p:val>
                                            <p:clrVal>
                                              <a:schemeClr val="accent2"/>
                                            </p:clrVal>
                                          </p:val>
                                        </p:tav>
                                        <p:tav tm="50000">
                                          <p:val>
                                            <p:clrVal>
                                              <a:schemeClr val="hlink"/>
                                            </p:clrVal>
                                          </p:val>
                                        </p:tav>
                                      </p:tavLst>
                                    </p:anim>
                                    <p:set>
                                      <p:cBhvr>
                                        <p:cTn id="17"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1" descr="C:\Documents and Settings\ahmed.ABU-CC02553BBB1\Desktop\My Pictures\116 [Converted].jpg"/>
          <p:cNvPicPr>
            <a:picLocks noChangeAspect="1" noChangeArrowheads="1"/>
          </p:cNvPicPr>
          <p:nvPr/>
        </p:nvPicPr>
        <p:blipFill>
          <a:blip r:embed="rId4" cstate="print"/>
          <a:srcRect/>
          <a:stretch>
            <a:fillRect/>
          </a:stretch>
        </p:blipFill>
        <p:spPr bwMode="auto">
          <a:xfrm>
            <a:off x="1447800" y="595313"/>
            <a:ext cx="6324599" cy="5667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p:nvPr/>
        </p:nvSpPr>
        <p:spPr>
          <a:xfrm>
            <a:off x="3071802" y="1428736"/>
            <a:ext cx="4108333" cy="3631763"/>
          </a:xfrm>
          <a:prstGeom prst="rect">
            <a:avLst/>
          </a:prstGeom>
          <a:noFill/>
        </p:spPr>
        <p:txBody>
          <a:bodyPr wrap="square" lIns="91440" tIns="45720" rIns="91440" bIns="45720">
            <a:spAutoFit/>
          </a:bodyPr>
          <a:lstStyle/>
          <a:p>
            <a:pPr algn="ctr"/>
            <a:r>
              <a:rPr lang="ar-EG" sz="11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50" endPos="85000" dist="60007" dir="5400000" sy="-100000" algn="bl" rotWithShape="0"/>
                </a:effectLst>
              </a:rPr>
              <a:t>سادسا : السحر</a:t>
            </a:r>
            <a:endParaRPr lang="en-US" sz="11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50" endPos="85000" dist="60007" dir="5400000" sy="-100000" algn="bl" rotWithShape="0"/>
              </a:effectLst>
            </a:endParaRPr>
          </a:p>
        </p:txBody>
      </p:sp>
      <p:sp>
        <p:nvSpPr>
          <p:cNvPr id="6" name="مستطيل 5"/>
          <p:cNvSpPr/>
          <p:nvPr/>
        </p:nvSpPr>
        <p:spPr>
          <a:xfrm>
            <a:off x="2231740" y="6372036"/>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06L.JPG"/>
          <p:cNvPicPr>
            <a:picLocks noChangeAspect="1"/>
          </p:cNvPicPr>
          <p:nvPr/>
        </p:nvPicPr>
        <p:blipFill>
          <a:blip r:embed="rId4" cstate="print"/>
          <a:stretch>
            <a:fillRect/>
          </a:stretch>
        </p:blipFill>
        <p:spPr>
          <a:xfrm>
            <a:off x="0" y="642942"/>
            <a:ext cx="9144000" cy="5572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1285852" y="1604082"/>
            <a:ext cx="6482197" cy="3539430"/>
          </a:xfrm>
          <a:prstGeom prst="rect">
            <a:avLst/>
          </a:prstGeom>
        </p:spPr>
        <p:txBody>
          <a:bodyPr wrap="square">
            <a:spAutoFit/>
          </a:bodyPr>
          <a:lstStyle/>
          <a:p>
            <a:r>
              <a:rPr lang="ar-EG" sz="2800" b="1" dirty="0" smtClean="0">
                <a:ln w="10541" cmpd="sng">
                  <a:solidFill>
                    <a:schemeClr val="accent1">
                      <a:shade val="88000"/>
                      <a:satMod val="110000"/>
                    </a:schemeClr>
                  </a:solidFill>
                  <a:prstDash val="solid"/>
                </a:ln>
                <a:solidFill>
                  <a:srgbClr val="0000FF"/>
                </a:solidFill>
              </a:rPr>
              <a:t>وهو عزائم ورقى وكلام يتكلم </a:t>
            </a:r>
            <a:r>
              <a:rPr lang="ar-EG" sz="2800" b="1" dirty="0" err="1" smtClean="0">
                <a:ln w="10541" cmpd="sng">
                  <a:solidFill>
                    <a:schemeClr val="accent1">
                      <a:shade val="88000"/>
                      <a:satMod val="110000"/>
                    </a:schemeClr>
                  </a:solidFill>
                  <a:prstDash val="solid"/>
                </a:ln>
                <a:solidFill>
                  <a:srgbClr val="0000FF"/>
                </a:solidFill>
              </a:rPr>
              <a:t>به</a:t>
            </a:r>
            <a:r>
              <a:rPr lang="ar-EG" sz="2800" b="1" dirty="0" smtClean="0">
                <a:ln w="10541" cmpd="sng">
                  <a:solidFill>
                    <a:schemeClr val="accent1">
                      <a:shade val="88000"/>
                      <a:satMod val="110000"/>
                    </a:schemeClr>
                  </a:solidFill>
                  <a:prstDash val="solid"/>
                </a:ln>
                <a:solidFill>
                  <a:srgbClr val="0000FF"/>
                </a:solidFill>
              </a:rPr>
              <a:t> وأدوية </a:t>
            </a:r>
            <a:r>
              <a:rPr lang="ar-EG" sz="2800" b="1" dirty="0" err="1" smtClean="0">
                <a:ln w="10541" cmpd="sng">
                  <a:solidFill>
                    <a:schemeClr val="accent1">
                      <a:shade val="88000"/>
                      <a:satMod val="110000"/>
                    </a:schemeClr>
                  </a:solidFill>
                  <a:prstDash val="solid"/>
                </a:ln>
                <a:solidFill>
                  <a:srgbClr val="0000FF"/>
                </a:solidFill>
              </a:rPr>
              <a:t>وتدخينات</a:t>
            </a:r>
            <a:r>
              <a:rPr lang="ar-EG" sz="2800" b="1" dirty="0" smtClean="0">
                <a:ln w="10541" cmpd="sng">
                  <a:solidFill>
                    <a:schemeClr val="accent1">
                      <a:shade val="88000"/>
                      <a:satMod val="110000"/>
                    </a:schemeClr>
                  </a:solidFill>
                  <a:prstDash val="solid"/>
                </a:ln>
                <a:solidFill>
                  <a:srgbClr val="0000FF"/>
                </a:solidFill>
              </a:rPr>
              <a:t> , ويحصل بأمور خفية لا تدرك بالأبصار ومنه ما يؤثر في القلوب والأبدان فقد يمرض ويقتل ويفرق بين المرء وزوجه </a:t>
            </a:r>
          </a:p>
          <a:p>
            <a:r>
              <a:rPr lang="ar-EG" sz="2800" b="1" dirty="0" smtClean="0">
                <a:ln w="10541" cmpd="sng">
                  <a:solidFill>
                    <a:schemeClr val="accent1">
                      <a:shade val="88000"/>
                      <a:satMod val="110000"/>
                    </a:schemeClr>
                  </a:solidFill>
                  <a:prstDash val="solid"/>
                </a:ln>
                <a:solidFill>
                  <a:srgbClr val="0000FF"/>
                </a:solidFill>
              </a:rPr>
              <a:t>والسحر عمل شيطاني وكثير منه لا يتوصل إليه إلا بالشرك والتقرب إلى الشياطين ولهذا قرنه الرسول </a:t>
            </a:r>
            <a:r>
              <a:rPr lang="ar-EG" sz="2800" b="1" dirty="0" smtClean="0">
                <a:ln w="10541" cmpd="sng">
                  <a:solidFill>
                    <a:schemeClr val="accent1">
                      <a:shade val="88000"/>
                      <a:satMod val="110000"/>
                    </a:schemeClr>
                  </a:solidFill>
                  <a:prstDash val="solid"/>
                </a:ln>
                <a:solidFill>
                  <a:srgbClr val="0000FF"/>
                </a:solidFill>
                <a:sym typeface="AGA Arabesque"/>
              </a:rPr>
              <a:t> </a:t>
            </a:r>
            <a:r>
              <a:rPr lang="ar-EG" sz="2800" b="1" dirty="0" smtClean="0">
                <a:ln w="10541" cmpd="sng">
                  <a:solidFill>
                    <a:schemeClr val="accent1">
                      <a:shade val="88000"/>
                      <a:satMod val="110000"/>
                    </a:schemeClr>
                  </a:solidFill>
                  <a:prstDash val="solid"/>
                </a:ln>
                <a:solidFill>
                  <a:srgbClr val="0000FF"/>
                </a:solidFill>
              </a:rPr>
              <a:t>بالشرك حيث يقول النبي </a:t>
            </a:r>
            <a:r>
              <a:rPr lang="ar-EG" sz="2800" b="1" dirty="0" smtClean="0">
                <a:ln w="10541" cmpd="sng">
                  <a:solidFill>
                    <a:schemeClr val="accent1">
                      <a:shade val="88000"/>
                      <a:satMod val="110000"/>
                    </a:schemeClr>
                  </a:solidFill>
                  <a:prstDash val="solid"/>
                </a:ln>
                <a:solidFill>
                  <a:srgbClr val="0000FF"/>
                </a:solidFill>
                <a:sym typeface="AGA Arabesque"/>
              </a:rPr>
              <a:t> ( اجتنبوا السبع الموبقات ) قالوا وما هي ؟ قال ( الإشراك بالله والسحر .... ) .</a:t>
            </a:r>
            <a:endParaRPr lang="ar-EG" sz="2800" b="1" dirty="0">
              <a:ln w="10541" cmpd="sng">
                <a:solidFill>
                  <a:schemeClr val="accent1">
                    <a:shade val="88000"/>
                    <a:satMod val="110000"/>
                  </a:schemeClr>
                </a:solidFill>
                <a:prstDash val="solid"/>
              </a:ln>
              <a:solidFill>
                <a:srgbClr val="0000FF"/>
              </a:solidFill>
            </a:endParaRPr>
          </a:p>
        </p:txBody>
      </p:sp>
      <p:sp>
        <p:nvSpPr>
          <p:cNvPr id="6" name="مستطيل 5"/>
          <p:cNvSpPr/>
          <p:nvPr/>
        </p:nvSpPr>
        <p:spPr>
          <a:xfrm>
            <a:off x="2231740" y="6372036"/>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zmzm_net7410f06f27.jpg"/>
          <p:cNvPicPr>
            <a:picLocks noChangeAspect="1"/>
          </p:cNvPicPr>
          <p:nvPr/>
        </p:nvPicPr>
        <p:blipFill>
          <a:blip r:embed="rId4" cstate="print"/>
          <a:stretch>
            <a:fillRect/>
          </a:stretch>
        </p:blipFill>
        <p:spPr>
          <a:xfrm>
            <a:off x="0" y="214314"/>
            <a:ext cx="9144000" cy="6215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714348" y="1000132"/>
            <a:ext cx="75724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tabLst>
                <a:tab pos="2865438" algn="ctr"/>
              </a:tabLst>
            </a:pPr>
            <a:r>
              <a:rPr lang="ar-EG" sz="3200" b="1" spc="50" dirty="0"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ومن فعل هذه </a:t>
            </a:r>
            <a:r>
              <a:rPr lang="ar-EG" sz="3200" b="1" spc="50" dirty="0" err="1"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النواقض</a:t>
            </a:r>
            <a:r>
              <a:rPr lang="ar-EG" sz="3200" b="1" spc="50" dirty="0"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 من فعل هذه </a:t>
            </a:r>
            <a:r>
              <a:rPr lang="ar-EG" sz="3200" b="1" spc="50" dirty="0" err="1"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النواقض</a:t>
            </a:r>
            <a:r>
              <a:rPr lang="ar-EG" sz="3200" b="1" spc="50" dirty="0" smtClean="0">
                <a:ln w="11430"/>
                <a:solidFill>
                  <a:srgbClr val="0000FF"/>
                </a:solidFill>
                <a:effectLst>
                  <a:outerShdw blurRad="76200" dist="50800" dir="5400000" algn="tl" rotWithShape="0">
                    <a:srgbClr val="000000">
                      <a:alpha val="65000"/>
                    </a:srgbClr>
                  </a:outerShdw>
                </a:effectLst>
                <a:latin typeface="Calibri" pitchFamily="34" charset="0"/>
                <a:ea typeface="Calibri" pitchFamily="34" charset="0"/>
                <a:cs typeface="Arial" pitchFamily="34" charset="0"/>
              </a:rPr>
              <a:t> أو بعضها أو واحدا  منها فقد كفر وخرج من الدين سواء كان جادا أو صادقا أم كان مازحا وضاحكا ولا يستثنى من ذلك كله إلا من أكرهه الكفار بأن يعمل أو يتكلم بما ينقض دينه وأما قلبه فلا يمكن لأحد أن يصل إليه ولذا فلا بد للمكره أن يكون قلبه مطمئنا بالإيمان كما قال تعالى (مَن كَفَرَ بِاللّهِ مِن بَعْدِ إيمَانِهِ إِلاَّ مَنْ أُكْرِهَ وَقَلْبُهُ مُطْمَئِنٌّ بِالإِيمَانِ وَلَـكِن مَّن شَرَحَ بِالْكُفْرِ صَدْرًا فَعَلَيْهِمْ غَضَبٌ مِّنَ اللّهِ وَلَهُمْ عَذَابٌ عَظِيمٌ ) .</a:t>
            </a:r>
            <a:endParaRPr kumimoji="0" lang="ar-EG" sz="28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مستطيل 5"/>
          <p:cNvSpPr/>
          <p:nvPr/>
        </p:nvSpPr>
        <p:spPr>
          <a:xfrm>
            <a:off x="2231740" y="6372036"/>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11" name="صورة 10" descr="goldfloral3.jpg"/>
          <p:cNvPicPr>
            <a:picLocks noChangeAspect="1"/>
          </p:cNvPicPr>
          <p:nvPr/>
        </p:nvPicPr>
        <p:blipFill>
          <a:blip r:embed="rId4" cstate="print"/>
          <a:stretch>
            <a:fillRect/>
          </a:stretch>
        </p:blipFill>
        <p:spPr>
          <a:xfrm>
            <a:off x="0" y="928694"/>
            <a:ext cx="9144000" cy="435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2"/>
          <p:cNvSpPr>
            <a:spLocks noChangeArrowheads="1"/>
          </p:cNvSpPr>
          <p:nvPr/>
        </p:nvSpPr>
        <p:spPr bwMode="auto">
          <a:xfrm>
            <a:off x="642910" y="1357298"/>
            <a:ext cx="78581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pPr>
            <a:r>
              <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مع العلم أن التكفير أمر خطير ليس لكل واحد أن يحكم </a:t>
            </a:r>
            <a:r>
              <a:rPr kumimoji="0" lang="ar-EG" sz="36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به</a:t>
            </a:r>
            <a:r>
              <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إلا أن يكون من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الراسخين في العلم الذين قال الله عنهم : (( وإذا جاءهم أمر من الأمن أو الخوف أذاعوا </a:t>
            </a:r>
            <a:r>
              <a:rPr lang="ar-EG"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به</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ولو ردوه إلى الرسول وإلى أولي الأمر منهم لعلمه الذين يستنبطونه منهم ولولا فضل الله عليكم ورحمته لاتبعتم الشيطان إلا قليلا )) .</a:t>
            </a:r>
            <a:endPar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5" name="مستطيل 4"/>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solidFill>
                  <a:srgbClr val="FF0000"/>
                </a:solidFill>
              </a:rPr>
              <a:t> الأستاذ أبو يوسف منتدى التربية والتعليم بالمدينة </a:t>
            </a:r>
            <a:r>
              <a:rPr lang="ar-SA" b="1" dirty="0" smtClean="0">
                <a:solidFill>
                  <a:srgbClr val="FF0000"/>
                </a:solidFill>
              </a:rPr>
              <a:t>المنورة</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
                                        <p:tgtEl>
                                          <p:spTgt spid="12"/>
                                        </p:tgtEl>
                                      </p:cBhvr>
                                    </p:animEffect>
                                    <p:anim calcmode="lin" valueType="num">
                                      <p:cBhvr>
                                        <p:cTn id="14" dur="400" fill="hold"/>
                                        <p:tgtEl>
                                          <p:spTgt spid="12"/>
                                        </p:tgtEl>
                                        <p:attrNameLst>
                                          <p:attrName>ppt_x</p:attrName>
                                        </p:attrNameLst>
                                      </p:cBhvr>
                                      <p:tavLst>
                                        <p:tav tm="0">
                                          <p:val>
                                            <p:strVal val="#ppt_x"/>
                                          </p:val>
                                        </p:tav>
                                        <p:tav tm="100000">
                                          <p:val>
                                            <p:strVal val="#ppt_x"/>
                                          </p:val>
                                        </p:tav>
                                      </p:tavLst>
                                    </p:anim>
                                    <p:anim calcmode="lin" valueType="num">
                                      <p:cBhvr>
                                        <p:cTn id="15" dur="400" fill="hold"/>
                                        <p:tgtEl>
                                          <p:spTgt spid="1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648</Words>
  <Application>Microsoft Office PowerPoint</Application>
  <PresentationFormat>عرض على الشاشة (3:4)‏</PresentationFormat>
  <Paragraphs>55</Paragraphs>
  <Slides>12</Slides>
  <Notes>12</Notes>
  <HiddenSlides>0</HiddenSlides>
  <MMClips>0</MMClips>
  <ScaleCrop>false</ScaleCrop>
  <HeadingPairs>
    <vt:vector size="4" baseType="variant">
      <vt:variant>
        <vt:lpstr>سمة</vt:lpstr>
      </vt:variant>
      <vt:variant>
        <vt:i4>1</vt:i4>
      </vt:variant>
      <vt:variant>
        <vt:lpstr>عناوين الشرائح</vt:lpstr>
      </vt:variant>
      <vt:variant>
        <vt:i4>12</vt:i4>
      </vt:variant>
    </vt:vector>
  </HeadingPairs>
  <TitlesOfParts>
    <vt:vector size="13"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mom</cp:lastModifiedBy>
  <cp:revision>60</cp:revision>
  <dcterms:modified xsi:type="dcterms:W3CDTF">2019-09-10T18:01:07Z</dcterms:modified>
</cp:coreProperties>
</file>