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4" r:id="rId2"/>
  </p:sldMasterIdLst>
  <p:sldIdLst>
    <p:sldId id="264" r:id="rId3"/>
    <p:sldId id="265" r:id="rId4"/>
  </p:sldIdLst>
  <p:sldSz cx="6858000" cy="9144000" type="screen4x3"/>
  <p:notesSz cx="6881813" cy="10002838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3" d="100"/>
          <a:sy n="53" d="100"/>
        </p:scale>
        <p:origin x="22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53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624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4553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36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40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6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29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3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10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4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0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297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52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83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42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409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03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526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0673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675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155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4502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0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07169" y="2350979"/>
            <a:ext cx="6519066" cy="238828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الأول: </a:t>
            </a:r>
          </a:p>
        </p:txBody>
      </p:sp>
      <p:sp>
        <p:nvSpPr>
          <p:cNvPr id="42" name="مربع نص 41"/>
          <p:cNvSpPr txBox="1"/>
          <p:nvPr/>
        </p:nvSpPr>
        <p:spPr>
          <a:xfrm>
            <a:off x="5333535" y="477771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الثاني : 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201280" y="4743249"/>
            <a:ext cx="6519066" cy="172752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5283780" y="7387752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الثالث  : 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75110" y="6470769"/>
            <a:ext cx="6545236" cy="25769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749701" y="4835520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816714" y="6732027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الثالث: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77475"/>
              </p:ext>
            </p:extLst>
          </p:nvPr>
        </p:nvGraphicFramePr>
        <p:xfrm>
          <a:off x="214780" y="235314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تطبيق الطريقة العلمية التي يستخدمها العلماء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2564"/>
              </p:ext>
            </p:extLst>
          </p:nvPr>
        </p:nvGraphicFramePr>
        <p:xfrm>
          <a:off x="220675" y="474197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تعداد خصائص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7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80722"/>
              </p:ext>
            </p:extLst>
          </p:nvPr>
        </p:nvGraphicFramePr>
        <p:xfrm>
          <a:off x="190175" y="6497527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استنتاج حاجات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369781" y="2633167"/>
            <a:ext cx="329586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- رتبي خطوات الطريقة العلمية التي يستخدمها العلماء:</a:t>
            </a:r>
            <a:endParaRPr lang="ar-SA" sz="1200" b="1" dirty="0">
              <a:solidFill>
                <a:prstClr val="black"/>
              </a:solidFill>
            </a:endParaRPr>
          </a:p>
        </p:txBody>
      </p:sp>
      <p:grpSp>
        <p:nvGrpSpPr>
          <p:cNvPr id="23" name="مجموعة 22"/>
          <p:cNvGrpSpPr/>
          <p:nvPr/>
        </p:nvGrpSpPr>
        <p:grpSpPr>
          <a:xfrm>
            <a:off x="2364782" y="3249197"/>
            <a:ext cx="4243584" cy="1362355"/>
            <a:chOff x="2450849" y="3352968"/>
            <a:chExt cx="4243584" cy="1478117"/>
          </a:xfrm>
        </p:grpSpPr>
        <p:sp>
          <p:nvSpPr>
            <p:cNvPr id="5" name="مستطيل مستدير الزوايا 4"/>
            <p:cNvSpPr/>
            <p:nvPr/>
          </p:nvSpPr>
          <p:spPr>
            <a:xfrm>
              <a:off x="5605275" y="3352968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 smtClean="0">
                  <a:solidFill>
                    <a:prstClr val="black"/>
                  </a:solidFill>
                </a:rPr>
                <a:t>استنتج </a:t>
              </a:r>
              <a:endParaRPr lang="ar-SA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39" name="مستطيل مستدير الزوايا 38"/>
            <p:cNvSpPr/>
            <p:nvPr/>
          </p:nvSpPr>
          <p:spPr>
            <a:xfrm>
              <a:off x="2495984" y="4140651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 smtClean="0">
                  <a:solidFill>
                    <a:prstClr val="black"/>
                  </a:solidFill>
                </a:rPr>
                <a:t>ألاحظ</a:t>
              </a:r>
              <a:endParaRPr lang="ar-SA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40" name="مستطيل مستدير الزوايا 39"/>
            <p:cNvSpPr/>
            <p:nvPr/>
          </p:nvSpPr>
          <p:spPr>
            <a:xfrm>
              <a:off x="5660765" y="4120392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>
                  <a:solidFill>
                    <a:prstClr val="black"/>
                  </a:solidFill>
                </a:rPr>
                <a:t>أتوقع</a:t>
              </a:r>
            </a:p>
          </p:txBody>
        </p:sp>
        <p:sp>
          <p:nvSpPr>
            <p:cNvPr id="44" name="مستطيل مستدير الزوايا 43"/>
            <p:cNvSpPr/>
            <p:nvPr/>
          </p:nvSpPr>
          <p:spPr>
            <a:xfrm>
              <a:off x="4057951" y="4133956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 smtClean="0">
                  <a:solidFill>
                    <a:prstClr val="black"/>
                  </a:solidFill>
                </a:rPr>
                <a:t>أسجل النتائج</a:t>
              </a:r>
              <a:endParaRPr lang="ar-SA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47" name="مستطيل مستدير الزوايا 46"/>
            <p:cNvSpPr/>
            <p:nvPr/>
          </p:nvSpPr>
          <p:spPr>
            <a:xfrm>
              <a:off x="2450849" y="3354335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 smtClean="0">
                  <a:solidFill>
                    <a:prstClr val="black"/>
                  </a:solidFill>
                </a:rPr>
                <a:t>أضع خطة</a:t>
              </a:r>
              <a:endParaRPr lang="ar-SA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مستطيل مستدير الزوايا 47"/>
            <p:cNvSpPr/>
            <p:nvPr/>
          </p:nvSpPr>
          <p:spPr>
            <a:xfrm>
              <a:off x="4063953" y="3373787"/>
              <a:ext cx="1033668" cy="439698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r>
                <a:rPr lang="ar-SA" sz="1000" b="1" dirty="0" smtClean="0">
                  <a:solidFill>
                    <a:prstClr val="black"/>
                  </a:solidFill>
                </a:rPr>
                <a:t>أسأل</a:t>
              </a:r>
              <a:endParaRPr lang="ar-SA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6" name="شكل بيضاوي 5"/>
            <p:cNvSpPr/>
            <p:nvPr/>
          </p:nvSpPr>
          <p:spPr>
            <a:xfrm>
              <a:off x="4436357" y="4574709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  <p:sp>
          <p:nvSpPr>
            <p:cNvPr id="49" name="شكل بيضاوي 48"/>
            <p:cNvSpPr/>
            <p:nvPr/>
          </p:nvSpPr>
          <p:spPr>
            <a:xfrm>
              <a:off x="4443351" y="3833555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  <p:sp>
          <p:nvSpPr>
            <p:cNvPr id="50" name="شكل بيضاوي 49"/>
            <p:cNvSpPr/>
            <p:nvPr/>
          </p:nvSpPr>
          <p:spPr>
            <a:xfrm>
              <a:off x="2822503" y="3813484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  <p:sp>
          <p:nvSpPr>
            <p:cNvPr id="51" name="شكل بيضاوي 50"/>
            <p:cNvSpPr/>
            <p:nvPr/>
          </p:nvSpPr>
          <p:spPr>
            <a:xfrm>
              <a:off x="5956201" y="3792096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  <p:sp>
          <p:nvSpPr>
            <p:cNvPr id="52" name="شكل بيضاوي 51"/>
            <p:cNvSpPr/>
            <p:nvPr/>
          </p:nvSpPr>
          <p:spPr>
            <a:xfrm>
              <a:off x="6079768" y="4576887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  <p:sp>
          <p:nvSpPr>
            <p:cNvPr id="54" name="شكل بيضاوي 53"/>
            <p:cNvSpPr/>
            <p:nvPr/>
          </p:nvSpPr>
          <p:spPr>
            <a:xfrm>
              <a:off x="2870927" y="4590068"/>
              <a:ext cx="283782" cy="2410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000">
                <a:solidFill>
                  <a:prstClr val="white"/>
                </a:solidFill>
              </a:endParaRPr>
            </a:p>
          </p:txBody>
        </p:sp>
      </p:grpSp>
      <p:sp>
        <p:nvSpPr>
          <p:cNvPr id="7" name="مربع نص 6"/>
          <p:cNvSpPr txBox="1"/>
          <p:nvPr/>
        </p:nvSpPr>
        <p:spPr>
          <a:xfrm>
            <a:off x="3894062" y="5208461"/>
            <a:ext cx="261447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من خصائص المخلوقات الحية: 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15" name="سحابة 14"/>
          <p:cNvSpPr/>
          <p:nvPr/>
        </p:nvSpPr>
        <p:spPr>
          <a:xfrm>
            <a:off x="5041804" y="5788045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...........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219945" y="7022575"/>
            <a:ext cx="33884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ما الأشياء الأربعة التي تحتاج إليها المخلوقات الحية لتبقى؟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73" name="سحابة 72"/>
          <p:cNvSpPr/>
          <p:nvPr/>
        </p:nvSpPr>
        <p:spPr>
          <a:xfrm>
            <a:off x="3526237" y="5817792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...........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74" name="سحابة 73"/>
          <p:cNvSpPr/>
          <p:nvPr/>
        </p:nvSpPr>
        <p:spPr>
          <a:xfrm>
            <a:off x="2046791" y="5858973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...........</a:t>
            </a:r>
            <a:endParaRPr lang="ar-SA" sz="1200" dirty="0">
              <a:solidFill>
                <a:prstClr val="black"/>
              </a:solidFill>
            </a:endParaRPr>
          </a:p>
        </p:txBody>
      </p:sp>
      <p:grpSp>
        <p:nvGrpSpPr>
          <p:cNvPr id="76" name="مجموعة 75"/>
          <p:cNvGrpSpPr/>
          <p:nvPr/>
        </p:nvGrpSpPr>
        <p:grpSpPr>
          <a:xfrm>
            <a:off x="57075" y="79791"/>
            <a:ext cx="6819254" cy="2286024"/>
            <a:chOff x="57075" y="79791"/>
            <a:chExt cx="6819254" cy="2286024"/>
          </a:xfrm>
        </p:grpSpPr>
        <p:sp>
          <p:nvSpPr>
            <p:cNvPr id="77" name="مربع نص 76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المملكة العربية السعودية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وزارة التعليم 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مكتب التربية والتعليم بمحافظة الجبيل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قسم الصفوف الأولية</a:t>
              </a:r>
            </a:p>
          </p:txBody>
        </p:sp>
        <p:sp>
          <p:nvSpPr>
            <p:cNvPr id="78" name="مستطيل مستدير الزوايا 77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prstClr val="black"/>
                  </a:solidFill>
                </a:rPr>
                <a:t>الاختبار الدوري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للصف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الثالث</a:t>
              </a:r>
              <a:r>
                <a:rPr lang="ar-SA" sz="1600" dirty="0" smtClean="0">
                  <a:solidFill>
                    <a:prstClr val="black"/>
                  </a:solidFill>
                </a:rPr>
                <a:t>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مادة </a:t>
              </a:r>
              <a:r>
                <a:rPr lang="ar-SA" sz="1600" b="1" dirty="0">
                  <a:solidFill>
                    <a:prstClr val="black"/>
                  </a:solidFill>
                </a:rPr>
                <a:t>العلوم /  الفترة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الأولى</a:t>
              </a:r>
              <a:endParaRPr lang="ar-SA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79" name="مربع نص 78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>
                  <a:solidFill>
                    <a:prstClr val="black"/>
                  </a:solidFill>
                </a:rPr>
                <a:t>اسم الطالبة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المدرسة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الصف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</a:t>
              </a:r>
            </a:p>
          </p:txBody>
        </p:sp>
        <p:pic>
          <p:nvPicPr>
            <p:cNvPr id="80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مستطيل مستدير الزوايا 80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pic>
          <p:nvPicPr>
            <p:cNvPr id="8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مستطيل 83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64750">
                        <a:srgbClr val="FFFF00"/>
                      </a:gs>
                      <a:gs pos="55500">
                        <a:srgbClr val="70AD47">
                          <a:lumMod val="40000"/>
                          <a:lumOff val="60000"/>
                        </a:srgbClr>
                      </a:gs>
                      <a:gs pos="37000">
                        <a:srgbClr val="ED7D31">
                          <a:lumMod val="20000"/>
                          <a:lumOff val="8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العلوم</a:t>
              </a:r>
            </a:p>
          </p:txBody>
        </p:sp>
      </p:grpSp>
      <p:sp>
        <p:nvSpPr>
          <p:cNvPr id="58" name="سحابة 57"/>
          <p:cNvSpPr/>
          <p:nvPr/>
        </p:nvSpPr>
        <p:spPr>
          <a:xfrm>
            <a:off x="583831" y="5880650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...........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3748133" y="7381447"/>
            <a:ext cx="2573599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  <a:endParaRPr lang="ar-SA" sz="1050" dirty="0"/>
          </a:p>
        </p:txBody>
      </p:sp>
      <p:sp>
        <p:nvSpPr>
          <p:cNvPr id="85" name="مربع نص 84"/>
          <p:cNvSpPr txBox="1"/>
          <p:nvPr/>
        </p:nvSpPr>
        <p:spPr>
          <a:xfrm>
            <a:off x="3204880" y="8187215"/>
            <a:ext cx="33884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ب – مما تتركب أجسام المخلوقات الحية؟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923315" y="8560509"/>
            <a:ext cx="4585225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00" dirty="0" smtClean="0"/>
              <a:t>...................................................................</a:t>
            </a:r>
            <a:endParaRPr lang="ar-SA" sz="1000" dirty="0"/>
          </a:p>
        </p:txBody>
      </p:sp>
      <p:graphicFrame>
        <p:nvGraphicFramePr>
          <p:cNvPr id="86" name="جدول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399691"/>
              </p:ext>
            </p:extLst>
          </p:nvPr>
        </p:nvGraphicFramePr>
        <p:xfrm>
          <a:off x="207169" y="8145364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الوحدة البنائية لأجسام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3" name="مربع نص 52"/>
          <p:cNvSpPr txBox="1"/>
          <p:nvPr/>
        </p:nvSpPr>
        <p:spPr>
          <a:xfrm>
            <a:off x="3054380" y="131999"/>
            <a:ext cx="93598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2</a:t>
            </a:r>
            <a:endParaRPr lang="ar-SA" sz="1100" dirty="0"/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179415" y="3594897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000" b="1" dirty="0" smtClean="0">
                <a:solidFill>
                  <a:prstClr val="black"/>
                </a:solidFill>
              </a:rPr>
              <a:t>أتبع الخطة </a:t>
            </a:r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1582327" y="4023449"/>
            <a:ext cx="283782" cy="22214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1000">
              <a:solidFill>
                <a:prstClr val="white"/>
              </a:solidFill>
            </a:endParaRPr>
          </a:p>
        </p:txBody>
      </p:sp>
      <p:pic>
        <p:nvPicPr>
          <p:cNvPr id="56" name="صورة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179" y="836377"/>
            <a:ext cx="1303591" cy="97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197487" y="290457"/>
            <a:ext cx="6519066" cy="885354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/>
          </p:nvPr>
        </p:nvGraphicFramePr>
        <p:xfrm>
          <a:off x="197485" y="306391"/>
          <a:ext cx="3371624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08820"/>
                <a:gridCol w="933969"/>
                <a:gridCol w="633046"/>
                <a:gridCol w="586154"/>
                <a:gridCol w="404835"/>
                <a:gridCol w="30480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رسم الأجزاء الأساسية النبات رسماً مبسطاً مع كتابة البيانات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" name="مربع نص 81"/>
          <p:cNvSpPr txBox="1"/>
          <p:nvPr/>
        </p:nvSpPr>
        <p:spPr>
          <a:xfrm>
            <a:off x="136630" y="8743101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>
                <a:solidFill>
                  <a:prstClr val="black"/>
                </a:solidFill>
              </a:rPr>
              <a:t>تمنياتي لك بالتوفيق                                                                                                                معلمة المادة :</a:t>
            </a:r>
          </a:p>
        </p:txBody>
      </p:sp>
      <p:pic>
        <p:nvPicPr>
          <p:cNvPr id="22" name="Picture 16" descr="نتيجة بحث الصور عن فراشة ملونة كرتون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570" y="12708463"/>
            <a:ext cx="201242" cy="20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رابط مستقيم 2"/>
          <p:cNvCxnSpPr/>
          <p:nvPr/>
        </p:nvCxnSpPr>
        <p:spPr>
          <a:xfrm flipV="1">
            <a:off x="165813" y="5433388"/>
            <a:ext cx="6505538" cy="1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211015" y="1863098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وظيفة كل جزء من الأجزاء الأساسية للنبات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رابط مستقيم 6"/>
          <p:cNvCxnSpPr/>
          <p:nvPr/>
        </p:nvCxnSpPr>
        <p:spPr>
          <a:xfrm flipH="1">
            <a:off x="197487" y="1793944"/>
            <a:ext cx="6519066" cy="234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مربع نص 28"/>
          <p:cNvSpPr txBox="1"/>
          <p:nvPr/>
        </p:nvSpPr>
        <p:spPr>
          <a:xfrm>
            <a:off x="5327965" y="227663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الخامس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797862" y="2612968"/>
            <a:ext cx="27667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اختاري الإجابة الصحيحة :</a:t>
            </a:r>
            <a:endParaRPr lang="ar-SA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32" name="جدول 31"/>
          <p:cNvGraphicFramePr>
            <a:graphicFrameLocks noGrp="1"/>
          </p:cNvGraphicFramePr>
          <p:nvPr>
            <p:extLst/>
          </p:nvPr>
        </p:nvGraphicFramePr>
        <p:xfrm>
          <a:off x="211015" y="4543949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تتبع دورة حياة نبات زهري من خلال الصور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جدول 32"/>
          <p:cNvGraphicFramePr>
            <a:graphicFrameLocks noGrp="1"/>
          </p:cNvGraphicFramePr>
          <p:nvPr>
            <p:extLst/>
          </p:nvPr>
        </p:nvGraphicFramePr>
        <p:xfrm>
          <a:off x="201671" y="3624346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مكونات النظام البيئي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3612018" y="448521"/>
            <a:ext cx="2111410" cy="1283795"/>
            <a:chOff x="3573959" y="630730"/>
            <a:chExt cx="2111410" cy="1434731"/>
          </a:xfrm>
        </p:grpSpPr>
        <p:pic>
          <p:nvPicPr>
            <p:cNvPr id="1026" name="Picture 2" descr="نتيجة بحث الصور عن أجزاء النبته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7" t="17727" r="66500" b="19854"/>
            <a:stretch/>
          </p:blipFill>
          <p:spPr bwMode="auto">
            <a:xfrm>
              <a:off x="4144162" y="630730"/>
              <a:ext cx="700683" cy="1434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مستطيل 1"/>
            <p:cNvSpPr/>
            <p:nvPr/>
          </p:nvSpPr>
          <p:spPr>
            <a:xfrm>
              <a:off x="5095568" y="821409"/>
              <a:ext cx="530942" cy="2482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sp>
          <p:nvSpPr>
            <p:cNvPr id="20" name="مستطيل 19"/>
            <p:cNvSpPr/>
            <p:nvPr/>
          </p:nvSpPr>
          <p:spPr>
            <a:xfrm>
              <a:off x="5154427" y="1518979"/>
              <a:ext cx="530942" cy="2482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sp>
          <p:nvSpPr>
            <p:cNvPr id="21" name="مستطيل 20"/>
            <p:cNvSpPr/>
            <p:nvPr/>
          </p:nvSpPr>
          <p:spPr>
            <a:xfrm>
              <a:off x="3573959" y="1782720"/>
              <a:ext cx="530942" cy="2482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cxnSp>
          <p:nvCxnSpPr>
            <p:cNvPr id="9" name="رابط كسهم مستقيم 8"/>
            <p:cNvCxnSpPr>
              <a:endCxn id="2" idx="1"/>
            </p:cNvCxnSpPr>
            <p:nvPr/>
          </p:nvCxnSpPr>
          <p:spPr>
            <a:xfrm flipV="1">
              <a:off x="4704736" y="945539"/>
              <a:ext cx="390832" cy="2591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رابط كسهم مستقيم 10"/>
            <p:cNvCxnSpPr>
              <a:endCxn id="20" idx="1"/>
            </p:cNvCxnSpPr>
            <p:nvPr/>
          </p:nvCxnSpPr>
          <p:spPr>
            <a:xfrm flipV="1">
              <a:off x="4494503" y="1643109"/>
              <a:ext cx="659924" cy="603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رابط كسهم مستقيم 12"/>
            <p:cNvCxnSpPr>
              <a:endCxn id="21" idx="3"/>
            </p:cNvCxnSpPr>
            <p:nvPr/>
          </p:nvCxnSpPr>
          <p:spPr>
            <a:xfrm flipH="1">
              <a:off x="4104901" y="1877218"/>
              <a:ext cx="282744" cy="296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مربع نص 30"/>
          <p:cNvSpPr txBox="1"/>
          <p:nvPr/>
        </p:nvSpPr>
        <p:spPr>
          <a:xfrm>
            <a:off x="3550576" y="3051488"/>
            <a:ext cx="2984145" cy="19543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>
                <a:solidFill>
                  <a:prstClr val="black"/>
                </a:solidFill>
              </a:rPr>
              <a:t>وظيفة الورقة ( حمل الأوراق – امتصاص الماء والأملاح – صنع الغذاء)</a:t>
            </a:r>
          </a:p>
          <a:p>
            <a:endParaRPr lang="ar-SA" sz="1100" b="1" dirty="0" smtClean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>
                <a:solidFill>
                  <a:prstClr val="black"/>
                </a:solidFill>
              </a:rPr>
              <a:t>تسمى العملية التي يصنع به النبات غذاؤه ( البناء الضوئي – الأكسجين – ثاني أكسيد الكربون )</a:t>
            </a:r>
          </a:p>
          <a:p>
            <a:endParaRPr lang="ar-SA" sz="1100" b="1" dirty="0" smtClean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>
                <a:solidFill>
                  <a:prstClr val="black"/>
                </a:solidFill>
              </a:rPr>
              <a:t>النظام البيئي يتكون من (ماء – مخلوقات حية وأشياء غير حية – غاز )</a:t>
            </a:r>
          </a:p>
          <a:p>
            <a:endParaRPr lang="ar-SA" sz="1100" b="1" dirty="0" smtClean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>
                <a:solidFill>
                  <a:prstClr val="black"/>
                </a:solidFill>
              </a:rPr>
              <a:t>المرحلة الأولى في دور حياة النباتات (الجنين في البذرة – البادرة )</a:t>
            </a:r>
          </a:p>
        </p:txBody>
      </p:sp>
      <p:graphicFrame>
        <p:nvGraphicFramePr>
          <p:cNvPr id="34" name="جدول 33"/>
          <p:cNvGraphicFramePr>
            <a:graphicFrameLocks noGrp="1"/>
          </p:cNvGraphicFramePr>
          <p:nvPr>
            <p:extLst/>
          </p:nvPr>
        </p:nvGraphicFramePr>
        <p:xfrm>
          <a:off x="211015" y="2752084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العملية التي يصنع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بها النبات غذاؤه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مجموعة 5"/>
          <p:cNvGrpSpPr/>
          <p:nvPr/>
        </p:nvGrpSpPr>
        <p:grpSpPr>
          <a:xfrm>
            <a:off x="738139" y="5529824"/>
            <a:ext cx="2060605" cy="1865866"/>
            <a:chOff x="5037319" y="6868017"/>
            <a:chExt cx="1179317" cy="1147510"/>
          </a:xfrm>
        </p:grpSpPr>
        <p:pic>
          <p:nvPicPr>
            <p:cNvPr id="4" name="Picture 2" descr="نتيجة بحث الصور عن دورة حياة الضفدع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4449" y="6972583"/>
              <a:ext cx="1087325" cy="1029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مستطيل 4"/>
            <p:cNvSpPr/>
            <p:nvPr/>
          </p:nvSpPr>
          <p:spPr>
            <a:xfrm rot="15797639">
              <a:off x="5961276" y="7316917"/>
              <a:ext cx="341348" cy="1693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sp>
          <p:nvSpPr>
            <p:cNvPr id="43" name="مستطيل 42"/>
            <p:cNvSpPr/>
            <p:nvPr/>
          </p:nvSpPr>
          <p:spPr>
            <a:xfrm>
              <a:off x="5514695" y="7846155"/>
              <a:ext cx="341348" cy="1693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sp>
          <p:nvSpPr>
            <p:cNvPr id="44" name="مستطيل 43"/>
            <p:cNvSpPr/>
            <p:nvPr/>
          </p:nvSpPr>
          <p:spPr>
            <a:xfrm>
              <a:off x="5419898" y="6868017"/>
              <a:ext cx="341348" cy="1693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sp>
          <p:nvSpPr>
            <p:cNvPr id="46" name="مستطيل 45"/>
            <p:cNvSpPr/>
            <p:nvPr/>
          </p:nvSpPr>
          <p:spPr>
            <a:xfrm rot="16200000">
              <a:off x="4951331" y="7377334"/>
              <a:ext cx="341348" cy="1693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</p:grpSp>
      <p:sp>
        <p:nvSpPr>
          <p:cNvPr id="23" name="مربع نص 22"/>
          <p:cNvSpPr txBox="1"/>
          <p:nvPr/>
        </p:nvSpPr>
        <p:spPr>
          <a:xfrm>
            <a:off x="2203754" y="5400042"/>
            <a:ext cx="446759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prstClr val="black"/>
                </a:solidFill>
              </a:rPr>
              <a:t>ب – اكتبي دورة  حيوان الضفدع:  </a:t>
            </a:r>
          </a:p>
        </p:txBody>
      </p:sp>
      <p:sp>
        <p:nvSpPr>
          <p:cNvPr id="55" name="مربع نص 54"/>
          <p:cNvSpPr txBox="1"/>
          <p:nvPr/>
        </p:nvSpPr>
        <p:spPr>
          <a:xfrm>
            <a:off x="2217202" y="6875247"/>
            <a:ext cx="446759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prstClr val="black"/>
                </a:solidFill>
              </a:rPr>
              <a:t>ج – أيهما يمر بمرحلة تحول في دورة حياته الضفدع أم الجمل ؟</a:t>
            </a:r>
          </a:p>
          <a:p>
            <a:r>
              <a:rPr lang="ar-SA" dirty="0" smtClean="0">
                <a:solidFill>
                  <a:prstClr val="black"/>
                </a:solidFill>
              </a:rPr>
              <a:t>.......................................</a:t>
            </a:r>
          </a:p>
        </p:txBody>
      </p:sp>
      <p:graphicFrame>
        <p:nvGraphicFramePr>
          <p:cNvPr id="56" name="جدول 55"/>
          <p:cNvGraphicFramePr>
            <a:graphicFrameLocks noGrp="1"/>
          </p:cNvGraphicFramePr>
          <p:nvPr>
            <p:extLst/>
          </p:nvPr>
        </p:nvGraphicFramePr>
        <p:xfrm>
          <a:off x="211015" y="7628383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استنتاج الفرق بين دورة حياة النباتات ودورة حياة الجمل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مربع نص 34"/>
          <p:cNvSpPr txBox="1"/>
          <p:nvPr/>
        </p:nvSpPr>
        <p:spPr>
          <a:xfrm>
            <a:off x="3051964" y="28355"/>
            <a:ext cx="1130257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>
                <a:solidFill>
                  <a:prstClr val="black"/>
                </a:solidFill>
              </a:rPr>
              <a:t>تابع رقم النموذج 2</a:t>
            </a:r>
            <a:endParaRPr lang="ar-SA" sz="1100" dirty="0">
              <a:solidFill>
                <a:prstClr val="black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3496396" y="282848"/>
            <a:ext cx="323146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الرابع : </a:t>
            </a:r>
            <a:r>
              <a:rPr lang="ar-SA" sz="1050" b="1" dirty="0" smtClean="0">
                <a:solidFill>
                  <a:prstClr val="black"/>
                </a:solidFill>
              </a:rPr>
              <a:t>اكتبي البيانات على الصورة  التالية </a:t>
            </a:r>
            <a:endParaRPr lang="ar-SA" sz="105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2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1251</TotalTime>
  <Words>554</Words>
  <Application>Microsoft Office PowerPoint</Application>
  <PresentationFormat>عرض على الشاشة (3:4)‏</PresentationFormat>
  <Paragraphs>178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Wingdings</vt:lpstr>
      <vt:lpstr>نسق Office</vt:lpstr>
      <vt:lpstr>2_نسق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74</cp:revision>
  <cp:lastPrinted>2016-10-23T16:58:26Z</cp:lastPrinted>
  <dcterms:created xsi:type="dcterms:W3CDTF">2016-10-23T15:27:24Z</dcterms:created>
  <dcterms:modified xsi:type="dcterms:W3CDTF">2016-11-10T20:47:19Z</dcterms:modified>
</cp:coreProperties>
</file>