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6858000" cy="9144000" type="screen4x3"/>
  <p:notesSz cx="6797675" cy="9928225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956" autoAdjust="0"/>
    <p:restoredTop sz="94660"/>
  </p:normalViewPr>
  <p:slideViewPr>
    <p:cSldViewPr snapToGrid="0">
      <p:cViewPr varScale="1">
        <p:scale>
          <a:sx n="56" d="100"/>
          <a:sy n="56" d="100"/>
        </p:scale>
        <p:origin x="22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07F8BA-1CDC-462F-BB09-E870C3AF7D7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8B1ABB-B91A-4EB7-9890-096980F38EDE}">
      <dgm:prSet phldrT="[Text]" custT="1"/>
      <dgm:spPr/>
      <dgm:t>
        <a:bodyPr/>
        <a:lstStyle/>
        <a:p>
          <a:r>
            <a:rPr lang="en-GB" sz="1100"/>
            <a:t>.</a:t>
          </a:r>
          <a:endParaRPr lang="en-US" sz="1100"/>
        </a:p>
      </dgm:t>
    </dgm:pt>
    <dgm:pt modelId="{7CB61809-896F-4D75-A79F-E2D23B3AADA6}" type="parTrans" cxnId="{C9ACE5F9-4122-4FA1-AE7A-5EB0F7B0CBDE}">
      <dgm:prSet/>
      <dgm:spPr/>
      <dgm:t>
        <a:bodyPr/>
        <a:lstStyle/>
        <a:p>
          <a:endParaRPr lang="en-US"/>
        </a:p>
      </dgm:t>
    </dgm:pt>
    <dgm:pt modelId="{1F28079A-FF60-44AC-B200-79509086BB01}" type="sibTrans" cxnId="{C9ACE5F9-4122-4FA1-AE7A-5EB0F7B0CBDE}">
      <dgm:prSet/>
      <dgm:spPr/>
      <dgm:t>
        <a:bodyPr/>
        <a:lstStyle/>
        <a:p>
          <a:endParaRPr lang="en-US"/>
        </a:p>
      </dgm:t>
    </dgm:pt>
    <dgm:pt modelId="{DA0B5692-49FD-48AC-A85C-5E5EE78149EC}">
      <dgm:prSet phldrT="[Text]" custT="1"/>
      <dgm:spPr/>
      <dgm:t>
        <a:bodyPr/>
        <a:lstStyle/>
        <a:p>
          <a:r>
            <a:rPr lang="en-GB" sz="800"/>
            <a:t>.</a:t>
          </a:r>
          <a:endParaRPr lang="en-US" sz="800"/>
        </a:p>
      </dgm:t>
    </dgm:pt>
    <dgm:pt modelId="{A3774921-B5C1-4D90-8EC7-F3A36A07B346}" type="parTrans" cxnId="{D2C02409-CE1F-458C-84B9-3FAA78170A95}">
      <dgm:prSet/>
      <dgm:spPr/>
      <dgm:t>
        <a:bodyPr/>
        <a:lstStyle/>
        <a:p>
          <a:endParaRPr lang="en-US"/>
        </a:p>
      </dgm:t>
    </dgm:pt>
    <dgm:pt modelId="{948950EB-E2EE-42A7-9962-38845458C418}" type="sibTrans" cxnId="{D2C02409-CE1F-458C-84B9-3FAA78170A95}">
      <dgm:prSet/>
      <dgm:spPr/>
      <dgm:t>
        <a:bodyPr/>
        <a:lstStyle/>
        <a:p>
          <a:endParaRPr lang="en-US"/>
        </a:p>
      </dgm:t>
    </dgm:pt>
    <dgm:pt modelId="{32171A24-54EF-46A4-B4A6-BA101DE45A3D}">
      <dgm:prSet phldrT="[Text]" custT="1"/>
      <dgm:spPr/>
      <dgm:t>
        <a:bodyPr/>
        <a:lstStyle/>
        <a:p>
          <a:r>
            <a:rPr lang="en-GB" sz="800"/>
            <a:t>.</a:t>
          </a:r>
          <a:endParaRPr lang="en-US" sz="800"/>
        </a:p>
      </dgm:t>
    </dgm:pt>
    <dgm:pt modelId="{0D76465E-6CDB-4F83-BE93-4FFA172A70EF}" type="parTrans" cxnId="{271BD65B-196A-46B0-B515-A3F9CF871958}">
      <dgm:prSet/>
      <dgm:spPr/>
      <dgm:t>
        <a:bodyPr/>
        <a:lstStyle/>
        <a:p>
          <a:endParaRPr lang="en-US"/>
        </a:p>
      </dgm:t>
    </dgm:pt>
    <dgm:pt modelId="{2F55341F-3DD4-47BA-BEF9-D6EAF627BFA1}" type="sibTrans" cxnId="{271BD65B-196A-46B0-B515-A3F9CF871958}">
      <dgm:prSet/>
      <dgm:spPr/>
      <dgm:t>
        <a:bodyPr/>
        <a:lstStyle/>
        <a:p>
          <a:endParaRPr lang="en-US"/>
        </a:p>
      </dgm:t>
    </dgm:pt>
    <dgm:pt modelId="{F407D43E-A494-4BA2-959D-DCDA0C046114}">
      <dgm:prSet phldrT="[Text]" custT="1"/>
      <dgm:spPr/>
      <dgm:t>
        <a:bodyPr/>
        <a:lstStyle/>
        <a:p>
          <a:r>
            <a:rPr lang="en-GB" sz="800"/>
            <a:t>.</a:t>
          </a:r>
          <a:endParaRPr lang="en-US" sz="800"/>
        </a:p>
      </dgm:t>
    </dgm:pt>
    <dgm:pt modelId="{AB983CFC-FC65-45EF-83EB-9DBA7C5CAB1C}" type="parTrans" cxnId="{C70BEE42-9A3F-4231-BFFA-25EC94B84B27}">
      <dgm:prSet/>
      <dgm:spPr/>
      <dgm:t>
        <a:bodyPr/>
        <a:lstStyle/>
        <a:p>
          <a:endParaRPr lang="en-US"/>
        </a:p>
      </dgm:t>
    </dgm:pt>
    <dgm:pt modelId="{A281CC63-BE02-4852-A24D-23BE7C8E25B6}" type="sibTrans" cxnId="{C70BEE42-9A3F-4231-BFFA-25EC94B84B27}">
      <dgm:prSet/>
      <dgm:spPr/>
      <dgm:t>
        <a:bodyPr/>
        <a:lstStyle/>
        <a:p>
          <a:endParaRPr lang="en-US"/>
        </a:p>
      </dgm:t>
    </dgm:pt>
    <dgm:pt modelId="{1FB7E724-5AF3-452F-9CBB-36D472826251}" type="pres">
      <dgm:prSet presAssocID="{7807F8BA-1CDC-462F-BB09-E870C3AF7D7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0EA289E-B993-408F-B5C2-38662D559218}" type="pres">
      <dgm:prSet presAssocID="{318B1ABB-B91A-4EB7-9890-096980F38EDE}" presName="dummy" presStyleCnt="0"/>
      <dgm:spPr/>
    </dgm:pt>
    <dgm:pt modelId="{6BB54050-F2F5-4DAA-B64D-E9BD02637684}" type="pres">
      <dgm:prSet presAssocID="{318B1ABB-B91A-4EB7-9890-096980F38EDE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86E87DD-EE93-41E8-A562-4FFBD4BAA648}" type="pres">
      <dgm:prSet presAssocID="{1F28079A-FF60-44AC-B200-79509086BB01}" presName="sibTrans" presStyleLbl="node1" presStyleIdx="0" presStyleCnt="4"/>
      <dgm:spPr/>
      <dgm:t>
        <a:bodyPr/>
        <a:lstStyle/>
        <a:p>
          <a:pPr rtl="1"/>
          <a:endParaRPr lang="ar-SA"/>
        </a:p>
      </dgm:t>
    </dgm:pt>
    <dgm:pt modelId="{C7C75D56-76CF-40DE-8446-1A1B0F2A74E8}" type="pres">
      <dgm:prSet presAssocID="{DA0B5692-49FD-48AC-A85C-5E5EE78149EC}" presName="dummy" presStyleCnt="0"/>
      <dgm:spPr/>
    </dgm:pt>
    <dgm:pt modelId="{C2F6C127-B88F-4B8E-8830-F6AE87DF3325}" type="pres">
      <dgm:prSet presAssocID="{DA0B5692-49FD-48AC-A85C-5E5EE78149EC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13C52FE-6831-49F7-98C0-E1A5C1B90E9D}" type="pres">
      <dgm:prSet presAssocID="{948950EB-E2EE-42A7-9962-38845458C418}" presName="sibTrans" presStyleLbl="node1" presStyleIdx="1" presStyleCnt="4"/>
      <dgm:spPr/>
      <dgm:t>
        <a:bodyPr/>
        <a:lstStyle/>
        <a:p>
          <a:pPr rtl="1"/>
          <a:endParaRPr lang="ar-SA"/>
        </a:p>
      </dgm:t>
    </dgm:pt>
    <dgm:pt modelId="{23EF8960-43C1-42C3-916C-E4B4BAD3C657}" type="pres">
      <dgm:prSet presAssocID="{32171A24-54EF-46A4-B4A6-BA101DE45A3D}" presName="dummy" presStyleCnt="0"/>
      <dgm:spPr/>
    </dgm:pt>
    <dgm:pt modelId="{551F434E-9F36-482D-8606-883261E86FC7}" type="pres">
      <dgm:prSet presAssocID="{32171A24-54EF-46A4-B4A6-BA101DE45A3D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88AD0F8-0A6D-41E2-8E2E-8B961FC7490D}" type="pres">
      <dgm:prSet presAssocID="{2F55341F-3DD4-47BA-BEF9-D6EAF627BFA1}" presName="sibTrans" presStyleLbl="node1" presStyleIdx="2" presStyleCnt="4"/>
      <dgm:spPr/>
      <dgm:t>
        <a:bodyPr/>
        <a:lstStyle/>
        <a:p>
          <a:pPr rtl="1"/>
          <a:endParaRPr lang="ar-SA"/>
        </a:p>
      </dgm:t>
    </dgm:pt>
    <dgm:pt modelId="{2217E49D-0E41-4A5E-BBB5-7CC769592285}" type="pres">
      <dgm:prSet presAssocID="{F407D43E-A494-4BA2-959D-DCDA0C046114}" presName="dummy" presStyleCnt="0"/>
      <dgm:spPr/>
    </dgm:pt>
    <dgm:pt modelId="{DED63A40-C58A-452D-8FC4-1C2D36675856}" type="pres">
      <dgm:prSet presAssocID="{F407D43E-A494-4BA2-959D-DCDA0C046114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7FFEFF4-AB80-46F4-AE5F-5815F84F46DD}" type="pres">
      <dgm:prSet presAssocID="{A281CC63-BE02-4852-A24D-23BE7C8E25B6}" presName="sibTrans" presStyleLbl="node1" presStyleIdx="3" presStyleCnt="4"/>
      <dgm:spPr/>
      <dgm:t>
        <a:bodyPr/>
        <a:lstStyle/>
        <a:p>
          <a:pPr rtl="1"/>
          <a:endParaRPr lang="ar-SA"/>
        </a:p>
      </dgm:t>
    </dgm:pt>
  </dgm:ptLst>
  <dgm:cxnLst>
    <dgm:cxn modelId="{78CA9041-CEF7-4CE8-B2F8-9F0B83DE0C86}" type="presOf" srcId="{F407D43E-A494-4BA2-959D-DCDA0C046114}" destId="{DED63A40-C58A-452D-8FC4-1C2D36675856}" srcOrd="0" destOrd="0" presId="urn:microsoft.com/office/officeart/2005/8/layout/cycle1"/>
    <dgm:cxn modelId="{D2C02409-CE1F-458C-84B9-3FAA78170A95}" srcId="{7807F8BA-1CDC-462F-BB09-E870C3AF7D7A}" destId="{DA0B5692-49FD-48AC-A85C-5E5EE78149EC}" srcOrd="1" destOrd="0" parTransId="{A3774921-B5C1-4D90-8EC7-F3A36A07B346}" sibTransId="{948950EB-E2EE-42A7-9962-38845458C418}"/>
    <dgm:cxn modelId="{00AE428C-2556-4EC7-B808-35233EE25E0D}" type="presOf" srcId="{DA0B5692-49FD-48AC-A85C-5E5EE78149EC}" destId="{C2F6C127-B88F-4B8E-8830-F6AE87DF3325}" srcOrd="0" destOrd="0" presId="urn:microsoft.com/office/officeart/2005/8/layout/cycle1"/>
    <dgm:cxn modelId="{B2A58D74-6A5B-4576-8724-FE5758380D7D}" type="presOf" srcId="{7807F8BA-1CDC-462F-BB09-E870C3AF7D7A}" destId="{1FB7E724-5AF3-452F-9CBB-36D472826251}" srcOrd="0" destOrd="0" presId="urn:microsoft.com/office/officeart/2005/8/layout/cycle1"/>
    <dgm:cxn modelId="{271BD65B-196A-46B0-B515-A3F9CF871958}" srcId="{7807F8BA-1CDC-462F-BB09-E870C3AF7D7A}" destId="{32171A24-54EF-46A4-B4A6-BA101DE45A3D}" srcOrd="2" destOrd="0" parTransId="{0D76465E-6CDB-4F83-BE93-4FFA172A70EF}" sibTransId="{2F55341F-3DD4-47BA-BEF9-D6EAF627BFA1}"/>
    <dgm:cxn modelId="{EF276D8F-4382-4476-ADC5-D82BE53D2520}" type="presOf" srcId="{1F28079A-FF60-44AC-B200-79509086BB01}" destId="{B86E87DD-EE93-41E8-A562-4FFBD4BAA648}" srcOrd="0" destOrd="0" presId="urn:microsoft.com/office/officeart/2005/8/layout/cycle1"/>
    <dgm:cxn modelId="{3091D6A5-0E8B-4D36-A6D4-D08A268E17D7}" type="presOf" srcId="{318B1ABB-B91A-4EB7-9890-096980F38EDE}" destId="{6BB54050-F2F5-4DAA-B64D-E9BD02637684}" srcOrd="0" destOrd="0" presId="urn:microsoft.com/office/officeart/2005/8/layout/cycle1"/>
    <dgm:cxn modelId="{C70BEE42-9A3F-4231-BFFA-25EC94B84B27}" srcId="{7807F8BA-1CDC-462F-BB09-E870C3AF7D7A}" destId="{F407D43E-A494-4BA2-959D-DCDA0C046114}" srcOrd="3" destOrd="0" parTransId="{AB983CFC-FC65-45EF-83EB-9DBA7C5CAB1C}" sibTransId="{A281CC63-BE02-4852-A24D-23BE7C8E25B6}"/>
    <dgm:cxn modelId="{97F853F0-B877-4FB2-ADAD-95E976F0E32B}" type="presOf" srcId="{A281CC63-BE02-4852-A24D-23BE7C8E25B6}" destId="{17FFEFF4-AB80-46F4-AE5F-5815F84F46DD}" srcOrd="0" destOrd="0" presId="urn:microsoft.com/office/officeart/2005/8/layout/cycle1"/>
    <dgm:cxn modelId="{C9ACE5F9-4122-4FA1-AE7A-5EB0F7B0CBDE}" srcId="{7807F8BA-1CDC-462F-BB09-E870C3AF7D7A}" destId="{318B1ABB-B91A-4EB7-9890-096980F38EDE}" srcOrd="0" destOrd="0" parTransId="{7CB61809-896F-4D75-A79F-E2D23B3AADA6}" sibTransId="{1F28079A-FF60-44AC-B200-79509086BB01}"/>
    <dgm:cxn modelId="{63C5B561-43E8-46A1-BBD9-FCA3DCADDED6}" type="presOf" srcId="{2F55341F-3DD4-47BA-BEF9-D6EAF627BFA1}" destId="{788AD0F8-0A6D-41E2-8E2E-8B961FC7490D}" srcOrd="0" destOrd="0" presId="urn:microsoft.com/office/officeart/2005/8/layout/cycle1"/>
    <dgm:cxn modelId="{B99994FB-0032-46D3-827B-DF4F33F642FD}" type="presOf" srcId="{948950EB-E2EE-42A7-9962-38845458C418}" destId="{713C52FE-6831-49F7-98C0-E1A5C1B90E9D}" srcOrd="0" destOrd="0" presId="urn:microsoft.com/office/officeart/2005/8/layout/cycle1"/>
    <dgm:cxn modelId="{8588CCEC-868E-4072-8C1A-49B41D351157}" type="presOf" srcId="{32171A24-54EF-46A4-B4A6-BA101DE45A3D}" destId="{551F434E-9F36-482D-8606-883261E86FC7}" srcOrd="0" destOrd="0" presId="urn:microsoft.com/office/officeart/2005/8/layout/cycle1"/>
    <dgm:cxn modelId="{2DA2FAC2-9EAC-43B3-8977-4F795BE55AD4}" type="presParOf" srcId="{1FB7E724-5AF3-452F-9CBB-36D472826251}" destId="{50EA289E-B993-408F-B5C2-38662D559218}" srcOrd="0" destOrd="0" presId="urn:microsoft.com/office/officeart/2005/8/layout/cycle1"/>
    <dgm:cxn modelId="{A744191B-8936-4B86-AD25-002027912785}" type="presParOf" srcId="{1FB7E724-5AF3-452F-9CBB-36D472826251}" destId="{6BB54050-F2F5-4DAA-B64D-E9BD02637684}" srcOrd="1" destOrd="0" presId="urn:microsoft.com/office/officeart/2005/8/layout/cycle1"/>
    <dgm:cxn modelId="{E68E7661-DDE1-48A1-89AD-A883FEC68D2A}" type="presParOf" srcId="{1FB7E724-5AF3-452F-9CBB-36D472826251}" destId="{B86E87DD-EE93-41E8-A562-4FFBD4BAA648}" srcOrd="2" destOrd="0" presId="urn:microsoft.com/office/officeart/2005/8/layout/cycle1"/>
    <dgm:cxn modelId="{DFC4CAC5-ECEA-4760-A892-CBAC3BE7A473}" type="presParOf" srcId="{1FB7E724-5AF3-452F-9CBB-36D472826251}" destId="{C7C75D56-76CF-40DE-8446-1A1B0F2A74E8}" srcOrd="3" destOrd="0" presId="urn:microsoft.com/office/officeart/2005/8/layout/cycle1"/>
    <dgm:cxn modelId="{5ECC6D42-1B9E-4ECB-8B26-8FEE68FA336A}" type="presParOf" srcId="{1FB7E724-5AF3-452F-9CBB-36D472826251}" destId="{C2F6C127-B88F-4B8E-8830-F6AE87DF3325}" srcOrd="4" destOrd="0" presId="urn:microsoft.com/office/officeart/2005/8/layout/cycle1"/>
    <dgm:cxn modelId="{2F34CE43-86F7-4D93-BD77-3083F6FA1193}" type="presParOf" srcId="{1FB7E724-5AF3-452F-9CBB-36D472826251}" destId="{713C52FE-6831-49F7-98C0-E1A5C1B90E9D}" srcOrd="5" destOrd="0" presId="urn:microsoft.com/office/officeart/2005/8/layout/cycle1"/>
    <dgm:cxn modelId="{61642386-DD09-4734-8D2C-DB255F3F701F}" type="presParOf" srcId="{1FB7E724-5AF3-452F-9CBB-36D472826251}" destId="{23EF8960-43C1-42C3-916C-E4B4BAD3C657}" srcOrd="6" destOrd="0" presId="urn:microsoft.com/office/officeart/2005/8/layout/cycle1"/>
    <dgm:cxn modelId="{90CD80A4-A9D4-407B-BC60-80C29BD9869D}" type="presParOf" srcId="{1FB7E724-5AF3-452F-9CBB-36D472826251}" destId="{551F434E-9F36-482D-8606-883261E86FC7}" srcOrd="7" destOrd="0" presId="urn:microsoft.com/office/officeart/2005/8/layout/cycle1"/>
    <dgm:cxn modelId="{88A99C5A-F07D-4EC8-8AE4-4C469636F840}" type="presParOf" srcId="{1FB7E724-5AF3-452F-9CBB-36D472826251}" destId="{788AD0F8-0A6D-41E2-8E2E-8B961FC7490D}" srcOrd="8" destOrd="0" presId="urn:microsoft.com/office/officeart/2005/8/layout/cycle1"/>
    <dgm:cxn modelId="{9ACF7A10-35B4-4B93-AA3B-899D96988E28}" type="presParOf" srcId="{1FB7E724-5AF3-452F-9CBB-36D472826251}" destId="{2217E49D-0E41-4A5E-BBB5-7CC769592285}" srcOrd="9" destOrd="0" presId="urn:microsoft.com/office/officeart/2005/8/layout/cycle1"/>
    <dgm:cxn modelId="{5DFED886-F864-45D4-9BBB-5CC488C5D48D}" type="presParOf" srcId="{1FB7E724-5AF3-452F-9CBB-36D472826251}" destId="{DED63A40-C58A-452D-8FC4-1C2D36675856}" srcOrd="10" destOrd="0" presId="urn:microsoft.com/office/officeart/2005/8/layout/cycle1"/>
    <dgm:cxn modelId="{7248A19D-DBFB-456C-916F-5DE9EA610E35}" type="presParOf" srcId="{1FB7E724-5AF3-452F-9CBB-36D472826251}" destId="{17FFEFF4-AB80-46F4-AE5F-5815F84F46DD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4258D56-9080-4CE2-8270-7CBEBF66D787}" type="datetimeFigureOut">
              <a:rPr lang="en-US" smtClean="0"/>
              <a:t>11/10/2016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1241425"/>
            <a:ext cx="2511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3B7F312-44C2-408D-9CD6-4EBCF11BC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27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7F312-44C2-408D-9CD6-4EBCF11BCF1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rct=j&amp;q=&amp;esrc=s&amp;source=images&amp;cd=&amp;cad=rja&amp;uact=8&amp;ved=0ahUKEwjBqZLlsIPQAhXDVxoKHWg7DAUQjRwIBw&amp;url=http://www.clipartkid.com/mom-feeding-baby-cliparts/&amp;psig=AFQjCNG7GAI6S-tGMDjk_p02ZCM6OdEAvA&amp;ust=1477946044351607" TargetMode="Externa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.sa/url?sa=i&amp;rct=j&amp;q=&amp;esrc=s&amp;source=images&amp;cd=&amp;cad=rja&amp;uact=8&amp;ved=0ahUKEwiQgKuIk_TPAhWJ1hQKHQYLASsQjRwIBw&amp;url=https://sites.google.com/a/eksala.tzafonet.org.il/seham/aflam-tlymyte-n-ttwr-aldfd&amp;psig=AFQjCNGE_cxg2Fs7ZgmTKTdufoUztZMWyQ&amp;ust=1477422716087013" TargetMode="External"/><Relationship Id="rId13" Type="http://schemas.openxmlformats.org/officeDocument/2006/relationships/diagramLayout" Target="../diagrams/layout1.xml"/><Relationship Id="rId18" Type="http://schemas.openxmlformats.org/officeDocument/2006/relationships/image" Target="../media/image13.jpeg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12" Type="http://schemas.openxmlformats.org/officeDocument/2006/relationships/diagramData" Target="../diagrams/data1.xml"/><Relationship Id="rId17" Type="http://schemas.openxmlformats.org/officeDocument/2006/relationships/image" Target="../media/image12.jpeg"/><Relationship Id="rId2" Type="http://schemas.openxmlformats.org/officeDocument/2006/relationships/hyperlink" Target="http://www.frog-life-cycle.com/" TargetMode="External"/><Relationship Id="rId1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rct=j&amp;q=&amp;esrc=s&amp;source=images&amp;cd=&amp;cad=rja&amp;uact=8&amp;ved=0ahUKEwjQ2cbuoPTPAhWLPhQKHTrNCawQjRwIBw&amp;url=http://www.planetozkids.com/oban/animals/animal-lifecycles/lifecycle-of-a-frog.htm&amp;psig=AFQjCNE5Qcl1WhBAfkZapG4PxsODL0_KiQ&amp;ust=1477426522415508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7.jpeg"/><Relationship Id="rId15" Type="http://schemas.openxmlformats.org/officeDocument/2006/relationships/diagramColors" Target="../diagrams/colors1.xml"/><Relationship Id="rId10" Type="http://schemas.openxmlformats.org/officeDocument/2006/relationships/image" Target="../media/image10.jpeg"/><Relationship Id="rId4" Type="http://schemas.openxmlformats.org/officeDocument/2006/relationships/hyperlink" Target="https://www.google.com.sa/url?sa=i&amp;rct=j&amp;q=&amp;esrc=s&amp;source=images&amp;cd=&amp;cad=rja&amp;uact=8&amp;ved=0ahUKEwj7u-WtovTPAhUBWRQKHamtAwwQjRwIBw&amp;url=https://www.pinterest.com/casimonton/life-cycles-frog-butterfly-chick/&amp;psig=AFQjCNE5Qcl1WhBAfkZapG4PxsODL0_KiQ&amp;ust=1477426522415508" TargetMode="External"/><Relationship Id="rId9" Type="http://schemas.openxmlformats.org/officeDocument/2006/relationships/image" Target="../media/image9.gif"/><Relationship Id="rId1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241917" y="2434940"/>
            <a:ext cx="6519066" cy="174928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</p:txBody>
      </p:sp>
      <p:sp>
        <p:nvSpPr>
          <p:cNvPr id="41" name="مربع نص 40"/>
          <p:cNvSpPr txBox="1"/>
          <p:nvPr/>
        </p:nvSpPr>
        <p:spPr>
          <a:xfrm>
            <a:off x="5347035" y="241547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5347035" y="4680820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schemeClr val="tx1"/>
                </a:solidFill>
              </a:rPr>
              <a:t>السؤال الثاني </a:t>
            </a:r>
            <a:r>
              <a:rPr lang="ar-SA" sz="1200" b="1" dirty="0"/>
              <a:t>: </a:t>
            </a:r>
            <a:endParaRPr lang="ar-SA" sz="1200" b="1" dirty="0">
              <a:solidFill>
                <a:schemeClr val="tx1"/>
              </a:solidFill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227865" y="4273420"/>
            <a:ext cx="6519066" cy="245348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ربع نص 44"/>
          <p:cNvSpPr txBox="1"/>
          <p:nvPr/>
        </p:nvSpPr>
        <p:spPr>
          <a:xfrm>
            <a:off x="5326340" y="6834036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schemeClr val="tx1"/>
                </a:solidFill>
              </a:rPr>
              <a:t>السؤال الثالث  </a:t>
            </a:r>
            <a:r>
              <a:rPr lang="ar-SA" sz="1200" b="1" dirty="0"/>
              <a:t>: </a:t>
            </a:r>
            <a:endParaRPr lang="ar-SA" sz="1200" b="1" dirty="0">
              <a:solidFill>
                <a:schemeClr val="tx1"/>
              </a:solidFill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99342" y="6840760"/>
            <a:ext cx="6526894" cy="216017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en-US" sz="1100" dirty="0"/>
          </a:p>
        </p:txBody>
      </p:sp>
      <p:sp>
        <p:nvSpPr>
          <p:cNvPr id="22" name="مستطيل 21"/>
          <p:cNvSpPr/>
          <p:nvPr/>
        </p:nvSpPr>
        <p:spPr>
          <a:xfrm>
            <a:off x="5718876" y="4281877"/>
            <a:ext cx="1023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1200" b="1" u="sng" dirty="0">
                <a:solidFill>
                  <a:prstClr val="black"/>
                </a:solidFill>
              </a:rPr>
              <a:t>السؤال الثاني : 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5804044" y="6865464"/>
            <a:ext cx="9428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1200" b="1" u="sng" dirty="0">
                <a:solidFill>
                  <a:prstClr val="black"/>
                </a:solidFill>
              </a:rPr>
              <a:t>السؤال الثالث: </a:t>
            </a:r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407343"/>
              </p:ext>
            </p:extLst>
          </p:nvPr>
        </p:nvGraphicFramePr>
        <p:xfrm>
          <a:off x="255295" y="2445205"/>
          <a:ext cx="3014705" cy="90180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تطبيق الطريقة العلمية التي يستخدمها العلماء بصورة مبسطة في تعلم العلوم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6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646658"/>
              </p:ext>
            </p:extLst>
          </p:nvPr>
        </p:nvGraphicFramePr>
        <p:xfrm>
          <a:off x="235456" y="4288797"/>
          <a:ext cx="3014705" cy="853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تعداد خصائص المخلوقات الحية</a:t>
                      </a:r>
                      <a:endParaRPr lang="ar-SA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7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834161"/>
              </p:ext>
            </p:extLst>
          </p:nvPr>
        </p:nvGraphicFramePr>
        <p:xfrm>
          <a:off x="223202" y="6890187"/>
          <a:ext cx="3014705" cy="1066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رسم الأجزاء الأساسية للنبات رسما مبسطاً مع كتابة البيانات على الرسم</a:t>
                      </a:r>
                      <a:endParaRPr lang="ar-SA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3" name="مجموعة 2"/>
          <p:cNvGrpSpPr/>
          <p:nvPr/>
        </p:nvGrpSpPr>
        <p:grpSpPr>
          <a:xfrm>
            <a:off x="57075" y="79791"/>
            <a:ext cx="6819254" cy="2286024"/>
            <a:chOff x="57075" y="79791"/>
            <a:chExt cx="6819254" cy="2286024"/>
          </a:xfrm>
        </p:grpSpPr>
        <p:sp>
          <p:nvSpPr>
            <p:cNvPr id="29" name="مربع نص 28"/>
            <p:cNvSpPr txBox="1"/>
            <p:nvPr/>
          </p:nvSpPr>
          <p:spPr>
            <a:xfrm>
              <a:off x="5484861" y="147347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algn="ctr"/>
              <a:r>
                <a:rPr lang="ar-SA" sz="700" dirty="0"/>
                <a:t>المملكة العربية السعودية</a:t>
              </a:r>
            </a:p>
            <a:p>
              <a:pPr algn="ctr"/>
              <a:r>
                <a:rPr lang="ar-SA" sz="700" dirty="0"/>
                <a:t>وزارة التعليم </a:t>
              </a:r>
            </a:p>
            <a:p>
              <a:pPr algn="ctr"/>
              <a:r>
                <a:rPr lang="ar-SA" sz="700" dirty="0"/>
                <a:t>مكتب التربية والتعليم بمحافظة الجبيل</a:t>
              </a:r>
            </a:p>
            <a:p>
              <a:pPr algn="ctr"/>
              <a:r>
                <a:rPr lang="ar-SA" sz="700" dirty="0"/>
                <a:t>قسم الصفوف الأولية</a:t>
              </a:r>
            </a:p>
          </p:txBody>
        </p:sp>
        <p:sp>
          <p:nvSpPr>
            <p:cNvPr id="30" name="مستطيل مستدير الزوايا 29"/>
            <p:cNvSpPr/>
            <p:nvPr/>
          </p:nvSpPr>
          <p:spPr>
            <a:xfrm>
              <a:off x="1031967" y="530427"/>
              <a:ext cx="4869470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600" b="1" dirty="0">
                  <a:solidFill>
                    <a:schemeClr val="tx1"/>
                  </a:solidFill>
                </a:rPr>
                <a:t>الاختبار الدوري للصف</a:t>
              </a:r>
              <a:r>
                <a:rPr lang="en-GB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 err="1">
                  <a:solidFill>
                    <a:schemeClr val="tx1"/>
                  </a:solidFill>
                </a:rPr>
                <a:t>الثالث</a:t>
              </a:r>
              <a:r>
                <a:rPr lang="en-GB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 err="1">
                  <a:solidFill>
                    <a:schemeClr val="tx1"/>
                  </a:solidFill>
                </a:rPr>
                <a:t>الابتدائي</a:t>
              </a:r>
              <a:r>
                <a:rPr lang="en-US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>
                  <a:solidFill>
                    <a:schemeClr val="tx1"/>
                  </a:solidFill>
                </a:rPr>
                <a:t>  </a:t>
              </a:r>
              <a:r>
                <a:rPr lang="ar-SA" sz="1600" b="1" dirty="0">
                  <a:solidFill>
                    <a:schemeClr val="tx1"/>
                  </a:solidFill>
                </a:rPr>
                <a:t>مادة العلوم /  الفترة </a:t>
              </a:r>
              <a:r>
                <a:rPr lang="en-GB" sz="1600" b="1" dirty="0" err="1">
                  <a:solidFill>
                    <a:schemeClr val="tx1"/>
                  </a:solidFill>
                </a:rPr>
                <a:t>الأولى</a:t>
              </a:r>
              <a:endParaRPr lang="ar-SA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مربع نص 37"/>
            <p:cNvSpPr txBox="1"/>
            <p:nvPr/>
          </p:nvSpPr>
          <p:spPr>
            <a:xfrm>
              <a:off x="412381" y="2088816"/>
              <a:ext cx="5866525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</a:t>
              </a:r>
              <a:r>
                <a:rPr lang="ar-SA" sz="900" dirty="0"/>
                <a:t>........................</a:t>
              </a:r>
            </a:p>
          </p:txBody>
        </p:sp>
        <p:pic>
          <p:nvPicPr>
            <p:cNvPr id="53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342" y="79791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مستطيل مستدير الزوايا 54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1032" name="Picture 8" descr="نتيجة بحث الصور عن خلفيات متحركة لمادة العلوم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741"/>
            <a:stretch/>
          </p:blipFill>
          <p:spPr bwMode="auto">
            <a:xfrm>
              <a:off x="1031967" y="1025317"/>
              <a:ext cx="5432333" cy="9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نتيجة بحث الصور عن علوم كرتون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95" y="862993"/>
              <a:ext cx="899488" cy="1113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مستطيل 1"/>
            <p:cNvSpPr/>
            <p:nvPr/>
          </p:nvSpPr>
          <p:spPr>
            <a:xfrm>
              <a:off x="4110979" y="697057"/>
              <a:ext cx="2765350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8000" b="1" dirty="0">
                  <a:ln w="0"/>
                  <a:gradFill flip="none" rotWithShape="1">
                    <a:gsLst>
                      <a:gs pos="69375">
                        <a:schemeClr val="accent2">
                          <a:lumMod val="20000"/>
                          <a:lumOff val="80000"/>
                        </a:schemeClr>
                      </a:gs>
                      <a:gs pos="64750">
                        <a:srgbClr val="FFFF00"/>
                      </a:gs>
                      <a:gs pos="55500">
                        <a:schemeClr val="accent6">
                          <a:lumMod val="40000"/>
                          <a:lumOff val="60000"/>
                        </a:schemeClr>
                      </a:gs>
                      <a:gs pos="37000">
                        <a:schemeClr val="accent2">
                          <a:lumMod val="20000"/>
                          <a:lumOff val="80000"/>
                        </a:schemeClr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العلوم</a:t>
              </a:r>
              <a:endParaRPr lang="ar-SA" sz="8000" b="1" cap="none" spc="0" dirty="0">
                <a:ln w="0"/>
                <a:gradFill flip="none" rotWithShape="1">
                  <a:gsLst>
                    <a:gs pos="69375">
                      <a:schemeClr val="accent2">
                        <a:lumMod val="20000"/>
                        <a:lumOff val="80000"/>
                      </a:schemeClr>
                    </a:gs>
                    <a:gs pos="64750">
                      <a:srgbClr val="FFFF00"/>
                    </a:gs>
                    <a:gs pos="55500">
                      <a:schemeClr val="accent6">
                        <a:lumMod val="40000"/>
                        <a:lumOff val="60000"/>
                      </a:schemeClr>
                    </a:gs>
                    <a:gs pos="37000">
                      <a:schemeClr val="accent2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4" name="AutoShape 2" descr="نتيجة بحث الصور عن سلسلة غذائية الصف الثاني الابتدائي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6" name="TextBox 5"/>
          <p:cNvSpPr txBox="1"/>
          <p:nvPr/>
        </p:nvSpPr>
        <p:spPr>
          <a:xfrm>
            <a:off x="3439348" y="5805773"/>
            <a:ext cx="31667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dirty="0"/>
              <a:t>تأملي الصورة في الأعلى و أكملي ما يلي: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100" dirty="0"/>
              <a:t>من خصائص المخلوقات الحية .............. و ................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100" dirty="0"/>
              <a:t>من حاجات المخلوقات الحية ................ و .................</a:t>
            </a:r>
          </a:p>
          <a:p>
            <a:endParaRPr lang="ar-SA" sz="1100" dirty="0"/>
          </a:p>
          <a:p>
            <a:r>
              <a:rPr lang="ar-SA" sz="1100" dirty="0"/>
              <a:t> </a:t>
            </a:r>
          </a:p>
          <a:p>
            <a:endParaRPr lang="en-US" sz="1100" dirty="0"/>
          </a:p>
        </p:txBody>
      </p:sp>
      <p:graphicFrame>
        <p:nvGraphicFramePr>
          <p:cNvPr id="40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58363"/>
              </p:ext>
            </p:extLst>
          </p:nvPr>
        </p:nvGraphicFramePr>
        <p:xfrm>
          <a:off x="235456" y="5157614"/>
          <a:ext cx="3014705" cy="853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استنتاج حاجات المخلوقات الحية </a:t>
                      </a:r>
                      <a:endParaRPr lang="ar-SA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97592" y="7117759"/>
            <a:ext cx="330853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050" b="1" dirty="0"/>
              <a:t>ارسمي الأجزاء الأساسية للنبات  مع كتابة اسم كل جزء بشكل واضح</a:t>
            </a:r>
          </a:p>
          <a:p>
            <a:endParaRPr lang="ar-SA" sz="1050" b="1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2986908" y="192333"/>
            <a:ext cx="9909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dirty="0">
                <a:solidFill>
                  <a:srgbClr val="C00000"/>
                </a:solidFill>
              </a:rPr>
              <a:t>نموذج رقم 16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77853" y="7419463"/>
            <a:ext cx="2059742" cy="152824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irc_mi" descr="Image result for ‫عصفور في عش‬‎">
            <a:hlinkClick r:id="rId6"/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12" b="11742"/>
          <a:stretch/>
        </p:blipFill>
        <p:spPr bwMode="auto">
          <a:xfrm>
            <a:off x="3877575" y="4395639"/>
            <a:ext cx="1782996" cy="13030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45643" y="2662834"/>
            <a:ext cx="31724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050" dirty="0"/>
              <a:t>رتبي الخطوات التي يتبعها العلماء في تعلم العلوم ؟</a:t>
            </a:r>
            <a:endParaRPr lang="en-US" sz="1050" dirty="0"/>
          </a:p>
        </p:txBody>
      </p:sp>
      <p:sp>
        <p:nvSpPr>
          <p:cNvPr id="15" name="Rectangle 14"/>
          <p:cNvSpPr/>
          <p:nvPr/>
        </p:nvSpPr>
        <p:spPr>
          <a:xfrm>
            <a:off x="5804044" y="3128341"/>
            <a:ext cx="802086" cy="2729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100" dirty="0"/>
              <a:t>أتبع الخطة</a:t>
            </a:r>
            <a:endParaRPr lang="en-US" sz="1100" dirty="0"/>
          </a:p>
        </p:txBody>
      </p:sp>
      <p:sp>
        <p:nvSpPr>
          <p:cNvPr id="65" name="Rectangle 64"/>
          <p:cNvSpPr/>
          <p:nvPr/>
        </p:nvSpPr>
        <p:spPr>
          <a:xfrm>
            <a:off x="3429000" y="3131380"/>
            <a:ext cx="802086" cy="2729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100" dirty="0"/>
              <a:t>أستنتج</a:t>
            </a:r>
            <a:endParaRPr lang="en-US" sz="1100" dirty="0"/>
          </a:p>
        </p:txBody>
      </p:sp>
      <p:sp>
        <p:nvSpPr>
          <p:cNvPr id="66" name="Rectangle 65"/>
          <p:cNvSpPr/>
          <p:nvPr/>
        </p:nvSpPr>
        <p:spPr>
          <a:xfrm>
            <a:off x="4639808" y="3704253"/>
            <a:ext cx="802086" cy="2729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100" dirty="0"/>
              <a:t>أسأل</a:t>
            </a:r>
            <a:endParaRPr lang="en-US" sz="1100" dirty="0"/>
          </a:p>
        </p:txBody>
      </p:sp>
      <p:sp>
        <p:nvSpPr>
          <p:cNvPr id="67" name="Rectangle 66"/>
          <p:cNvSpPr/>
          <p:nvPr/>
        </p:nvSpPr>
        <p:spPr>
          <a:xfrm>
            <a:off x="5804044" y="3696401"/>
            <a:ext cx="802086" cy="2729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100" dirty="0"/>
              <a:t>أسجل النتائج</a:t>
            </a:r>
            <a:endParaRPr lang="en-US" sz="1100" dirty="0"/>
          </a:p>
        </p:txBody>
      </p:sp>
      <p:sp>
        <p:nvSpPr>
          <p:cNvPr id="68" name="Rectangle 67"/>
          <p:cNvSpPr/>
          <p:nvPr/>
        </p:nvSpPr>
        <p:spPr>
          <a:xfrm>
            <a:off x="4621696" y="3129620"/>
            <a:ext cx="802086" cy="2729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100" dirty="0"/>
              <a:t>ألاحظ</a:t>
            </a:r>
            <a:endParaRPr lang="en-US" sz="1100" dirty="0"/>
          </a:p>
        </p:txBody>
      </p:sp>
      <p:sp>
        <p:nvSpPr>
          <p:cNvPr id="69" name="Rectangle 68"/>
          <p:cNvSpPr/>
          <p:nvPr/>
        </p:nvSpPr>
        <p:spPr>
          <a:xfrm>
            <a:off x="2043031" y="3707292"/>
            <a:ext cx="802086" cy="2729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100" dirty="0"/>
              <a:t>أتوقع</a:t>
            </a:r>
            <a:endParaRPr lang="en-US" sz="1100" dirty="0"/>
          </a:p>
        </p:txBody>
      </p:sp>
      <p:sp>
        <p:nvSpPr>
          <p:cNvPr id="70" name="Rectangle 69"/>
          <p:cNvSpPr/>
          <p:nvPr/>
        </p:nvSpPr>
        <p:spPr>
          <a:xfrm>
            <a:off x="3429000" y="3696400"/>
            <a:ext cx="802086" cy="2729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100" dirty="0"/>
              <a:t>أضع خطة</a:t>
            </a:r>
            <a:endParaRPr lang="en-US" sz="1100" dirty="0"/>
          </a:p>
        </p:txBody>
      </p:sp>
      <p:sp>
        <p:nvSpPr>
          <p:cNvPr id="16" name="Oval 15"/>
          <p:cNvSpPr/>
          <p:nvPr/>
        </p:nvSpPr>
        <p:spPr>
          <a:xfrm>
            <a:off x="2736529" y="3740583"/>
            <a:ext cx="216965" cy="20645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4122603" y="3163370"/>
            <a:ext cx="216965" cy="20645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4133286" y="3724351"/>
            <a:ext cx="216965" cy="20645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5330506" y="3731885"/>
            <a:ext cx="216965" cy="20645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6509271" y="3724487"/>
            <a:ext cx="216965" cy="20645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5313425" y="3162135"/>
            <a:ext cx="216965" cy="20645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6488840" y="3160867"/>
            <a:ext cx="216965" cy="20645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صورة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337" y="900205"/>
            <a:ext cx="1303591" cy="97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8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45"/>
          <p:cNvSpPr/>
          <p:nvPr/>
        </p:nvSpPr>
        <p:spPr>
          <a:xfrm>
            <a:off x="138312" y="101599"/>
            <a:ext cx="6526894" cy="386260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graphicFrame>
        <p:nvGraphicFramePr>
          <p:cNvPr id="6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045624"/>
              </p:ext>
            </p:extLst>
          </p:nvPr>
        </p:nvGraphicFramePr>
        <p:xfrm>
          <a:off x="152203" y="118392"/>
          <a:ext cx="2986670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تسمية الوحدة البنائية لأجسام المخلوقات الحية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593028"/>
              </p:ext>
            </p:extLst>
          </p:nvPr>
        </p:nvGraphicFramePr>
        <p:xfrm>
          <a:off x="149796" y="1063272"/>
          <a:ext cx="2988608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98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تسمية العملية التي يصنع بها النبات</a:t>
                      </a:r>
                      <a:r>
                        <a:rPr lang="ar-SA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غذاؤه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809955" y="255544"/>
            <a:ext cx="855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b="1" u="sng" dirty="0"/>
              <a:t>السؤال الرابع: </a:t>
            </a:r>
            <a:endParaRPr lang="en-US" sz="1100" b="1" u="sng" dirty="0"/>
          </a:p>
        </p:txBody>
      </p:sp>
      <p:sp>
        <p:nvSpPr>
          <p:cNvPr id="13" name="مستطيل 45"/>
          <p:cNvSpPr/>
          <p:nvPr/>
        </p:nvSpPr>
        <p:spPr>
          <a:xfrm>
            <a:off x="138312" y="3993142"/>
            <a:ext cx="6526894" cy="294204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pic>
        <p:nvPicPr>
          <p:cNvPr id="11" name="irc_mi" descr="Image result for The life cycle of a frog">
            <a:hlinkClick r:id="rId2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61" t="65231" r="12137" b="5630"/>
          <a:stretch/>
        </p:blipFill>
        <p:spPr bwMode="auto">
          <a:xfrm>
            <a:off x="5235623" y="4551552"/>
            <a:ext cx="455476" cy="374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rc_mi" descr="Image result for The life cycle of a frog">
            <a:hlinkClick r:id="rId4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1" t="78473" r="25671" b="5787"/>
          <a:stretch/>
        </p:blipFill>
        <p:spPr bwMode="auto">
          <a:xfrm>
            <a:off x="5257920" y="5789373"/>
            <a:ext cx="433179" cy="377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irc_mi" descr="Image result for The life cycle of a frog">
            <a:hlinkClick r:id="rId6"/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54" t="17648" r="-4000" b="50090"/>
          <a:stretch/>
        </p:blipFill>
        <p:spPr bwMode="auto">
          <a:xfrm>
            <a:off x="3973195" y="5802997"/>
            <a:ext cx="495696" cy="396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irc_mi" descr="Image result for ‫ضفدع‬‎">
            <a:hlinkClick r:id="rId8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439" y="4541112"/>
            <a:ext cx="492113" cy="412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29757" y="3929217"/>
            <a:ext cx="317912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b="1" u="sng" dirty="0"/>
              <a:t>السؤال الخامس: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200" b="1" dirty="0"/>
              <a:t>تتبعي دورة حياة الضفدع</a:t>
            </a:r>
          </a:p>
          <a:p>
            <a:endParaRPr lang="ar-SA" sz="1100" dirty="0"/>
          </a:p>
          <a:p>
            <a:endParaRPr lang="ar-SA" sz="1100" dirty="0"/>
          </a:p>
        </p:txBody>
      </p:sp>
      <p:graphicFrame>
        <p:nvGraphicFramePr>
          <p:cNvPr id="39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939681"/>
              </p:ext>
            </p:extLst>
          </p:nvPr>
        </p:nvGraphicFramePr>
        <p:xfrm>
          <a:off x="139600" y="4281749"/>
          <a:ext cx="2982157" cy="10363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استنتاج الفرق بين دورة حياة الضفدع والجمل من خلال قراءة مجموعة من الصور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2" name="مستطيل 45"/>
          <p:cNvSpPr/>
          <p:nvPr/>
        </p:nvSpPr>
        <p:spPr>
          <a:xfrm>
            <a:off x="131832" y="6964122"/>
            <a:ext cx="6526894" cy="189495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sp>
        <p:nvSpPr>
          <p:cNvPr id="46" name="TextBox 45"/>
          <p:cNvSpPr txBox="1"/>
          <p:nvPr/>
        </p:nvSpPr>
        <p:spPr>
          <a:xfrm>
            <a:off x="3694622" y="6973526"/>
            <a:ext cx="29822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b="1" u="sng" dirty="0"/>
              <a:t>السؤال السادس:</a:t>
            </a:r>
          </a:p>
          <a:p>
            <a:endParaRPr lang="ar-SA" sz="1200" b="1" u="sng" dirty="0"/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ar-SA" sz="1000" b="1" dirty="0"/>
              <a:t> تتبعي دورة حياة نبتة الفاصوليا </a:t>
            </a:r>
          </a:p>
        </p:txBody>
      </p:sp>
      <p:sp>
        <p:nvSpPr>
          <p:cNvPr id="47" name="مربع نص 19"/>
          <p:cNvSpPr txBox="1"/>
          <p:nvPr/>
        </p:nvSpPr>
        <p:spPr>
          <a:xfrm>
            <a:off x="95802" y="8859081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050" b="1" dirty="0"/>
              <a:t>تمنياتي لك بالتوفيق يا صغيرتي                                                                معلمة المادة :</a:t>
            </a:r>
          </a:p>
        </p:txBody>
      </p:sp>
      <p:graphicFrame>
        <p:nvGraphicFramePr>
          <p:cNvPr id="40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717859"/>
              </p:ext>
            </p:extLst>
          </p:nvPr>
        </p:nvGraphicFramePr>
        <p:xfrm>
          <a:off x="156247" y="2981165"/>
          <a:ext cx="2988606" cy="96474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0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44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0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85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148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15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9418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تعداد مكونات النظام البيئي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0209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020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2908570" y="541644"/>
            <a:ext cx="3721953" cy="124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ar-SA" sz="1000" dirty="0">
                <a:latin typeface="Calibri" panose="020F0502020204030204" pitchFamily="34" charset="0"/>
                <a:ea typeface="Calibri" panose="020F0502020204030204" pitchFamily="34" charset="0"/>
              </a:rPr>
              <a:t>ضعي إشارة       أما العبارة الصحيحة وإشارة   </a:t>
            </a:r>
            <a:r>
              <a:rPr lang="en-US" sz="10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ar-SA" sz="1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ar-SA" sz="1000" dirty="0">
                <a:latin typeface="Arial" panose="020B0604020202020204" pitchFamily="34" charset="0"/>
                <a:ea typeface="Calibri" panose="020F0502020204030204" pitchFamily="34" charset="0"/>
              </a:rPr>
              <a:t>أما العبارة الخاطئة فيما يلي : </a:t>
            </a:r>
            <a:endParaRPr lang="ar-SA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ar-SA" sz="1000" dirty="0">
                <a:latin typeface="Calibri" panose="020F0502020204030204" pitchFamily="34" charset="0"/>
                <a:ea typeface="Calibri" panose="020F0502020204030204" pitchFamily="34" charset="0"/>
              </a:rPr>
              <a:t>يصنع النبات غذائه من خلال عملية تسمى البناء الضوئي         (         )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ar-SA" sz="1000" dirty="0">
                <a:latin typeface="Calibri" panose="020F0502020204030204" pitchFamily="34" charset="0"/>
                <a:ea typeface="Calibri" panose="020F0502020204030204" pitchFamily="34" charset="0"/>
              </a:rPr>
              <a:t>الجزء المسؤول عن تصنيع الغذاء في النبات هو الجذور          (         )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ar-SA" sz="1000" dirty="0">
                <a:latin typeface="Calibri" panose="020F0502020204030204" pitchFamily="34" charset="0"/>
                <a:ea typeface="Calibri" panose="020F0502020204030204" pitchFamily="34" charset="0"/>
              </a:rPr>
              <a:t>يقوم الساق بامتصاص الماء و لأملاح المعدنية من التربة         (         )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ar-SA" sz="1000" dirty="0">
                <a:latin typeface="Calibri" panose="020F0502020204030204" pitchFamily="34" charset="0"/>
                <a:ea typeface="Calibri" panose="020F0502020204030204" pitchFamily="34" charset="0"/>
              </a:rPr>
              <a:t>تتكون أجسام المخلوقات الحية من وحدات بنائية تسمى الخلايا   (         )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ar-SA" sz="10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يتكون النظام البيئي من الكائنات الحية و الأشياء غير الحية      (         )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8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475404"/>
              </p:ext>
            </p:extLst>
          </p:nvPr>
        </p:nvGraphicFramePr>
        <p:xfrm>
          <a:off x="156247" y="2001536"/>
          <a:ext cx="2982157" cy="98329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12733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ذكر وظيفة كل جزء من الأجزاء الأساسية للنبات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5411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541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49" name="Picture 48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1" t="19259" r="55742" b="21718"/>
          <a:stretch/>
        </p:blipFill>
        <p:spPr bwMode="auto">
          <a:xfrm>
            <a:off x="5881941" y="591647"/>
            <a:ext cx="145868" cy="1585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0" name="Picture 49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8" t="18951" r="12812" b="22025"/>
          <a:stretch/>
        </p:blipFill>
        <p:spPr bwMode="auto">
          <a:xfrm>
            <a:off x="4494357" y="579149"/>
            <a:ext cx="158347" cy="1710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51" name="Diagram 50"/>
          <p:cNvGraphicFramePr/>
          <p:nvPr>
            <p:extLst>
              <p:ext uri="{D42A27DB-BD31-4B8C-83A1-F6EECF244321}">
                <p14:modId xmlns:p14="http://schemas.microsoft.com/office/powerpoint/2010/main" val="2035511083"/>
              </p:ext>
            </p:extLst>
          </p:nvPr>
        </p:nvGraphicFramePr>
        <p:xfrm>
          <a:off x="3705340" y="4235176"/>
          <a:ext cx="2299996" cy="224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5" name="Arrow: Left 4"/>
          <p:cNvSpPr/>
          <p:nvPr/>
        </p:nvSpPr>
        <p:spPr>
          <a:xfrm>
            <a:off x="5838108" y="4534878"/>
            <a:ext cx="659453" cy="394441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000" dirty="0"/>
              <a:t>ـــــــــــــ</a:t>
            </a:r>
            <a:endParaRPr lang="en-US" sz="1000" dirty="0"/>
          </a:p>
        </p:txBody>
      </p:sp>
      <p:sp>
        <p:nvSpPr>
          <p:cNvPr id="52" name="Arrow: Left 51"/>
          <p:cNvSpPr/>
          <p:nvPr/>
        </p:nvSpPr>
        <p:spPr>
          <a:xfrm flipH="1">
            <a:off x="3209101" y="4531827"/>
            <a:ext cx="659453" cy="394441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000" dirty="0"/>
              <a:t>ـــــــــــــ</a:t>
            </a:r>
            <a:endParaRPr lang="en-US" sz="1000" dirty="0"/>
          </a:p>
        </p:txBody>
      </p:sp>
      <p:sp>
        <p:nvSpPr>
          <p:cNvPr id="53" name="Arrow: Left 52"/>
          <p:cNvSpPr/>
          <p:nvPr/>
        </p:nvSpPr>
        <p:spPr>
          <a:xfrm flipH="1">
            <a:off x="3166733" y="5792459"/>
            <a:ext cx="659453" cy="394441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000" dirty="0"/>
              <a:t>ـــــــــــــ</a:t>
            </a:r>
            <a:endParaRPr lang="en-US" sz="1000" dirty="0"/>
          </a:p>
        </p:txBody>
      </p:sp>
      <p:sp>
        <p:nvSpPr>
          <p:cNvPr id="54" name="Arrow: Left 53"/>
          <p:cNvSpPr/>
          <p:nvPr/>
        </p:nvSpPr>
        <p:spPr>
          <a:xfrm>
            <a:off x="5838108" y="5772116"/>
            <a:ext cx="659453" cy="394441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000" dirty="0"/>
              <a:t>ـــــــــــــ</a:t>
            </a:r>
            <a:endParaRPr lang="en-US" sz="1000" dirty="0"/>
          </a:p>
        </p:txBody>
      </p:sp>
      <p:sp>
        <p:nvSpPr>
          <p:cNvPr id="22" name="TextBox 21"/>
          <p:cNvSpPr txBox="1"/>
          <p:nvPr/>
        </p:nvSpPr>
        <p:spPr>
          <a:xfrm>
            <a:off x="2327743" y="6502242"/>
            <a:ext cx="4273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ar-SA" sz="1100" dirty="0"/>
              <a:t>و الضفدع يختلف عن الجمل في دورة حياته بأنه يمر بمرحلة تسمى ..................</a:t>
            </a:r>
            <a:endParaRPr lang="en-US" sz="1100" dirty="0"/>
          </a:p>
        </p:txBody>
      </p:sp>
      <p:graphicFrame>
        <p:nvGraphicFramePr>
          <p:cNvPr id="55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97507"/>
              </p:ext>
            </p:extLst>
          </p:nvPr>
        </p:nvGraphicFramePr>
        <p:xfrm>
          <a:off x="150265" y="6981587"/>
          <a:ext cx="2988608" cy="1066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98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تتبع دورة حياة نبات زهري من خلال الصور</a:t>
                      </a:r>
                      <a:endParaRPr lang="ar-SA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56" name="Picture 55" descr="growing-plant"/>
          <p:cNvPicPr/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7" t="49577" r="41333"/>
          <a:stretch/>
        </p:blipFill>
        <p:spPr bwMode="auto">
          <a:xfrm>
            <a:off x="3512294" y="7743214"/>
            <a:ext cx="460901" cy="6048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7" name="Picture 56" descr="growing-plant"/>
          <p:cNvPicPr/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/>
          <a:stretch/>
        </p:blipFill>
        <p:spPr bwMode="auto">
          <a:xfrm>
            <a:off x="4361385" y="7730011"/>
            <a:ext cx="442298" cy="6076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9" name="Picture 58" descr="growing-plant"/>
          <p:cNvPicPr/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1" t="67042" r="67778"/>
          <a:stretch/>
        </p:blipFill>
        <p:spPr bwMode="auto">
          <a:xfrm>
            <a:off x="5164179" y="7729356"/>
            <a:ext cx="439686" cy="6146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0" name="Picture 59" descr="growing-plant"/>
          <p:cNvPicPr/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7" t="82535" r="89556"/>
          <a:stretch/>
        </p:blipFill>
        <p:spPr bwMode="auto">
          <a:xfrm>
            <a:off x="5964361" y="7737234"/>
            <a:ext cx="383765" cy="6048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1" name="Callout: Up Arrow 30"/>
          <p:cNvSpPr/>
          <p:nvPr/>
        </p:nvSpPr>
        <p:spPr>
          <a:xfrm>
            <a:off x="5964361" y="8434125"/>
            <a:ext cx="430463" cy="334682"/>
          </a:xfrm>
          <a:prstGeom prst="up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dirty="0"/>
              <a:t>ـــــــــــ</a:t>
            </a:r>
            <a:endParaRPr lang="en-US" sz="800" dirty="0"/>
          </a:p>
        </p:txBody>
      </p:sp>
      <p:sp>
        <p:nvSpPr>
          <p:cNvPr id="61" name="Callout: Up Arrow 60"/>
          <p:cNvSpPr/>
          <p:nvPr/>
        </p:nvSpPr>
        <p:spPr>
          <a:xfrm>
            <a:off x="3553909" y="8431135"/>
            <a:ext cx="430463" cy="334682"/>
          </a:xfrm>
          <a:prstGeom prst="up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dirty="0"/>
              <a:t>ـــــــــــ</a:t>
            </a:r>
            <a:endParaRPr lang="en-US" sz="800" dirty="0"/>
          </a:p>
        </p:txBody>
      </p:sp>
      <p:sp>
        <p:nvSpPr>
          <p:cNvPr id="62" name="Callout: Up Arrow 61"/>
          <p:cNvSpPr/>
          <p:nvPr/>
        </p:nvSpPr>
        <p:spPr>
          <a:xfrm>
            <a:off x="4378881" y="8423619"/>
            <a:ext cx="430463" cy="334682"/>
          </a:xfrm>
          <a:prstGeom prst="up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dirty="0"/>
              <a:t>ـــــــــــ</a:t>
            </a:r>
            <a:endParaRPr lang="en-US" sz="800" dirty="0"/>
          </a:p>
        </p:txBody>
      </p:sp>
      <p:sp>
        <p:nvSpPr>
          <p:cNvPr id="63" name="Callout: Up Arrow 62"/>
          <p:cNvSpPr/>
          <p:nvPr/>
        </p:nvSpPr>
        <p:spPr>
          <a:xfrm>
            <a:off x="5188373" y="8434269"/>
            <a:ext cx="430463" cy="334682"/>
          </a:xfrm>
          <a:prstGeom prst="up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dirty="0"/>
              <a:t>ـــــــــــ</a:t>
            </a:r>
            <a:endParaRPr lang="en-US" sz="800" dirty="0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5654866" y="8033816"/>
            <a:ext cx="227075" cy="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>
            <a:off x="4049909" y="8033816"/>
            <a:ext cx="227075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4855338" y="8033816"/>
            <a:ext cx="227075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493547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</TotalTime>
  <Words>580</Words>
  <Application>Microsoft Office PowerPoint</Application>
  <PresentationFormat>عرض على الشاشة (3:4)‏</PresentationFormat>
  <Paragraphs>198</Paragraphs>
  <Slides>2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Wingdings</vt:lpstr>
      <vt:lpstr>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81</cp:revision>
  <cp:lastPrinted>2016-10-30T21:39:44Z</cp:lastPrinted>
  <dcterms:created xsi:type="dcterms:W3CDTF">2016-10-19T21:09:54Z</dcterms:created>
  <dcterms:modified xsi:type="dcterms:W3CDTF">2016-11-10T20:47:42Z</dcterms:modified>
</cp:coreProperties>
</file>