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"/>
  </p:notesMasterIdLst>
  <p:sldIdLst>
    <p:sldId id="277" r:id="rId2"/>
  </p:sldIdLst>
  <p:sldSz cx="6858000" cy="9144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6F9"/>
    <a:srgbClr val="FED2F6"/>
    <a:srgbClr val="ECE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بلا نمط، بلا شبكة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النمط الفاتح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46F890A9-2807-4EBB-B81D-B2AA78EC7F39}" styleName="نمط داكن 2 - تمييز 5/تميي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8799B23B-EC83-4686-B30A-512413B5E67A}" styleName="نمط فاتح 3 - تميي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F1AB2-1976-4502-BF36-3FF5EA218861}" styleName="نمط متوسط 4 - تميي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بلا نمط، شبكة جدول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505E3EF-67EA-436B-97B2-0124C06EBD24}" styleName="نمط متوسط 4 - تميي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012ECD-51FC-41F1-AA8D-1B2483CD663E}" styleName="نمط فاتح 2 - تميي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نمط فاتح 2 - تمييز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C7853C-536D-4A76-A0AE-DD22124D55A5}" styleName="نمط ذو نسُق 1 - تميي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نمط متوسط 2 - تميي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نمط متوسط 2 - تميي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نمط متوسط 2 - تميي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نمط متوسط 2 - تميي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633" autoAdjust="0"/>
    <p:restoredTop sz="94660"/>
  </p:normalViewPr>
  <p:slideViewPr>
    <p:cSldViewPr snapToGrid="0">
      <p:cViewPr varScale="1">
        <p:scale>
          <a:sx n="50" d="100"/>
          <a:sy n="50" d="100"/>
        </p:scale>
        <p:origin x="2202" y="6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5481BF34-6EF2-49F7-96CD-4345E56D2795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5B18C419-F885-4E2F-9AB4-90AFFB99A5B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13210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14161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92925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761060" y="649818"/>
            <a:ext cx="831354" cy="10331449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65212" y="649818"/>
            <a:ext cx="2410122" cy="10331449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56288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40578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80948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65212" y="3244851"/>
            <a:ext cx="1620738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971675" y="3244851"/>
            <a:ext cx="1620739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2107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67624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30292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7977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71939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68542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04545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514350" rtl="1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r" defTabSz="514350" rtl="1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73607" y="2407027"/>
            <a:ext cx="6519066" cy="2247557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647538" y="4636436"/>
            <a:ext cx="4157488" cy="218521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السؤال الثاني</a:t>
            </a:r>
            <a:r>
              <a:rPr kumimoji="0" lang="ar-SA" sz="1200" b="1" i="0" u="sng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  <a:r>
              <a:rPr kumimoji="0" lang="ar-SA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: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  وقف 22 طائرًا من طيور الببغاء على شجرة ,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ثم حطت 3 ببغاوات أخرى على هذه الشجرة .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ماعدد الببغاوات على الشجرة الأن 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الفهم :المعطيات :وقف على الشجرة ......طائرًا,ثم حطت .......ببغاوات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المطلوب : ماعدد .........................................؟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التخطيط :العملية المناسبة لحل المسألة هي ..........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الحل :  ..............          .............  =  ..............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1" i="0" u="sng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986005" y="2441569"/>
            <a:ext cx="281492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السؤال الأول</a:t>
            </a:r>
            <a:r>
              <a:rPr kumimoji="0" lang="ar-SA" sz="1400" b="1" i="0" u="sng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  <a:r>
              <a:rPr kumimoji="0" lang="ar-SA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: أوجدي ناتج الطرح   :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256462" y="6794730"/>
            <a:ext cx="6519066" cy="2046083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971814" y="6824979"/>
            <a:ext cx="28017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السؤال الثالث  : أوجدي ناتج الطرح ثم تحققي من صحة الطرح باستعمال الجمع :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281860" y="4673346"/>
            <a:ext cx="6519065" cy="2132871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99342" y="8887842"/>
            <a:ext cx="653472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انتهت الأسئلة   تمنياتي لك بالتوفيق</a:t>
            </a:r>
          </a:p>
        </p:txBody>
      </p:sp>
      <p:graphicFrame>
        <p:nvGraphicFramePr>
          <p:cNvPr id="12" name="جدول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7040569"/>
              </p:ext>
            </p:extLst>
          </p:nvPr>
        </p:nvGraphicFramePr>
        <p:xfrm>
          <a:off x="294590" y="4665098"/>
          <a:ext cx="3014705" cy="120706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292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612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حل مسائل رياضية باستعمال استراتيجيات ومهارات مناسبة مع </a:t>
                      </a:r>
                      <a:r>
                        <a:rPr lang="ar-SA" sz="800" b="1" dirty="0" err="1">
                          <a:solidFill>
                            <a:schemeClr val="tx1"/>
                          </a:solidFill>
                        </a:rPr>
                        <a:t>اتباع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 الخطوات الأربع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986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8801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14" name="مجموعة 13"/>
          <p:cNvGrpSpPr/>
          <p:nvPr/>
        </p:nvGrpSpPr>
        <p:grpSpPr>
          <a:xfrm>
            <a:off x="-171524" y="195306"/>
            <a:ext cx="7146862" cy="2228613"/>
            <a:chOff x="-203041" y="91600"/>
            <a:chExt cx="7146862" cy="2228613"/>
          </a:xfrm>
        </p:grpSpPr>
        <p:sp>
          <p:nvSpPr>
            <p:cNvPr id="15" name="مربع نص 14"/>
            <p:cNvSpPr txBox="1"/>
            <p:nvPr/>
          </p:nvSpPr>
          <p:spPr>
            <a:xfrm>
              <a:off x="-203041" y="2043214"/>
              <a:ext cx="6806381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اسم الطالبة </a:t>
              </a:r>
              <a:r>
                <a:rPr kumimoji="0" lang="ar-SA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.......................................................</a:t>
              </a:r>
              <a:r>
                <a:rPr kumimoji="0" lang="ar-SA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 المدرسة</a:t>
              </a:r>
              <a:r>
                <a:rPr kumimoji="0" lang="ar-SA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.........................................</a:t>
              </a:r>
              <a:r>
                <a:rPr kumimoji="0" lang="ar-SA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 الصف </a:t>
              </a:r>
              <a:r>
                <a:rPr kumimoji="0" lang="ar-SA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........................</a:t>
              </a:r>
            </a:p>
          </p:txBody>
        </p:sp>
        <p:sp>
          <p:nvSpPr>
            <p:cNvPr id="16" name="مربع نص 15"/>
            <p:cNvSpPr txBox="1"/>
            <p:nvPr/>
          </p:nvSpPr>
          <p:spPr>
            <a:xfrm>
              <a:off x="5427525" y="230264"/>
              <a:ext cx="1306538" cy="57888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المملكة العربية السعودية</a:t>
              </a:r>
            </a:p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وزارة التعليم </a:t>
              </a:r>
            </a:p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مكتب التربية والتعليم بمحافظة الجبيل</a:t>
              </a:r>
            </a:p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قسم الصفوف الأولية</a:t>
              </a:r>
            </a:p>
          </p:txBody>
        </p:sp>
        <p:pic>
          <p:nvPicPr>
            <p:cNvPr id="17" name="Picture 6" descr="نتيجة بحث الصور عن شعار وزارة المعارف بدون خلفية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91" y="245429"/>
              <a:ext cx="955441" cy="589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مستطيل مستدير الزوايا 17"/>
            <p:cNvSpPr/>
            <p:nvPr/>
          </p:nvSpPr>
          <p:spPr>
            <a:xfrm>
              <a:off x="1392348" y="114036"/>
              <a:ext cx="4164363" cy="43379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نموذج (5)</a:t>
              </a:r>
            </a:p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الاختبار الدوري للصف الثاني مادة الرياضيات  الفترة الثانية</a:t>
              </a:r>
              <a:r>
                <a:rPr kumimoji="0" lang="ar-SA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19" name="مستطيل مستدير الزوايا 18"/>
            <p:cNvSpPr/>
            <p:nvPr/>
          </p:nvSpPr>
          <p:spPr>
            <a:xfrm>
              <a:off x="57075" y="91600"/>
              <a:ext cx="6743850" cy="197442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pic>
          <p:nvPicPr>
            <p:cNvPr id="20" name="Picture 2" descr="نتيجة بحث الصور عن رياضيات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073" y="891464"/>
              <a:ext cx="1300672" cy="973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4" descr="نتيجة بحث الصور عن اطارات رياضيات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830">
              <a:off x="1204543" y="642193"/>
              <a:ext cx="4898705" cy="16165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مستطيل 21"/>
            <p:cNvSpPr/>
            <p:nvPr/>
          </p:nvSpPr>
          <p:spPr>
            <a:xfrm rot="901254">
              <a:off x="3750251" y="992977"/>
              <a:ext cx="3193570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3600" b="1" i="0" u="none" strike="noStrike" kern="1200" cap="none" spc="0" normalizeH="0" baseline="0" noProof="0" dirty="0">
                  <a:ln w="0"/>
                  <a:gradFill flip="none" rotWithShape="1">
                    <a:gsLst>
                      <a:gs pos="72843">
                        <a:srgbClr val="ED7D31">
                          <a:lumMod val="75000"/>
                        </a:srgbClr>
                      </a:gs>
                      <a:gs pos="71687">
                        <a:prstClr val="black"/>
                      </a:gs>
                      <a:gs pos="69375">
                        <a:srgbClr val="ED7D31">
                          <a:lumMod val="20000"/>
                          <a:lumOff val="80000"/>
                        </a:srgbClr>
                      </a:gs>
                      <a:gs pos="47562">
                        <a:srgbClr val="00B0F0"/>
                      </a:gs>
                      <a:gs pos="35000">
                        <a:srgbClr val="FFFF00"/>
                      </a:gs>
                      <a:gs pos="60125">
                        <a:srgbClr val="70AD47">
                          <a:lumMod val="60000"/>
                          <a:lumOff val="40000"/>
                        </a:srgbClr>
                      </a:gs>
                      <a:gs pos="0">
                        <a:srgbClr val="5B9BD5">
                          <a:lumMod val="5000"/>
                          <a:lumOff val="95000"/>
                        </a:srgbClr>
                      </a:gs>
                      <a:gs pos="74000">
                        <a:srgbClr val="5B9BD5">
                          <a:lumMod val="45000"/>
                          <a:lumOff val="55000"/>
                        </a:srgbClr>
                      </a:gs>
                      <a:gs pos="83000">
                        <a:srgbClr val="5B9BD5">
                          <a:lumMod val="45000"/>
                          <a:lumOff val="55000"/>
                        </a:srgbClr>
                      </a:gs>
                      <a:gs pos="100000">
                        <a:srgbClr val="5B9BD5">
                          <a:lumMod val="30000"/>
                          <a:lumOff val="70000"/>
                        </a:srgbClr>
                      </a:gs>
                    </a:gsLst>
                    <a:path path="circle">
                      <a:fillToRect t="100000" r="100000"/>
                    </a:path>
                    <a:tileRect l="-100000" b="-100000"/>
                  </a:gra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libri"/>
                  <a:ea typeface="+mn-ea"/>
                  <a:cs typeface="Bold Italic Art" panose="02010400000000000000" pitchFamily="2" charset="-78"/>
                </a:rPr>
                <a:t>الرياضيات</a:t>
              </a:r>
            </a:p>
          </p:txBody>
        </p:sp>
      </p:grpSp>
      <p:sp>
        <p:nvSpPr>
          <p:cNvPr id="52" name="مخطط انسيابي: معالجة متعاقبة 105"/>
          <p:cNvSpPr/>
          <p:nvPr/>
        </p:nvSpPr>
        <p:spPr>
          <a:xfrm>
            <a:off x="4221988" y="2911387"/>
            <a:ext cx="1032704" cy="1233069"/>
          </a:xfrm>
          <a:prstGeom prst="flowChartAlternateProcess">
            <a:avLst/>
          </a:prstGeom>
          <a:solidFill>
            <a:srgbClr val="FEE6F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6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64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600" b="1" noProof="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37</a:t>
            </a:r>
            <a:endParaRPr kumimoji="0" lang="ar-SA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مخطط انسيابي: معالجة متعاقبة 106"/>
          <p:cNvSpPr/>
          <p:nvPr/>
        </p:nvSpPr>
        <p:spPr>
          <a:xfrm>
            <a:off x="5684288" y="2921183"/>
            <a:ext cx="1016042" cy="1227785"/>
          </a:xfrm>
          <a:prstGeom prst="flowChartAlternateProcess">
            <a:avLst/>
          </a:prstGeom>
          <a:solidFill>
            <a:srgbClr val="FEE6F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600" b="1" noProof="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58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24</a:t>
            </a:r>
            <a:endParaRPr kumimoji="0" lang="ar-SA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189524" y="6394114"/>
            <a:ext cx="366329" cy="2450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Minus Sign 2"/>
          <p:cNvSpPr/>
          <p:nvPr/>
        </p:nvSpPr>
        <p:spPr>
          <a:xfrm flipV="1">
            <a:off x="5717878" y="3817025"/>
            <a:ext cx="1016042" cy="10782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26" name="Minus Sign 25"/>
          <p:cNvSpPr/>
          <p:nvPr/>
        </p:nvSpPr>
        <p:spPr>
          <a:xfrm>
            <a:off x="4267114" y="3793333"/>
            <a:ext cx="1032705" cy="10782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Minus Sign 26"/>
          <p:cNvSpPr/>
          <p:nvPr/>
        </p:nvSpPr>
        <p:spPr>
          <a:xfrm flipH="1" flipV="1">
            <a:off x="6389555" y="3516391"/>
            <a:ext cx="201167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Minus Sign 28"/>
          <p:cNvSpPr/>
          <p:nvPr/>
        </p:nvSpPr>
        <p:spPr>
          <a:xfrm flipH="1" flipV="1">
            <a:off x="4851452" y="3470672"/>
            <a:ext cx="256032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48" name="جدول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3017150"/>
              </p:ext>
            </p:extLst>
          </p:nvPr>
        </p:nvGraphicFramePr>
        <p:xfrm>
          <a:off x="294590" y="2416811"/>
          <a:ext cx="3497803" cy="121421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72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13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144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61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1205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4665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42425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طرح عددين مكزن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كل كنهما من من ثلاثة أرقام على الأكثر بإعادة التجميع وبدونه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986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8801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49" name="جدول 11"/>
          <p:cNvGraphicFramePr>
            <a:graphicFrameLocks noGrp="1"/>
          </p:cNvGraphicFramePr>
          <p:nvPr>
            <p:extLst/>
          </p:nvPr>
        </p:nvGraphicFramePr>
        <p:xfrm>
          <a:off x="281860" y="6806217"/>
          <a:ext cx="3689954" cy="120706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835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281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7410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9839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8404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2164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التحقق من صحة ناتج الطرح باستخدام الجمع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986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8801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1" name="Rectangle: Rounded Corners 30"/>
          <p:cNvSpPr/>
          <p:nvPr/>
        </p:nvSpPr>
        <p:spPr>
          <a:xfrm>
            <a:off x="5555853" y="7471547"/>
            <a:ext cx="1106097" cy="1135573"/>
          </a:xfrm>
          <a:prstGeom prst="roundRect">
            <a:avLst/>
          </a:prstGeom>
          <a:solidFill>
            <a:srgbClr val="FEE6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42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15 </a:t>
            </a:r>
          </a:p>
        </p:txBody>
      </p:sp>
      <p:sp>
        <p:nvSpPr>
          <p:cNvPr id="50" name="Rectangle: Rounded Corners 49"/>
          <p:cNvSpPr/>
          <p:nvPr/>
        </p:nvSpPr>
        <p:spPr>
          <a:xfrm>
            <a:off x="4064854" y="7467161"/>
            <a:ext cx="1042630" cy="1135573"/>
          </a:xfrm>
          <a:prstGeom prst="roundRect">
            <a:avLst/>
          </a:prstGeom>
          <a:solidFill>
            <a:srgbClr val="FEE6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التحقق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3" name="Minus Sign 32"/>
          <p:cNvSpPr/>
          <p:nvPr/>
        </p:nvSpPr>
        <p:spPr>
          <a:xfrm flipV="1">
            <a:off x="5751576" y="8268426"/>
            <a:ext cx="948754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4" name="Minus Sign 33"/>
          <p:cNvSpPr/>
          <p:nvPr/>
        </p:nvSpPr>
        <p:spPr>
          <a:xfrm flipV="1">
            <a:off x="6389555" y="7975451"/>
            <a:ext cx="219456" cy="5949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262" y="5926533"/>
            <a:ext cx="1714033" cy="821168"/>
          </a:xfrm>
          <a:prstGeom prst="rect">
            <a:avLst/>
          </a:prstGeom>
        </p:spPr>
      </p:pic>
      <p:pic>
        <p:nvPicPr>
          <p:cNvPr id="35" name="صورة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849" y="841594"/>
            <a:ext cx="1011024" cy="758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920589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946</TotalTime>
  <Words>242</Words>
  <Application>Microsoft Office PowerPoint</Application>
  <PresentationFormat>عرض على الشاشة (3:4)‏</PresentationFormat>
  <Paragraphs>78</Paragraphs>
  <Slides>1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8" baseType="lpstr">
      <vt:lpstr>Arial</vt:lpstr>
      <vt:lpstr>Bold Italic Art</vt:lpstr>
      <vt:lpstr>Calibri</vt:lpstr>
      <vt:lpstr>Calibri Light</vt:lpstr>
      <vt:lpstr>Times New Roman</vt:lpstr>
      <vt:lpstr>Wingdings</vt:lpstr>
      <vt:lpstr>نسق Office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خيريه القحطاني</dc:creator>
  <cp:lastModifiedBy>win</cp:lastModifiedBy>
  <cp:revision>100</cp:revision>
  <dcterms:created xsi:type="dcterms:W3CDTF">2016-10-19T21:09:54Z</dcterms:created>
  <dcterms:modified xsi:type="dcterms:W3CDTF">2016-12-15T11:36:30Z</dcterms:modified>
</cp:coreProperties>
</file>