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notesMasterIdLst>
    <p:notesMasterId r:id="rId3"/>
  </p:notesMasterIdLst>
  <p:sldIdLst>
    <p:sldId id="275" r:id="rId2"/>
  </p:sldIdLst>
  <p:sldSz cx="6858000" cy="9144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CEF5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نمط متوسط 2 - تميي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بلا نمط، بلا شبكة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E9639D4-E3E2-4D34-9284-5A2195B3D0D7}" styleName="النمط الفاتح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46F890A9-2807-4EBB-B81D-B2AA78EC7F39}" styleName="نمط داكن 2 - تمييز 5/تمييز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8799B23B-EC83-4686-B30A-512413B5E67A}" styleName="نمط فاتح 3 - تمييز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69CF1AB2-1976-4502-BF36-3FF5EA218861}" styleName="نمط متوسط 4 - تمييز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5940675A-B579-460E-94D1-54222C63F5DA}" styleName="بلا نمط، شبكة جدول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505E3EF-67EA-436B-97B2-0124C06EBD24}" styleName="نمط متوسط 4 - تمييز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69012ECD-51FC-41F1-AA8D-1B2483CD663E}" styleName="نمط فاتح 2 - تمييز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912C8C85-51F0-491E-9774-3900AFEF0FD7}" styleName="نمط فاتح 2 - تمييز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69C7853C-536D-4A76-A0AE-DD22124D55A5}" styleName="نمط ذو نسُق 1 - تمييز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F5AB1C69-6EDB-4FF4-983F-18BD219EF322}" styleName="نمط متوسط 2 - تمييز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1E4AEA4-8DFA-4A89-87EB-49C32662AFE0}" styleName="نمط متوسط 2 - تمييز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0A15C55-8517-42AA-B614-E9B94910E393}" styleName="نمط متوسط 2 - تمييز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نمط متوسط 2 - تمييز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3633" autoAdjust="0"/>
    <p:restoredTop sz="94660"/>
  </p:normalViewPr>
  <p:slideViewPr>
    <p:cSldViewPr snapToGrid="0">
      <p:cViewPr varScale="1">
        <p:scale>
          <a:sx n="50" d="100"/>
          <a:sy n="50" d="100"/>
        </p:scale>
        <p:origin x="2202" y="66"/>
      </p:cViewPr>
      <p:guideLst>
        <p:guide orient="horz" pos="288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5481BF34-6EF2-49F7-96CD-4345E56D2795}" type="datetimeFigureOut">
              <a:rPr lang="ar-SA" smtClean="0"/>
              <a:t>16/03/38</a:t>
            </a:fld>
            <a:endParaRPr lang="ar-SA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71713" y="1143000"/>
            <a:ext cx="23145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ar-SA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5B18C419-F885-4E2F-9AB4-90AFFB99A5B8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4132108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857250" y="1496484"/>
            <a:ext cx="5143500" cy="3183467"/>
          </a:xfrm>
        </p:spPr>
        <p:txBody>
          <a:bodyPr anchor="b"/>
          <a:lstStyle>
            <a:lvl1pPr algn="ctr">
              <a:defRPr sz="3375"/>
            </a:lvl1pPr>
          </a:lstStyle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857250" y="4802717"/>
            <a:ext cx="5143500" cy="2207683"/>
          </a:xfrm>
        </p:spPr>
        <p:txBody>
          <a:bodyPr/>
          <a:lstStyle>
            <a:lvl1pPr marL="0" indent="0" algn="ctr">
              <a:buNone/>
              <a:defRPr sz="1350"/>
            </a:lvl1pPr>
            <a:lvl2pPr marL="257175" indent="0" algn="ctr">
              <a:buNone/>
              <a:defRPr sz="1125"/>
            </a:lvl2pPr>
            <a:lvl3pPr marL="514350" indent="0" algn="ctr">
              <a:buNone/>
              <a:defRPr sz="1013"/>
            </a:lvl3pPr>
            <a:lvl4pPr marL="771525" indent="0" algn="ctr">
              <a:buNone/>
              <a:defRPr sz="900"/>
            </a:lvl4pPr>
            <a:lvl5pPr marL="1028700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050" indent="0" algn="ctr">
              <a:buNone/>
              <a:defRPr sz="900"/>
            </a:lvl7pPr>
            <a:lvl8pPr marL="1800225" indent="0" algn="ctr">
              <a:buNone/>
              <a:defRPr sz="900"/>
            </a:lvl8pPr>
            <a:lvl9pPr marL="2057400" indent="0" algn="ctr">
              <a:buNone/>
              <a:defRPr sz="900"/>
            </a:lvl9pPr>
          </a:lstStyle>
          <a:p>
            <a:r>
              <a:rPr lang="ar-SA"/>
              <a:t>انقر لتحرير نمط العنوان الثانوي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DCC59-A1BC-4CB3-A101-0FAC77023900}" type="datetimeFigureOut">
              <a:rPr lang="ar-SA" smtClean="0"/>
              <a:t>16/03/38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9BA04-567E-4E97-9580-0BDD8D65B449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9141619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DCC59-A1BC-4CB3-A101-0FAC77023900}" type="datetimeFigureOut">
              <a:rPr lang="ar-SA" smtClean="0"/>
              <a:t>16/03/38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9BA04-567E-4E97-9580-0BDD8D65B449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7929256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2761060" y="649818"/>
            <a:ext cx="831354" cy="10331449"/>
          </a:xfrm>
        </p:spPr>
        <p:txBody>
          <a:bodyPr vert="eaVert"/>
          <a:lstStyle/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265212" y="649818"/>
            <a:ext cx="2410122" cy="10331449"/>
          </a:xfrm>
        </p:spPr>
        <p:txBody>
          <a:bodyPr vert="eaVert"/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DCC59-A1BC-4CB3-A101-0FAC77023900}" type="datetimeFigureOut">
              <a:rPr lang="ar-SA" smtClean="0"/>
              <a:t>16/03/38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9BA04-567E-4E97-9580-0BDD8D65B449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6562882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DCC59-A1BC-4CB3-A101-0FAC77023900}" type="datetimeFigureOut">
              <a:rPr lang="ar-SA" smtClean="0"/>
              <a:t>16/03/38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9BA04-567E-4E97-9580-0BDD8D65B449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5405780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67916" y="2279652"/>
            <a:ext cx="5915025" cy="3803649"/>
          </a:xfrm>
        </p:spPr>
        <p:txBody>
          <a:bodyPr anchor="b"/>
          <a:lstStyle>
            <a:lvl1pPr>
              <a:defRPr sz="3375"/>
            </a:lvl1pPr>
          </a:lstStyle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67916" y="6119285"/>
            <a:ext cx="5915025" cy="2000249"/>
          </a:xfrm>
        </p:spPr>
        <p:txBody>
          <a:bodyPr/>
          <a:lstStyle>
            <a:lvl1pPr marL="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1pPr>
            <a:lvl2pPr marL="257175" indent="0">
              <a:buNone/>
              <a:defRPr sz="1125">
                <a:solidFill>
                  <a:schemeClr val="tx1">
                    <a:tint val="75000"/>
                  </a:schemeClr>
                </a:solidFill>
              </a:defRPr>
            </a:lvl2pPr>
            <a:lvl3pPr marL="514350" indent="0">
              <a:buNone/>
              <a:defRPr sz="1013">
                <a:solidFill>
                  <a:schemeClr val="tx1">
                    <a:tint val="75000"/>
                  </a:schemeClr>
                </a:solidFill>
              </a:defRPr>
            </a:lvl3pPr>
            <a:lvl4pPr marL="7715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4pPr>
            <a:lvl5pPr marL="10287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5pPr>
            <a:lvl6pPr marL="128587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6pPr>
            <a:lvl7pPr marL="154305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7pPr>
            <a:lvl8pPr marL="18002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8pPr>
            <a:lvl9pPr marL="20574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DCC59-A1BC-4CB3-A101-0FAC77023900}" type="datetimeFigureOut">
              <a:rPr lang="ar-SA" smtClean="0"/>
              <a:t>16/03/38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9BA04-567E-4E97-9580-0BDD8D65B449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1809486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265212" y="3244851"/>
            <a:ext cx="1620738" cy="7736416"/>
          </a:xfrm>
        </p:spPr>
        <p:txBody>
          <a:bodyPr/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1971675" y="3244851"/>
            <a:ext cx="1620739" cy="7736416"/>
          </a:xfrm>
        </p:spPr>
        <p:txBody>
          <a:bodyPr/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DCC59-A1BC-4CB3-A101-0FAC77023900}" type="datetimeFigureOut">
              <a:rPr lang="ar-SA" smtClean="0"/>
              <a:t>16/03/38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9BA04-567E-4E97-9580-0BDD8D65B449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4210797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72381" y="486834"/>
            <a:ext cx="5915025" cy="1767417"/>
          </a:xfrm>
        </p:spPr>
        <p:txBody>
          <a:bodyPr/>
          <a:lstStyle/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72381" y="2241551"/>
            <a:ext cx="2901255" cy="1098549"/>
          </a:xfrm>
        </p:spPr>
        <p:txBody>
          <a:bodyPr anchor="b"/>
          <a:lstStyle>
            <a:lvl1pPr marL="0" indent="0">
              <a:buNone/>
              <a:defRPr sz="1350" b="1"/>
            </a:lvl1pPr>
            <a:lvl2pPr marL="257175" indent="0">
              <a:buNone/>
              <a:defRPr sz="1125" b="1"/>
            </a:lvl2pPr>
            <a:lvl3pPr marL="514350" indent="0">
              <a:buNone/>
              <a:defRPr sz="1013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ar-SA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72381" y="3340100"/>
            <a:ext cx="2901255" cy="4912784"/>
          </a:xfrm>
        </p:spPr>
        <p:txBody>
          <a:bodyPr/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3471863" y="2241551"/>
            <a:ext cx="2915543" cy="1098549"/>
          </a:xfrm>
        </p:spPr>
        <p:txBody>
          <a:bodyPr anchor="b"/>
          <a:lstStyle>
            <a:lvl1pPr marL="0" indent="0">
              <a:buNone/>
              <a:defRPr sz="1350" b="1"/>
            </a:lvl1pPr>
            <a:lvl2pPr marL="257175" indent="0">
              <a:buNone/>
              <a:defRPr sz="1125" b="1"/>
            </a:lvl2pPr>
            <a:lvl3pPr marL="514350" indent="0">
              <a:buNone/>
              <a:defRPr sz="1013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ar-SA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3471863" y="3340100"/>
            <a:ext cx="2915543" cy="4912784"/>
          </a:xfrm>
        </p:spPr>
        <p:txBody>
          <a:bodyPr/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DCC59-A1BC-4CB3-A101-0FAC77023900}" type="datetimeFigureOut">
              <a:rPr lang="ar-SA" smtClean="0"/>
              <a:t>16/03/38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9BA04-567E-4E97-9580-0BDD8D65B449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5676242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DCC59-A1BC-4CB3-A101-0FAC77023900}" type="datetimeFigureOut">
              <a:rPr lang="ar-SA" smtClean="0"/>
              <a:t>16/03/38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9BA04-567E-4E97-9580-0BDD8D65B449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40302923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DCC59-A1BC-4CB3-A101-0FAC77023900}" type="datetimeFigureOut">
              <a:rPr lang="ar-SA" smtClean="0"/>
              <a:t>16/03/38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9BA04-567E-4E97-9580-0BDD8D65B449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9079772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3" cy="2133600"/>
          </a:xfrm>
        </p:spPr>
        <p:txBody>
          <a:bodyPr anchor="b"/>
          <a:lstStyle>
            <a:lvl1pPr>
              <a:defRPr sz="1800"/>
            </a:lvl1pPr>
          </a:lstStyle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2915543" y="1316567"/>
            <a:ext cx="3471863" cy="6498167"/>
          </a:xfrm>
        </p:spPr>
        <p:txBody>
          <a:bodyPr/>
          <a:lstStyle>
            <a:lvl1pPr>
              <a:defRPr sz="1800"/>
            </a:lvl1pPr>
            <a:lvl2pPr>
              <a:defRPr sz="1575"/>
            </a:lvl2pPr>
            <a:lvl3pPr>
              <a:defRPr sz="1350"/>
            </a:lvl3pPr>
            <a:lvl4pPr>
              <a:defRPr sz="1125"/>
            </a:lvl4pPr>
            <a:lvl5pPr>
              <a:defRPr sz="1125"/>
            </a:lvl5pPr>
            <a:lvl6pPr>
              <a:defRPr sz="1125"/>
            </a:lvl6pPr>
            <a:lvl7pPr>
              <a:defRPr sz="1125"/>
            </a:lvl7pPr>
            <a:lvl8pPr>
              <a:defRPr sz="1125"/>
            </a:lvl8pPr>
            <a:lvl9pPr>
              <a:defRPr sz="1125"/>
            </a:lvl9pPr>
          </a:lstStyle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3" cy="5082117"/>
          </a:xfrm>
        </p:spPr>
        <p:txBody>
          <a:bodyPr/>
          <a:lstStyle>
            <a:lvl1pPr marL="0" indent="0">
              <a:buNone/>
              <a:defRPr sz="900"/>
            </a:lvl1pPr>
            <a:lvl2pPr marL="257175" indent="0">
              <a:buNone/>
              <a:defRPr sz="788"/>
            </a:lvl2pPr>
            <a:lvl3pPr marL="514350" indent="0">
              <a:buNone/>
              <a:defRPr sz="675"/>
            </a:lvl3pPr>
            <a:lvl4pPr marL="771525" indent="0">
              <a:buNone/>
              <a:defRPr sz="563"/>
            </a:lvl4pPr>
            <a:lvl5pPr marL="1028700" indent="0">
              <a:buNone/>
              <a:defRPr sz="563"/>
            </a:lvl5pPr>
            <a:lvl6pPr marL="1285875" indent="0">
              <a:buNone/>
              <a:defRPr sz="563"/>
            </a:lvl6pPr>
            <a:lvl7pPr marL="1543050" indent="0">
              <a:buNone/>
              <a:defRPr sz="563"/>
            </a:lvl7pPr>
            <a:lvl8pPr marL="1800225" indent="0">
              <a:buNone/>
              <a:defRPr sz="563"/>
            </a:lvl8pPr>
            <a:lvl9pPr marL="2057400" indent="0">
              <a:buNone/>
              <a:defRPr sz="563"/>
            </a:lvl9pPr>
          </a:lstStyle>
          <a:p>
            <a:pPr lvl="0"/>
            <a:r>
              <a:rPr lang="ar-SA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DCC59-A1BC-4CB3-A101-0FAC77023900}" type="datetimeFigureOut">
              <a:rPr lang="ar-SA" smtClean="0"/>
              <a:t>16/03/38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9BA04-567E-4E97-9580-0BDD8D65B449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9719394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مع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3" cy="2133600"/>
          </a:xfrm>
        </p:spPr>
        <p:txBody>
          <a:bodyPr anchor="b"/>
          <a:lstStyle>
            <a:lvl1pPr>
              <a:defRPr sz="1800"/>
            </a:lvl1pPr>
          </a:lstStyle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2915543" y="1316567"/>
            <a:ext cx="3471863" cy="6498167"/>
          </a:xfrm>
        </p:spPr>
        <p:txBody>
          <a:bodyPr/>
          <a:lstStyle>
            <a:lvl1pPr marL="0" indent="0">
              <a:buNone/>
              <a:defRPr sz="1800"/>
            </a:lvl1pPr>
            <a:lvl2pPr marL="257175" indent="0">
              <a:buNone/>
              <a:defRPr sz="1575"/>
            </a:lvl2pPr>
            <a:lvl3pPr marL="514350" indent="0">
              <a:buNone/>
              <a:defRPr sz="1350"/>
            </a:lvl3pPr>
            <a:lvl4pPr marL="771525" indent="0">
              <a:buNone/>
              <a:defRPr sz="1125"/>
            </a:lvl4pPr>
            <a:lvl5pPr marL="1028700" indent="0">
              <a:buNone/>
              <a:defRPr sz="1125"/>
            </a:lvl5pPr>
            <a:lvl6pPr marL="1285875" indent="0">
              <a:buNone/>
              <a:defRPr sz="1125"/>
            </a:lvl6pPr>
            <a:lvl7pPr marL="1543050" indent="0">
              <a:buNone/>
              <a:defRPr sz="1125"/>
            </a:lvl7pPr>
            <a:lvl8pPr marL="1800225" indent="0">
              <a:buNone/>
              <a:defRPr sz="1125"/>
            </a:lvl8pPr>
            <a:lvl9pPr marL="2057400" indent="0">
              <a:buNone/>
              <a:defRPr sz="1125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3" cy="5082117"/>
          </a:xfrm>
        </p:spPr>
        <p:txBody>
          <a:bodyPr/>
          <a:lstStyle>
            <a:lvl1pPr marL="0" indent="0">
              <a:buNone/>
              <a:defRPr sz="900"/>
            </a:lvl1pPr>
            <a:lvl2pPr marL="257175" indent="0">
              <a:buNone/>
              <a:defRPr sz="788"/>
            </a:lvl2pPr>
            <a:lvl3pPr marL="514350" indent="0">
              <a:buNone/>
              <a:defRPr sz="675"/>
            </a:lvl3pPr>
            <a:lvl4pPr marL="771525" indent="0">
              <a:buNone/>
              <a:defRPr sz="563"/>
            </a:lvl4pPr>
            <a:lvl5pPr marL="1028700" indent="0">
              <a:buNone/>
              <a:defRPr sz="563"/>
            </a:lvl5pPr>
            <a:lvl6pPr marL="1285875" indent="0">
              <a:buNone/>
              <a:defRPr sz="563"/>
            </a:lvl6pPr>
            <a:lvl7pPr marL="1543050" indent="0">
              <a:buNone/>
              <a:defRPr sz="563"/>
            </a:lvl7pPr>
            <a:lvl8pPr marL="1800225" indent="0">
              <a:buNone/>
              <a:defRPr sz="563"/>
            </a:lvl8pPr>
            <a:lvl9pPr marL="2057400" indent="0">
              <a:buNone/>
              <a:defRPr sz="563"/>
            </a:lvl9pPr>
          </a:lstStyle>
          <a:p>
            <a:pPr lvl="0"/>
            <a:r>
              <a:rPr lang="ar-SA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DCC59-A1BC-4CB3-A101-0FAC77023900}" type="datetimeFigureOut">
              <a:rPr lang="ar-SA" smtClean="0"/>
              <a:t>16/03/38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9BA04-567E-4E97-9580-0BDD8D65B449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4685426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71488" y="486834"/>
            <a:ext cx="5915025" cy="1767417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71488" y="2434167"/>
            <a:ext cx="5915025" cy="5801784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4843463" y="8475134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0DCC59-A1BC-4CB3-A101-0FAC77023900}" type="datetimeFigureOut">
              <a:rPr lang="ar-SA" smtClean="0"/>
              <a:t>16/03/38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2271713" y="8475134"/>
            <a:ext cx="2314575" cy="486833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71488" y="8475134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59BA04-567E-4E97-9580-0BDD8D65B449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2045458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r" defTabSz="514350" rtl="1" eaLnBrk="1" latinLnBrk="0" hangingPunct="1">
        <a:lnSpc>
          <a:spcPct val="90000"/>
        </a:lnSpc>
        <a:spcBef>
          <a:spcPct val="0"/>
        </a:spcBef>
        <a:buNone/>
        <a:defRPr sz="247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28588" indent="-128588" algn="r" defTabSz="514350" rtl="1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1575" kern="1200">
          <a:solidFill>
            <a:schemeClr val="tx1"/>
          </a:solidFill>
          <a:latin typeface="+mn-lt"/>
          <a:ea typeface="+mn-ea"/>
          <a:cs typeface="+mn-cs"/>
        </a:defRPr>
      </a:lvl1pPr>
      <a:lvl2pPr marL="385763" indent="-128588" algn="r" defTabSz="514350" rtl="1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42938" indent="-128588" algn="r" defTabSz="514350" rtl="1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125" kern="1200">
          <a:solidFill>
            <a:schemeClr val="tx1"/>
          </a:solidFill>
          <a:latin typeface="+mn-lt"/>
          <a:ea typeface="+mn-ea"/>
          <a:cs typeface="+mn-cs"/>
        </a:defRPr>
      </a:lvl3pPr>
      <a:lvl4pPr marL="900113" indent="-128588" algn="r" defTabSz="514350" rtl="1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4pPr>
      <a:lvl5pPr marL="1157288" indent="-128588" algn="r" defTabSz="514350" rtl="1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414463" indent="-128588" algn="r" defTabSz="514350" rtl="1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671638" indent="-128588" algn="r" defTabSz="514350" rtl="1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928813" indent="-128588" algn="r" defTabSz="514350" rtl="1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185988" indent="-128588" algn="r" defTabSz="514350" rtl="1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514350" rtl="1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algn="r" defTabSz="514350" rtl="1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" algn="r" defTabSz="514350" rtl="1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3pPr>
      <a:lvl4pPr marL="771525" algn="r" defTabSz="514350" rtl="1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algn="r" defTabSz="514350" rtl="1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285875" algn="r" defTabSz="514350" rtl="1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543050" algn="r" defTabSz="514350" rtl="1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800225" algn="r" defTabSz="514350" rtl="1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algn="r" defTabSz="514350" rtl="1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273607" y="2407027"/>
            <a:ext cx="6519066" cy="2247557"/>
          </a:xfrm>
          <a:prstGeom prst="rect">
            <a:avLst/>
          </a:prstGeom>
          <a:noFill/>
          <a:ln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endParaRPr lang="ar-SA" sz="1200" dirty="0">
              <a:solidFill>
                <a:schemeClr val="tx1"/>
              </a:solidFill>
            </a:endParaRPr>
          </a:p>
          <a:p>
            <a:endParaRPr lang="ar-SA" sz="1200" dirty="0">
              <a:solidFill>
                <a:schemeClr val="tx1"/>
              </a:solidFill>
            </a:endParaRPr>
          </a:p>
          <a:p>
            <a:endParaRPr lang="ar-SA" sz="1200" dirty="0">
              <a:solidFill>
                <a:schemeClr val="tx1"/>
              </a:solidFill>
            </a:endParaRPr>
          </a:p>
          <a:p>
            <a:endParaRPr lang="ar-SA" sz="1200" dirty="0">
              <a:solidFill>
                <a:schemeClr val="tx1"/>
              </a:solidFill>
            </a:endParaRPr>
          </a:p>
          <a:p>
            <a:endParaRPr lang="ar-SA" sz="1200" dirty="0">
              <a:solidFill>
                <a:schemeClr val="tx1"/>
              </a:solidFill>
            </a:endParaRPr>
          </a:p>
          <a:p>
            <a:endParaRPr lang="ar-SA" sz="1200" dirty="0">
              <a:solidFill>
                <a:schemeClr val="tx1"/>
              </a:solidFill>
            </a:endParaRPr>
          </a:p>
          <a:p>
            <a:endParaRPr lang="ar-SA" sz="1200" dirty="0">
              <a:solidFill>
                <a:schemeClr val="tx1"/>
              </a:solidFill>
            </a:endParaRPr>
          </a:p>
          <a:p>
            <a:r>
              <a:rPr lang="ar-SA" sz="1200" dirty="0">
                <a:solidFill>
                  <a:schemeClr val="tx1"/>
                </a:solidFill>
              </a:rPr>
              <a:t> </a:t>
            </a:r>
          </a:p>
          <a:p>
            <a:endParaRPr lang="ar-SA" sz="1200" dirty="0">
              <a:solidFill>
                <a:schemeClr val="tx1"/>
              </a:solidFill>
            </a:endParaRPr>
          </a:p>
        </p:txBody>
      </p:sp>
      <p:sp>
        <p:nvSpPr>
          <p:cNvPr id="5" name="مربع نص 4"/>
          <p:cNvSpPr txBox="1"/>
          <p:nvPr/>
        </p:nvSpPr>
        <p:spPr>
          <a:xfrm>
            <a:off x="2576575" y="2537771"/>
            <a:ext cx="4157488" cy="2985433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200" b="1" u="sng" dirty="0">
                <a:solidFill>
                  <a:schemeClr val="tx1"/>
                </a:solidFill>
              </a:rPr>
              <a:t>السؤال الأول</a:t>
            </a:r>
            <a:endParaRPr lang="ar-SA" sz="1200" b="1" u="sng" dirty="0"/>
          </a:p>
          <a:p>
            <a:r>
              <a:rPr lang="ar-SA" sz="1400" b="1" dirty="0"/>
              <a:t>   لدى ذكرى </a:t>
            </a:r>
            <a:r>
              <a:rPr lang="ar-SA" sz="1400" b="1" u="sng" dirty="0"/>
              <a:t>4</a:t>
            </a:r>
            <a:r>
              <a:rPr lang="ar-SA" sz="1400" b="1" dirty="0"/>
              <a:t> أزواج من الجوارب في درج خزانتها </a:t>
            </a:r>
          </a:p>
          <a:p>
            <a:r>
              <a:rPr lang="ar-SA" sz="1400" b="1" dirty="0"/>
              <a:t> كم جوربًا في الدرج ؟</a:t>
            </a:r>
          </a:p>
          <a:p>
            <a:r>
              <a:rPr lang="ar-SA" sz="1200" b="1" u="sng" dirty="0">
                <a:solidFill>
                  <a:schemeClr val="tx1"/>
                </a:solidFill>
              </a:rPr>
              <a:t>الفهم : </a:t>
            </a:r>
            <a:r>
              <a:rPr lang="ar-SA" sz="1200" b="1" dirty="0"/>
              <a:t>المطيات :لدى ذكرى .... أزواج .</a:t>
            </a:r>
          </a:p>
          <a:p>
            <a:r>
              <a:rPr lang="ar-SA" sz="1200" b="1" dirty="0">
                <a:solidFill>
                  <a:schemeClr val="tx1"/>
                </a:solidFill>
              </a:rPr>
              <a:t>المطلوب : كم ...........................؟</a:t>
            </a:r>
          </a:p>
          <a:p>
            <a:r>
              <a:rPr lang="ar-SA" sz="1200" b="1" dirty="0"/>
              <a:t>التخطيط:استخدام .................</a:t>
            </a:r>
          </a:p>
          <a:p>
            <a:r>
              <a:rPr lang="ar-SA" sz="1400" b="1" dirty="0"/>
              <a:t>   الحل :   </a:t>
            </a:r>
          </a:p>
          <a:p>
            <a:r>
              <a:rPr lang="ar-SA" sz="1400" b="1" dirty="0"/>
              <a:t>                     </a:t>
            </a:r>
            <a:endParaRPr lang="ar-SA" sz="1400" b="1" dirty="0">
              <a:solidFill>
                <a:schemeClr val="tx1"/>
              </a:solidFill>
            </a:endParaRPr>
          </a:p>
          <a:p>
            <a:endParaRPr lang="ar-SA" sz="1400" b="1" dirty="0"/>
          </a:p>
          <a:p>
            <a:endParaRPr lang="ar-SA" sz="1400" b="1" dirty="0">
              <a:solidFill>
                <a:schemeClr val="tx1"/>
              </a:solidFill>
            </a:endParaRPr>
          </a:p>
          <a:p>
            <a:endParaRPr lang="ar-SA" sz="1400" b="1" dirty="0"/>
          </a:p>
          <a:p>
            <a:endParaRPr lang="ar-SA" sz="1400" b="1" dirty="0">
              <a:solidFill>
                <a:schemeClr val="tx1"/>
              </a:solidFill>
            </a:endParaRPr>
          </a:p>
          <a:p>
            <a:endParaRPr lang="ar-SA" sz="1400" b="1" dirty="0"/>
          </a:p>
          <a:p>
            <a:endParaRPr lang="ar-SA" sz="1400" b="1" dirty="0">
              <a:solidFill>
                <a:schemeClr val="tx1"/>
              </a:solidFill>
            </a:endParaRPr>
          </a:p>
        </p:txBody>
      </p:sp>
      <p:sp>
        <p:nvSpPr>
          <p:cNvPr id="6" name="مربع نص 5"/>
          <p:cNvSpPr txBox="1"/>
          <p:nvPr/>
        </p:nvSpPr>
        <p:spPr>
          <a:xfrm>
            <a:off x="3997213" y="4722985"/>
            <a:ext cx="2814920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400" b="1" u="sng" dirty="0">
                <a:solidFill>
                  <a:schemeClr val="tx1"/>
                </a:solidFill>
              </a:rPr>
              <a:t>السؤال الثاني </a:t>
            </a:r>
            <a:r>
              <a:rPr lang="ar-SA" sz="1400" b="1" u="sng" dirty="0"/>
              <a:t>: أوجدي ناتج الطرح ثم تحققي من صحة الطرح باستعمال الجمع :</a:t>
            </a:r>
            <a:endParaRPr lang="ar-SA" sz="1400" b="1" u="sng" dirty="0">
              <a:solidFill>
                <a:schemeClr val="tx1"/>
              </a:solidFill>
            </a:endParaRPr>
          </a:p>
        </p:txBody>
      </p:sp>
      <p:sp>
        <p:nvSpPr>
          <p:cNvPr id="7" name="مستطيل 6"/>
          <p:cNvSpPr/>
          <p:nvPr/>
        </p:nvSpPr>
        <p:spPr>
          <a:xfrm>
            <a:off x="256462" y="6794730"/>
            <a:ext cx="6519066" cy="2046083"/>
          </a:xfrm>
          <a:prstGeom prst="rect">
            <a:avLst/>
          </a:prstGeom>
          <a:noFill/>
          <a:ln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endParaRPr lang="ar-SA" sz="1600" b="1" dirty="0">
              <a:solidFill>
                <a:schemeClr val="tx1"/>
              </a:solidFill>
            </a:endParaRPr>
          </a:p>
        </p:txBody>
      </p:sp>
      <p:sp>
        <p:nvSpPr>
          <p:cNvPr id="8" name="مربع نص 7"/>
          <p:cNvSpPr txBox="1"/>
          <p:nvPr/>
        </p:nvSpPr>
        <p:spPr>
          <a:xfrm>
            <a:off x="3971814" y="6824979"/>
            <a:ext cx="2801751" cy="30777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400" b="1" u="sng" dirty="0">
                <a:solidFill>
                  <a:schemeClr val="tx1"/>
                </a:solidFill>
              </a:rPr>
              <a:t>السؤال الثالث  </a:t>
            </a:r>
            <a:r>
              <a:rPr lang="ar-SA" sz="1400" b="1" u="sng" dirty="0"/>
              <a:t>: أوجدي ناتج الطرح :</a:t>
            </a:r>
            <a:endParaRPr lang="ar-SA" sz="1400" b="1" u="sng" dirty="0">
              <a:solidFill>
                <a:schemeClr val="tx1"/>
              </a:solidFill>
            </a:endParaRPr>
          </a:p>
        </p:txBody>
      </p:sp>
      <p:sp>
        <p:nvSpPr>
          <p:cNvPr id="9" name="مستطيل 8"/>
          <p:cNvSpPr/>
          <p:nvPr/>
        </p:nvSpPr>
        <p:spPr>
          <a:xfrm>
            <a:off x="281860" y="4673346"/>
            <a:ext cx="6519065" cy="2132871"/>
          </a:xfrm>
          <a:prstGeom prst="rect">
            <a:avLst/>
          </a:prstGeom>
          <a:noFill/>
          <a:ln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endParaRPr lang="ar-SA" sz="1600" dirty="0">
              <a:solidFill>
                <a:schemeClr val="tx1"/>
              </a:solidFill>
            </a:endParaRPr>
          </a:p>
          <a:p>
            <a:endParaRPr lang="ar-SA" sz="1600" dirty="0">
              <a:solidFill>
                <a:schemeClr val="tx1"/>
              </a:solidFill>
            </a:endParaRPr>
          </a:p>
          <a:p>
            <a:endParaRPr lang="ar-SA" sz="1600" dirty="0">
              <a:solidFill>
                <a:schemeClr val="tx1"/>
              </a:solidFill>
            </a:endParaRPr>
          </a:p>
          <a:p>
            <a:endParaRPr lang="ar-SA" sz="1600" dirty="0">
              <a:solidFill>
                <a:schemeClr val="tx1"/>
              </a:solidFill>
            </a:endParaRPr>
          </a:p>
          <a:p>
            <a:endParaRPr lang="ar-SA" sz="1600" dirty="0">
              <a:solidFill>
                <a:schemeClr val="tx1"/>
              </a:solidFill>
            </a:endParaRPr>
          </a:p>
        </p:txBody>
      </p:sp>
      <p:sp>
        <p:nvSpPr>
          <p:cNvPr id="10" name="مربع نص 9"/>
          <p:cNvSpPr txBox="1"/>
          <p:nvPr/>
        </p:nvSpPr>
        <p:spPr>
          <a:xfrm>
            <a:off x="199342" y="8887842"/>
            <a:ext cx="6534721" cy="2616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050" b="1" dirty="0"/>
              <a:t>انتهت الأسئلة   تمنياتي لك بالتوفيق</a:t>
            </a:r>
          </a:p>
        </p:txBody>
      </p:sp>
      <p:graphicFrame>
        <p:nvGraphicFramePr>
          <p:cNvPr id="12" name="جدول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9803484"/>
              </p:ext>
            </p:extLst>
          </p:nvPr>
        </p:nvGraphicFramePr>
        <p:xfrm>
          <a:off x="270652" y="2425026"/>
          <a:ext cx="2903351" cy="1025773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45003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157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67407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50826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346918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335280"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المعيار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حل مسائل رياضية باستعمال استراتيجيات ومهارات مناسبة مع </a:t>
                      </a:r>
                      <a:r>
                        <a:rPr lang="ar-SA" sz="800" b="1" dirty="0" err="1">
                          <a:solidFill>
                            <a:schemeClr val="tx1"/>
                          </a:solidFill>
                        </a:rPr>
                        <a:t>اتباع</a:t>
                      </a: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 الخطوات الأربع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رقمه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5213"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غير 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marL="57150" indent="57150" algn="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ملاحظة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35280"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من 90%إلى أقل من 100%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من80% إلى أقل من 90%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1435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أقل</a:t>
                      </a:r>
                      <a:r>
                        <a:rPr lang="ar-SA" sz="800" b="1" baseline="0" dirty="0">
                          <a:solidFill>
                            <a:schemeClr val="tx1"/>
                          </a:solidFill>
                        </a:rPr>
                        <a:t> من 80</a:t>
                      </a: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rtl="1"/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grpSp>
        <p:nvGrpSpPr>
          <p:cNvPr id="14" name="مجموعة 13"/>
          <p:cNvGrpSpPr/>
          <p:nvPr/>
        </p:nvGrpSpPr>
        <p:grpSpPr>
          <a:xfrm>
            <a:off x="-171524" y="195306"/>
            <a:ext cx="7146862" cy="2228613"/>
            <a:chOff x="-203041" y="91600"/>
            <a:chExt cx="7146862" cy="2228613"/>
          </a:xfrm>
        </p:grpSpPr>
        <p:sp>
          <p:nvSpPr>
            <p:cNvPr id="15" name="مربع نص 14"/>
            <p:cNvSpPr txBox="1"/>
            <p:nvPr/>
          </p:nvSpPr>
          <p:spPr>
            <a:xfrm>
              <a:off x="-203041" y="2043214"/>
              <a:ext cx="6806381" cy="276999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r>
                <a:rPr lang="ar-SA" sz="1200" dirty="0"/>
                <a:t>اسم الطالبة </a:t>
              </a:r>
              <a:r>
                <a:rPr lang="ar-SA" sz="900" dirty="0"/>
                <a:t>.......................................................</a:t>
              </a:r>
              <a:r>
                <a:rPr lang="ar-SA" sz="1200" dirty="0"/>
                <a:t> المدرسة</a:t>
              </a:r>
              <a:r>
                <a:rPr lang="ar-SA" sz="900" dirty="0"/>
                <a:t>.........................................</a:t>
              </a:r>
              <a:r>
                <a:rPr lang="ar-SA" sz="1200" dirty="0"/>
                <a:t> الصف </a:t>
              </a:r>
              <a:r>
                <a:rPr lang="ar-SA" sz="900" dirty="0"/>
                <a:t>........................</a:t>
              </a:r>
            </a:p>
          </p:txBody>
        </p:sp>
        <p:sp>
          <p:nvSpPr>
            <p:cNvPr id="16" name="مربع نص 15"/>
            <p:cNvSpPr txBox="1"/>
            <p:nvPr/>
          </p:nvSpPr>
          <p:spPr>
            <a:xfrm>
              <a:off x="5427525" y="230264"/>
              <a:ext cx="1306538" cy="578882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rtlCol="1">
              <a:spAutoFit/>
            </a:bodyPr>
            <a:lstStyle/>
            <a:p>
              <a:r>
                <a:rPr lang="ar-SA" sz="700" dirty="0"/>
                <a:t>المملكة العربية السعودية</a:t>
              </a:r>
            </a:p>
            <a:p>
              <a:r>
                <a:rPr lang="ar-SA" sz="700" dirty="0"/>
                <a:t>وزارة التعليم </a:t>
              </a:r>
            </a:p>
            <a:p>
              <a:r>
                <a:rPr lang="ar-SA" sz="700" dirty="0"/>
                <a:t>مكتب التربية والتعليم بمحافظة الجبيل</a:t>
              </a:r>
            </a:p>
            <a:p>
              <a:r>
                <a:rPr lang="ar-SA" sz="700" dirty="0"/>
                <a:t>قسم الصفوف الأولية</a:t>
              </a:r>
            </a:p>
          </p:txBody>
        </p:sp>
        <p:pic>
          <p:nvPicPr>
            <p:cNvPr id="17" name="Picture 6" descr="نتيجة بحث الصور عن شعار وزارة المعارف بدون خلفية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1691" y="245429"/>
              <a:ext cx="955441" cy="5896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8" name="مستطيل مستدير الزوايا 17"/>
            <p:cNvSpPr/>
            <p:nvPr/>
          </p:nvSpPr>
          <p:spPr>
            <a:xfrm>
              <a:off x="1392348" y="114036"/>
              <a:ext cx="4164363" cy="433795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 sz="1400" b="1" dirty="0">
                <a:solidFill>
                  <a:schemeClr val="tx1"/>
                </a:solidFill>
              </a:endParaRPr>
            </a:p>
            <a:p>
              <a:pPr algn="ctr"/>
              <a:r>
                <a:rPr lang="ar-SA" sz="1400" b="1" dirty="0">
                  <a:solidFill>
                    <a:schemeClr val="tx1"/>
                  </a:solidFill>
                </a:rPr>
                <a:t>نموذج (2)</a:t>
              </a:r>
            </a:p>
            <a:p>
              <a:pPr algn="ctr"/>
              <a:r>
                <a:rPr lang="ar-SA" sz="1400" b="1" dirty="0">
                  <a:solidFill>
                    <a:schemeClr val="tx1"/>
                  </a:solidFill>
                </a:rPr>
                <a:t>الاختبار الدوري للصف الثاني مادة الرياضيات  الفترة الثانية</a:t>
              </a:r>
              <a:r>
                <a:rPr lang="ar-SA" sz="1400" dirty="0">
                  <a:solidFill>
                    <a:schemeClr val="tx1"/>
                  </a:solidFill>
                </a:rPr>
                <a:t> </a:t>
              </a:r>
            </a:p>
          </p:txBody>
        </p:sp>
        <p:sp>
          <p:nvSpPr>
            <p:cNvPr id="19" name="مستطيل مستدير الزوايا 18"/>
            <p:cNvSpPr/>
            <p:nvPr/>
          </p:nvSpPr>
          <p:spPr>
            <a:xfrm>
              <a:off x="57075" y="91600"/>
              <a:ext cx="6743850" cy="1974423"/>
            </a:xfrm>
            <a:prstGeom prst="round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pic>
          <p:nvPicPr>
            <p:cNvPr id="20" name="Picture 2" descr="نتيجة بحث الصور عن رياضيات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3073" y="891464"/>
              <a:ext cx="1300672" cy="9733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1" name="Picture 4" descr="نتيجة بحث الصور عن اطارات رياضيات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09830">
              <a:off x="1204543" y="642193"/>
              <a:ext cx="4898705" cy="161654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2" name="مستطيل 21"/>
            <p:cNvSpPr/>
            <p:nvPr/>
          </p:nvSpPr>
          <p:spPr>
            <a:xfrm rot="901254">
              <a:off x="3750251" y="992977"/>
              <a:ext cx="3193570" cy="646331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ar-SA" sz="3600" b="1" dirty="0">
                  <a:ln w="0"/>
                  <a:gradFill flip="none" rotWithShape="1">
                    <a:gsLst>
                      <a:gs pos="72843">
                        <a:schemeClr val="accent2">
                          <a:lumMod val="75000"/>
                        </a:schemeClr>
                      </a:gs>
                      <a:gs pos="71687">
                        <a:schemeClr val="tx1"/>
                      </a:gs>
                      <a:gs pos="69375">
                        <a:schemeClr val="accent2">
                          <a:lumMod val="20000"/>
                          <a:lumOff val="80000"/>
                        </a:schemeClr>
                      </a:gs>
                      <a:gs pos="47562">
                        <a:srgbClr val="00B0F0"/>
                      </a:gs>
                      <a:gs pos="35000">
                        <a:srgbClr val="FFFF00"/>
                      </a:gs>
                      <a:gs pos="60125">
                        <a:schemeClr val="accent6">
                          <a:lumMod val="60000"/>
                          <a:lumOff val="40000"/>
                        </a:schemeClr>
                      </a:gs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74000">
                        <a:schemeClr val="accent1">
                          <a:lumMod val="45000"/>
                          <a:lumOff val="55000"/>
                        </a:schemeClr>
                      </a:gs>
                      <a:gs pos="83000">
                        <a:schemeClr val="accent1">
                          <a:lumMod val="45000"/>
                          <a:lumOff val="55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</a:schemeClr>
                      </a:gs>
                    </a:gsLst>
                    <a:path path="circle">
                      <a:fillToRect t="100000" r="100000"/>
                    </a:path>
                    <a:tileRect l="-100000" b="-100000"/>
                  </a:gra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cs typeface="Bold Italic Art" panose="02010400000000000000" pitchFamily="2" charset="-78"/>
                </a:rPr>
                <a:t>الرياضيات</a:t>
              </a:r>
              <a:endParaRPr lang="ar-SA" sz="3600" b="1" cap="none" spc="0" dirty="0">
                <a:ln w="0"/>
                <a:gradFill flip="none" rotWithShape="1">
                  <a:gsLst>
                    <a:gs pos="72843">
                      <a:schemeClr val="accent2">
                        <a:lumMod val="75000"/>
                      </a:schemeClr>
                    </a:gs>
                    <a:gs pos="71687">
                      <a:schemeClr val="tx1"/>
                    </a:gs>
                    <a:gs pos="69375">
                      <a:schemeClr val="accent2">
                        <a:lumMod val="20000"/>
                        <a:lumOff val="80000"/>
                      </a:schemeClr>
                    </a:gs>
                    <a:gs pos="47562">
                      <a:srgbClr val="00B0F0"/>
                    </a:gs>
                    <a:gs pos="35000">
                      <a:srgbClr val="FFFF00"/>
                    </a:gs>
                    <a:gs pos="60125">
                      <a:schemeClr val="accent6">
                        <a:lumMod val="60000"/>
                        <a:lumOff val="40000"/>
                      </a:schemeClr>
                    </a:gs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path path="circle">
                    <a:fillToRect t="100000" r="100000"/>
                  </a:path>
                  <a:tileRect l="-100000" b="-100000"/>
                </a:gra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old Italic Art" panose="02010400000000000000" pitchFamily="2" charset="-78"/>
              </a:endParaRPr>
            </a:p>
          </p:txBody>
        </p:sp>
      </p:grpSp>
      <p:sp>
        <p:nvSpPr>
          <p:cNvPr id="52" name="مخطط انسيابي: معالجة متعاقبة 105"/>
          <p:cNvSpPr/>
          <p:nvPr/>
        </p:nvSpPr>
        <p:spPr>
          <a:xfrm>
            <a:off x="5390559" y="5415507"/>
            <a:ext cx="1032704" cy="1233069"/>
          </a:xfrm>
          <a:prstGeom prst="flowChartAlternateProcess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1600" b="1" dirty="0">
                <a:solidFill>
                  <a:schemeClr val="tx1"/>
                </a:solidFill>
              </a:rPr>
              <a:t>76</a:t>
            </a:r>
          </a:p>
          <a:p>
            <a:pPr algn="ctr"/>
            <a:r>
              <a:rPr lang="ar-SA" sz="1600" b="1" dirty="0">
                <a:solidFill>
                  <a:schemeClr val="tx1"/>
                </a:solidFill>
              </a:rPr>
              <a:t>28</a:t>
            </a:r>
          </a:p>
        </p:txBody>
      </p:sp>
      <p:sp>
        <p:nvSpPr>
          <p:cNvPr id="53" name="مخطط انسيابي: معالجة متعاقبة 106"/>
          <p:cNvSpPr/>
          <p:nvPr/>
        </p:nvSpPr>
        <p:spPr>
          <a:xfrm>
            <a:off x="4333778" y="7446756"/>
            <a:ext cx="1016042" cy="1227785"/>
          </a:xfrm>
          <a:prstGeom prst="flowChartAlternateProcess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1600" b="1" dirty="0">
                <a:solidFill>
                  <a:schemeClr val="tx1"/>
                </a:solidFill>
              </a:rPr>
              <a:t>47</a:t>
            </a:r>
          </a:p>
          <a:p>
            <a:pPr algn="ctr"/>
            <a:r>
              <a:rPr lang="ar-SA" sz="1600" b="1" dirty="0">
                <a:solidFill>
                  <a:schemeClr val="tx1"/>
                </a:solidFill>
              </a:rPr>
              <a:t>32</a:t>
            </a:r>
          </a:p>
        </p:txBody>
      </p:sp>
      <p:sp>
        <p:nvSpPr>
          <p:cNvPr id="3" name="Minus Sign 2"/>
          <p:cNvSpPr/>
          <p:nvPr/>
        </p:nvSpPr>
        <p:spPr>
          <a:xfrm flipV="1">
            <a:off x="4356647" y="8280612"/>
            <a:ext cx="1016042" cy="67066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6" name="Minus Sign 25"/>
          <p:cNvSpPr/>
          <p:nvPr/>
        </p:nvSpPr>
        <p:spPr>
          <a:xfrm>
            <a:off x="5404672" y="6277656"/>
            <a:ext cx="1032705" cy="107826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7" name="Minus Sign 26"/>
          <p:cNvSpPr/>
          <p:nvPr/>
        </p:nvSpPr>
        <p:spPr>
          <a:xfrm flipH="1" flipV="1">
            <a:off x="5019897" y="7994975"/>
            <a:ext cx="201167" cy="45719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9" name="Minus Sign 28"/>
          <p:cNvSpPr/>
          <p:nvPr/>
        </p:nvSpPr>
        <p:spPr>
          <a:xfrm flipH="1" flipV="1">
            <a:off x="6044184" y="5986324"/>
            <a:ext cx="256032" cy="45719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graphicFrame>
        <p:nvGraphicFramePr>
          <p:cNvPr id="48" name="جدول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02346089"/>
              </p:ext>
            </p:extLst>
          </p:nvPr>
        </p:nvGraphicFramePr>
        <p:xfrm>
          <a:off x="270652" y="6812147"/>
          <a:ext cx="3497803" cy="1214212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46720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94132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81440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51616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412054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346655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342425"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المعيار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طرح عددين مكزن</a:t>
                      </a:r>
                      <a:r>
                        <a:rPr lang="ar-SA" sz="800" b="1" baseline="0" dirty="0">
                          <a:solidFill>
                            <a:schemeClr val="tx1"/>
                          </a:solidFill>
                        </a:rPr>
                        <a:t> كل كنهما من من ثلاثة أرقام على الأكثر بإعادة التجميع وبدونه 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رقمه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20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72986"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غير 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marL="57150" indent="57150" algn="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ملاحظة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8801"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من 90%إلى أقل من 100%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من80% إلى أقل من 90%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1435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أقل</a:t>
                      </a:r>
                      <a:r>
                        <a:rPr lang="ar-SA" sz="800" b="1" baseline="0" dirty="0">
                          <a:solidFill>
                            <a:schemeClr val="tx1"/>
                          </a:solidFill>
                        </a:rPr>
                        <a:t> من 80</a:t>
                      </a: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rtl="1"/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graphicFrame>
        <p:nvGraphicFramePr>
          <p:cNvPr id="49" name="جدول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0234759"/>
              </p:ext>
            </p:extLst>
          </p:nvPr>
        </p:nvGraphicFramePr>
        <p:xfrm>
          <a:off x="279981" y="4682003"/>
          <a:ext cx="3689954" cy="1207067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58358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92818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874102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598391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384048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321644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335280"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المعيار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التحقق من صحة ناتج الطرح باستخدام الجمع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رقمه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21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72986"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غير 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marL="57150" indent="57150" algn="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ملاحظة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8801"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من 90%إلى أقل من 100%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من80% إلى أقل من 90%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1435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أقل</a:t>
                      </a:r>
                      <a:r>
                        <a:rPr lang="ar-SA" sz="800" b="1" baseline="0" dirty="0">
                          <a:solidFill>
                            <a:schemeClr val="tx1"/>
                          </a:solidFill>
                        </a:rPr>
                        <a:t> من 80</a:t>
                      </a: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rtl="1"/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31" name="Rectangle: Rounded Corners 30"/>
          <p:cNvSpPr/>
          <p:nvPr/>
        </p:nvSpPr>
        <p:spPr>
          <a:xfrm>
            <a:off x="5652635" y="7429145"/>
            <a:ext cx="1039130" cy="1225442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dirty="0">
                <a:solidFill>
                  <a:schemeClr val="tx1"/>
                </a:solidFill>
              </a:rPr>
              <a:t>42</a:t>
            </a:r>
          </a:p>
          <a:p>
            <a:pPr algn="ctr"/>
            <a:r>
              <a:rPr lang="ar-SA" dirty="0">
                <a:solidFill>
                  <a:schemeClr val="tx1"/>
                </a:solidFill>
              </a:rPr>
              <a:t>15 </a:t>
            </a:r>
          </a:p>
        </p:txBody>
      </p:sp>
      <p:sp>
        <p:nvSpPr>
          <p:cNvPr id="50" name="Rectangle: Rounded Corners 49"/>
          <p:cNvSpPr/>
          <p:nvPr/>
        </p:nvSpPr>
        <p:spPr>
          <a:xfrm>
            <a:off x="4130317" y="5426604"/>
            <a:ext cx="986485" cy="1210873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dirty="0">
                <a:solidFill>
                  <a:schemeClr val="tx1"/>
                </a:solidFill>
              </a:rPr>
              <a:t>التحقق</a:t>
            </a:r>
          </a:p>
          <a:p>
            <a:pPr algn="ctr"/>
            <a:endParaRPr lang="ar-SA" dirty="0">
              <a:solidFill>
                <a:schemeClr val="tx1"/>
              </a:solidFill>
            </a:endParaRPr>
          </a:p>
          <a:p>
            <a:pPr algn="ctr"/>
            <a:endParaRPr lang="ar-SA" dirty="0">
              <a:solidFill>
                <a:schemeClr val="tx1"/>
              </a:solidFill>
            </a:endParaRPr>
          </a:p>
          <a:p>
            <a:pPr algn="ctr"/>
            <a:endParaRPr lang="ar-SA" dirty="0">
              <a:solidFill>
                <a:schemeClr val="tx1"/>
              </a:solidFill>
            </a:endParaRPr>
          </a:p>
        </p:txBody>
      </p:sp>
      <p:sp>
        <p:nvSpPr>
          <p:cNvPr id="33" name="Minus Sign 32"/>
          <p:cNvSpPr/>
          <p:nvPr/>
        </p:nvSpPr>
        <p:spPr>
          <a:xfrm flipV="1">
            <a:off x="5751576" y="8268426"/>
            <a:ext cx="948754" cy="45719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4" name="Minus Sign 33"/>
          <p:cNvSpPr/>
          <p:nvPr/>
        </p:nvSpPr>
        <p:spPr>
          <a:xfrm flipV="1">
            <a:off x="6313535" y="7975451"/>
            <a:ext cx="219456" cy="59497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graphicFrame>
        <p:nvGraphicFramePr>
          <p:cNvPr id="23" name="Table 2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2085044"/>
              </p:ext>
            </p:extLst>
          </p:nvPr>
        </p:nvGraphicFramePr>
        <p:xfrm>
          <a:off x="3333830" y="3204793"/>
          <a:ext cx="1272209" cy="1348996"/>
        </p:xfrm>
        <a:graphic>
          <a:graphicData uri="http://schemas.openxmlformats.org/drawingml/2006/table">
            <a:tbl>
              <a:tblPr rtl="1" firstRow="1" bandRow="1">
                <a:tableStyleId>{22838BEF-8BB2-4498-84A7-C5851F593DF1}</a:tableStyleId>
              </a:tblPr>
              <a:tblGrid>
                <a:gridCol w="627685">
                  <a:extLst>
                    <a:ext uri="{9D8B030D-6E8A-4147-A177-3AD203B41FA5}">
                      <a16:colId xmlns:a16="http://schemas.microsoft.com/office/drawing/2014/main" xmlns="" val="1802364250"/>
                    </a:ext>
                  </a:extLst>
                </a:gridCol>
                <a:gridCol w="644524">
                  <a:extLst>
                    <a:ext uri="{9D8B030D-6E8A-4147-A177-3AD203B41FA5}">
                      <a16:colId xmlns:a16="http://schemas.microsoft.com/office/drawing/2014/main" xmlns="" val="1094963455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pPr rtl="1"/>
                      <a:r>
                        <a:rPr lang="ar-SA" sz="900" dirty="0"/>
                        <a:t>عدد الأزواج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ar-SA" sz="900" dirty="0"/>
                        <a:t>عدد</a:t>
                      </a:r>
                    </a:p>
                    <a:p>
                      <a:pPr rtl="1"/>
                      <a:r>
                        <a:rPr lang="ar-SA" sz="900" dirty="0"/>
                        <a:t>الجوارب</a:t>
                      </a:r>
                      <a:r>
                        <a:rPr lang="ar-SA" sz="900" baseline="0" dirty="0"/>
                        <a:t> </a:t>
                      </a:r>
                      <a:endParaRPr lang="ar-SA" sz="9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27743422"/>
                  </a:ext>
                </a:extLst>
              </a:tr>
              <a:tr h="245809">
                <a:tc>
                  <a:txBody>
                    <a:bodyPr/>
                    <a:lstStyle/>
                    <a:p>
                      <a:pPr rtl="1"/>
                      <a:r>
                        <a:rPr lang="ar-SA" baseline="0" dirty="0"/>
                        <a:t>    1</a:t>
                      </a:r>
                      <a:endParaRPr lang="ar-S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r>
                        <a:rPr lang="ar-SA" dirty="0"/>
                        <a:t>   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086206170"/>
                  </a:ext>
                </a:extLst>
              </a:tr>
              <a:tr h="245809">
                <a:tc>
                  <a:txBody>
                    <a:bodyPr/>
                    <a:lstStyle/>
                    <a:p>
                      <a:pPr rtl="1"/>
                      <a:r>
                        <a:rPr lang="ar-SA" baseline="0" dirty="0"/>
                        <a:t>    2</a:t>
                      </a:r>
                      <a:endParaRPr lang="ar-SA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4141348415"/>
                  </a:ext>
                </a:extLst>
              </a:tr>
              <a:tr h="245809">
                <a:tc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895667333"/>
                  </a:ext>
                </a:extLst>
              </a:tr>
              <a:tr h="245809">
                <a:tc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1"/>
                      <a:endParaRPr lang="ar-SA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438016475"/>
                  </a:ext>
                </a:extLst>
              </a:tr>
            </a:tbl>
          </a:graphicData>
        </a:graphic>
      </p:graphicFrame>
      <p:pic>
        <p:nvPicPr>
          <p:cNvPr id="2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5867" y="3830793"/>
            <a:ext cx="1413642" cy="746038"/>
          </a:xfrm>
          <a:prstGeom prst="rect">
            <a:avLst/>
          </a:prstGeom>
        </p:spPr>
      </p:pic>
      <p:pic>
        <p:nvPicPr>
          <p:cNvPr id="35" name="صورة 3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4849" y="820889"/>
            <a:ext cx="1011024" cy="7582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3858424"/>
      </p:ext>
    </p:extLst>
  </p:cSld>
  <p:clrMapOvr>
    <a:masterClrMapping/>
  </p:clrMapOvr>
</p:sld>
</file>

<file path=ppt/theme/theme1.xml><?xml version="1.0" encoding="utf-8"?>
<a:theme xmlns:a="http://schemas.openxmlformats.org/drawingml/2006/main" name="نسق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917</TotalTime>
  <Words>230</Words>
  <Application>Microsoft Office PowerPoint</Application>
  <PresentationFormat>عرض على الشاشة (3:4)‏</PresentationFormat>
  <Paragraphs>88</Paragraphs>
  <Slides>1</Slides>
  <Notes>0</Notes>
  <HiddenSlides>0</HiddenSlides>
  <MMClips>0</MMClips>
  <ScaleCrop>false</ScaleCrop>
  <HeadingPairs>
    <vt:vector size="6" baseType="variant">
      <vt:variant>
        <vt:lpstr>الخطوط المستخدمة</vt:lpstr>
      </vt:variant>
      <vt:variant>
        <vt:i4>6</vt:i4>
      </vt:variant>
      <vt:variant>
        <vt:lpstr>نسق</vt:lpstr>
      </vt:variant>
      <vt:variant>
        <vt:i4>1</vt:i4>
      </vt:variant>
      <vt:variant>
        <vt:lpstr>عناوين الشرائح</vt:lpstr>
      </vt:variant>
      <vt:variant>
        <vt:i4>1</vt:i4>
      </vt:variant>
    </vt:vector>
  </HeadingPairs>
  <TitlesOfParts>
    <vt:vector size="8" baseType="lpstr">
      <vt:lpstr>Arial</vt:lpstr>
      <vt:lpstr>Bold Italic Art</vt:lpstr>
      <vt:lpstr>Calibri</vt:lpstr>
      <vt:lpstr>Calibri Light</vt:lpstr>
      <vt:lpstr>Times New Roman</vt:lpstr>
      <vt:lpstr>Wingdings</vt:lpstr>
      <vt:lpstr>نسق Office</vt:lpstr>
      <vt:lpstr>عرض تقديمي في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عرض تقديمي في PowerPoint</dc:title>
  <dc:creator>خيريه القحطاني</dc:creator>
  <cp:lastModifiedBy>win</cp:lastModifiedBy>
  <cp:revision>96</cp:revision>
  <dcterms:created xsi:type="dcterms:W3CDTF">2016-10-19T21:09:54Z</dcterms:created>
  <dcterms:modified xsi:type="dcterms:W3CDTF">2016-12-15T11:35:50Z</dcterms:modified>
</cp:coreProperties>
</file>