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6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r>
              <a:rPr lang="ar-SA" sz="1200" dirty="0">
                <a:solidFill>
                  <a:schemeClr val="tx1"/>
                </a:solidFill>
              </a:rPr>
              <a:t> </a:t>
            </a:r>
          </a:p>
          <a:p>
            <a:endParaRPr lang="ar-SA" sz="1200" dirty="0">
              <a:solidFill>
                <a:schemeClr val="tx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698858" y="4687413"/>
            <a:ext cx="4157488" cy="255454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</a:t>
            </a:r>
            <a:r>
              <a:rPr lang="ar-SA" sz="1200" b="1" u="sng" dirty="0"/>
              <a:t>الثاني:</a:t>
            </a:r>
          </a:p>
          <a:p>
            <a:r>
              <a:rPr lang="ar-SA" sz="1400" b="1" dirty="0"/>
              <a:t>   لدى ذكرى </a:t>
            </a:r>
            <a:r>
              <a:rPr lang="ar-SA" sz="1400" b="1" u="sng" dirty="0"/>
              <a:t>4</a:t>
            </a:r>
            <a:r>
              <a:rPr lang="ar-SA" sz="1400" b="1" dirty="0"/>
              <a:t> أزواج من الجوارب في درج خزانتها </a:t>
            </a:r>
          </a:p>
          <a:p>
            <a:r>
              <a:rPr lang="ar-SA" sz="1400" b="1" dirty="0"/>
              <a:t> كم جوربًا في الدرج ؟</a:t>
            </a:r>
          </a:p>
          <a:p>
            <a:r>
              <a:rPr lang="ar-SA" sz="1200" b="1" u="sng" dirty="0">
                <a:solidFill>
                  <a:schemeClr val="tx1"/>
                </a:solidFill>
              </a:rPr>
              <a:t>الفهم : </a:t>
            </a:r>
            <a:r>
              <a:rPr lang="ar-SA" sz="1200" b="1" dirty="0"/>
              <a:t>المطيات :لدى ذكرى .... أزواج .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المطلوب : كم ...........................؟</a:t>
            </a:r>
          </a:p>
          <a:p>
            <a:r>
              <a:rPr lang="ar-SA" sz="1200" b="1" dirty="0"/>
              <a:t>التخطيط:استخدام .................</a:t>
            </a:r>
          </a:p>
          <a:p>
            <a:r>
              <a:rPr lang="ar-SA" sz="1400" b="1" dirty="0"/>
              <a:t> الحل :</a:t>
            </a:r>
          </a:p>
          <a:p>
            <a:endParaRPr lang="ar-SA" sz="1400" b="1" dirty="0">
              <a:solidFill>
                <a:schemeClr val="tx1"/>
              </a:solidFill>
            </a:endParaRPr>
          </a:p>
          <a:p>
            <a:endParaRPr lang="ar-SA" sz="1400" b="1" dirty="0"/>
          </a:p>
          <a:p>
            <a:endParaRPr lang="ar-SA" sz="1400" b="1" dirty="0">
              <a:solidFill>
                <a:schemeClr val="tx1"/>
              </a:solidFill>
            </a:endParaRPr>
          </a:p>
          <a:p>
            <a:endParaRPr lang="ar-SA" sz="1400" b="1" dirty="0"/>
          </a:p>
          <a:p>
            <a:endParaRPr lang="ar-SA" sz="1400" b="1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97657" y="2406697"/>
            <a:ext cx="28149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u="sng" dirty="0">
                <a:solidFill>
                  <a:schemeClr val="tx1"/>
                </a:solidFill>
              </a:rPr>
              <a:t>السؤال الأول  </a:t>
            </a:r>
            <a:r>
              <a:rPr lang="ar-SA" sz="1400" b="1" u="sng" dirty="0"/>
              <a:t>: أوجدي ناتج الطرح  :</a:t>
            </a:r>
            <a:endParaRPr lang="ar-SA" sz="1400" b="1" u="sng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71814" y="6824979"/>
            <a:ext cx="28017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u="sng" dirty="0">
                <a:solidFill>
                  <a:schemeClr val="tx1"/>
                </a:solidFill>
              </a:rPr>
              <a:t>السؤال الثالث  </a:t>
            </a:r>
            <a:r>
              <a:rPr lang="ar-SA" sz="1400" b="1" u="sng" dirty="0"/>
              <a:t>: أوجدي ناتج الطرح :</a:t>
            </a:r>
            <a:endParaRPr lang="ar-SA" sz="1400" b="1" u="sng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81860" y="4673346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9342" y="8887842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50" b="1" dirty="0"/>
              <a:t>انتهت الأسئلة   تمنياتي لك بالتوفيق                                           اسم المعلمة :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218154"/>
              </p:ext>
            </p:extLst>
          </p:nvPr>
        </p:nvGraphicFramePr>
        <p:xfrm>
          <a:off x="294590" y="4688973"/>
          <a:ext cx="2903351" cy="102577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500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57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40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82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691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400" b="1" dirty="0">
                <a:solidFill>
                  <a:schemeClr val="tx1"/>
                </a:solidFill>
              </a:endParaRP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(3)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 الثاني مادة الرياضيات الفترة الثانية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3600" b="1" dirty="0">
                  <a:ln w="0"/>
                  <a:gradFill flip="none" rotWithShape="1">
                    <a:gsLst>
                      <a:gs pos="72843">
                        <a:schemeClr val="accent2">
                          <a:lumMod val="75000"/>
                        </a:schemeClr>
                      </a:gs>
                      <a:gs pos="71687">
                        <a:schemeClr val="tx1"/>
                      </a:gs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chemeClr val="accent6">
                          <a:lumMod val="60000"/>
                          <a:lumOff val="4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Bold Italic Art" panose="02010400000000000000" pitchFamily="2" charset="-78"/>
                </a:rPr>
                <a:t>الرياضيات</a:t>
              </a:r>
              <a:endParaRPr lang="ar-SA" sz="3600" b="1" cap="none" spc="0" dirty="0">
                <a:ln w="0"/>
                <a:gradFill flip="none" rotWithShape="1">
                  <a:gsLst>
                    <a:gs pos="72843">
                      <a:schemeClr val="accent2">
                        <a:lumMod val="75000"/>
                      </a:schemeClr>
                    </a:gs>
                    <a:gs pos="71687">
                      <a:schemeClr val="tx1"/>
                    </a:gs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47562">
                      <a:srgbClr val="00B0F0"/>
                    </a:gs>
                    <a:gs pos="35000">
                      <a:srgbClr val="FFFF00"/>
                    </a:gs>
                    <a:gs pos="60125">
                      <a:schemeClr val="accent6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old Italic Art" panose="02010400000000000000" pitchFamily="2" charset="-78"/>
              </a:endParaRP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5667626" y="7397104"/>
            <a:ext cx="1032704" cy="1233069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>
                <a:solidFill>
                  <a:schemeClr val="tx1"/>
                </a:solidFill>
              </a:rPr>
              <a:t>76</a:t>
            </a:r>
          </a:p>
          <a:p>
            <a:pPr algn="ctr"/>
            <a:r>
              <a:rPr lang="ar-SA" sz="1600" b="1" dirty="0">
                <a:solidFill>
                  <a:schemeClr val="tx1"/>
                </a:solidFill>
              </a:rPr>
              <a:t>28</a:t>
            </a: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5577540" y="3142699"/>
            <a:ext cx="1057317" cy="122778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>
                <a:solidFill>
                  <a:schemeClr val="tx1"/>
                </a:solidFill>
              </a:rPr>
              <a:t>47</a:t>
            </a:r>
          </a:p>
          <a:p>
            <a:pPr algn="ctr"/>
            <a:r>
              <a:rPr lang="ar-SA" sz="1600" b="1" dirty="0">
                <a:solidFill>
                  <a:schemeClr val="tx1"/>
                </a:solidFill>
              </a:rPr>
              <a:t>26</a:t>
            </a:r>
          </a:p>
        </p:txBody>
      </p:sp>
      <p:sp>
        <p:nvSpPr>
          <p:cNvPr id="3" name="Minus Sign 2"/>
          <p:cNvSpPr/>
          <p:nvPr/>
        </p:nvSpPr>
        <p:spPr>
          <a:xfrm flipV="1">
            <a:off x="5648378" y="4042000"/>
            <a:ext cx="1016042" cy="6706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Minus Sign 26"/>
          <p:cNvSpPr/>
          <p:nvPr/>
        </p:nvSpPr>
        <p:spPr>
          <a:xfrm flipH="1" flipV="1">
            <a:off x="6332594" y="3726035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896964"/>
              </p:ext>
            </p:extLst>
          </p:nvPr>
        </p:nvGraphicFramePr>
        <p:xfrm>
          <a:off x="273607" y="2418589"/>
          <a:ext cx="3497803" cy="12142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645099"/>
              </p:ext>
            </p:extLst>
          </p:nvPr>
        </p:nvGraphicFramePr>
        <p:xfrm>
          <a:off x="263185" y="6819754"/>
          <a:ext cx="3689954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3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1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83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4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16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4201509" y="3142699"/>
            <a:ext cx="1039130" cy="124177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42</a:t>
            </a:r>
          </a:p>
          <a:p>
            <a:pPr algn="ctr"/>
            <a:r>
              <a:rPr lang="ar-SA" dirty="0">
                <a:solidFill>
                  <a:schemeClr val="tx1"/>
                </a:solidFill>
              </a:rPr>
              <a:t>15 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236104" y="7399763"/>
            <a:ext cx="1016042" cy="120997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التحقق</a:t>
            </a:r>
          </a:p>
          <a:p>
            <a:pPr algn="ctr"/>
            <a:endParaRPr lang="ar-SA" dirty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3" name="Minus Sign 32"/>
          <p:cNvSpPr/>
          <p:nvPr/>
        </p:nvSpPr>
        <p:spPr>
          <a:xfrm flipV="1">
            <a:off x="5751576" y="8268426"/>
            <a:ext cx="94875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Minus Sign 33"/>
          <p:cNvSpPr/>
          <p:nvPr/>
        </p:nvSpPr>
        <p:spPr>
          <a:xfrm flipV="1">
            <a:off x="6313535" y="7975451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2" name="Minus Sign 31"/>
          <p:cNvSpPr/>
          <p:nvPr/>
        </p:nvSpPr>
        <p:spPr>
          <a:xfrm flipV="1">
            <a:off x="4236104" y="4037000"/>
            <a:ext cx="1016042" cy="6706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5" name="Minus Sign 34"/>
          <p:cNvSpPr/>
          <p:nvPr/>
        </p:nvSpPr>
        <p:spPr>
          <a:xfrm flipH="1" flipV="1">
            <a:off x="4912815" y="3733731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5237785"/>
              </p:ext>
            </p:extLst>
          </p:nvPr>
        </p:nvGraphicFramePr>
        <p:xfrm>
          <a:off x="3498573" y="5529569"/>
          <a:ext cx="1279028" cy="1201498"/>
        </p:xfrm>
        <a:graphic>
          <a:graphicData uri="http://schemas.openxmlformats.org/drawingml/2006/table">
            <a:tbl>
              <a:tblPr rtl="1" firstRow="1" bandRow="1">
                <a:tableStyleId>{22838BEF-8BB2-4498-84A7-C5851F593DF1}</a:tableStyleId>
              </a:tblPr>
              <a:tblGrid>
                <a:gridCol w="639514">
                  <a:extLst>
                    <a:ext uri="{9D8B030D-6E8A-4147-A177-3AD203B41FA5}">
                      <a16:colId xmlns:a16="http://schemas.microsoft.com/office/drawing/2014/main" xmlns="" val="2441366204"/>
                    </a:ext>
                  </a:extLst>
                </a:gridCol>
                <a:gridCol w="639514">
                  <a:extLst>
                    <a:ext uri="{9D8B030D-6E8A-4147-A177-3AD203B41FA5}">
                      <a16:colId xmlns:a16="http://schemas.microsoft.com/office/drawing/2014/main" xmlns="" val="3617292637"/>
                    </a:ext>
                  </a:extLst>
                </a:gridCol>
              </a:tblGrid>
              <a:tr h="218262">
                <a:tc>
                  <a:txBody>
                    <a:bodyPr/>
                    <a:lstStyle/>
                    <a:p>
                      <a:pPr rtl="1"/>
                      <a:r>
                        <a:rPr lang="ar-SA" sz="800" dirty="0"/>
                        <a:t>عدد الأزواج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dirty="0"/>
                        <a:t>عدد الجوارب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86654483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    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    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998547960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    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31936603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97871081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81681188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2815" y="5876403"/>
            <a:ext cx="1334921" cy="873144"/>
          </a:xfrm>
          <a:prstGeom prst="rect">
            <a:avLst/>
          </a:prstGeom>
        </p:spPr>
      </p:pic>
      <p:pic>
        <p:nvPicPr>
          <p:cNvPr id="36" name="صورة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849" y="803383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949559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933</TotalTime>
  <Words>226</Words>
  <Application>Microsoft Office PowerPoint</Application>
  <PresentationFormat>عرض على الشاشة (3:4)‏</PresentationFormat>
  <Paragraphs>85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97</cp:revision>
  <dcterms:created xsi:type="dcterms:W3CDTF">2016-10-19T21:09:54Z</dcterms:created>
  <dcterms:modified xsi:type="dcterms:W3CDTF">2016-12-15T11:36:05Z</dcterms:modified>
</cp:coreProperties>
</file>