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 id="268" r:id="rId15"/>
    <p:sldId id="269" r:id="rId16"/>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No Style, Table Grid">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inimized">
    <p:restoredLeft sz="8775" autoAdjust="0"/>
    <p:restoredTop sz="94660"/>
  </p:normalViewPr>
  <p:slideViewPr>
    <p:cSldViewPr>
      <p:cViewPr varScale="1">
        <p:scale>
          <a:sx n="59" d="100"/>
          <a:sy n="59" d="100"/>
        </p:scale>
        <p:origin x="-84" y="-258"/>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E68531B-3C58-4D60-BF91-5863A20051BD}"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358629742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68531B-3C58-4D60-BF91-5863A20051BD}"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28590017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68531B-3C58-4D60-BF91-5863A20051BD}"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18553150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06286362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09402661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434371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601651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8" name="Footer Placeholder 7"/>
          <p:cNvSpPr>
            <a:spLocks noGrp="1"/>
          </p:cNvSpPr>
          <p:nvPr>
            <p:ph type="ftr" sz="quarter" idx="11"/>
          </p:nvPr>
        </p:nvSpPr>
        <p:spPr/>
        <p:txBody>
          <a:bodyPr/>
          <a:lstStyle/>
          <a:p>
            <a:endParaRPr lang="en-US">
              <a:solidFill>
                <a:prstClr val="black">
                  <a:tint val="75000"/>
                </a:prstClr>
              </a:solidFill>
            </a:endParaRPr>
          </a:p>
        </p:txBody>
      </p:sp>
      <p:sp>
        <p:nvSpPr>
          <p:cNvPr id="9" name="Slide Number Placeholder 8"/>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400770780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4" name="Footer Placeholder 3"/>
          <p:cNvSpPr>
            <a:spLocks noGrp="1"/>
          </p:cNvSpPr>
          <p:nvPr>
            <p:ph type="ftr" sz="quarter" idx="11"/>
          </p:nvPr>
        </p:nvSpPr>
        <p:spPr/>
        <p:txBody>
          <a:bodyPr/>
          <a:lstStyle/>
          <a:p>
            <a:endParaRPr lang="en-US">
              <a:solidFill>
                <a:prstClr val="black">
                  <a:tint val="75000"/>
                </a:prstClr>
              </a:solidFill>
            </a:endParaRPr>
          </a:p>
        </p:txBody>
      </p:sp>
      <p:sp>
        <p:nvSpPr>
          <p:cNvPr id="5" name="Slide Number Placeholder 4"/>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049704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9281669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15330860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E68531B-3C58-4D60-BF91-5863A20051BD}"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388402876"/>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6" name="Footer Placeholder 5"/>
          <p:cNvSpPr>
            <a:spLocks noGrp="1"/>
          </p:cNvSpPr>
          <p:nvPr>
            <p:ph type="ftr" sz="quarter" idx="11"/>
          </p:nvPr>
        </p:nvSpPr>
        <p:spPr/>
        <p:txBody>
          <a:bodyPr/>
          <a:lstStyle/>
          <a:p>
            <a:endParaRPr lang="en-US">
              <a:solidFill>
                <a:prstClr val="black">
                  <a:tint val="75000"/>
                </a:prstClr>
              </a:solidFill>
            </a:endParaRPr>
          </a:p>
        </p:txBody>
      </p:sp>
      <p:sp>
        <p:nvSpPr>
          <p:cNvPr id="7" name="Slide Number Placeholder 6"/>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0063981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0624638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11"/>
          </p:nvPr>
        </p:nvSpPr>
        <p:spPr/>
        <p:txBody>
          <a:bodyPr/>
          <a:lstStyle/>
          <a:p>
            <a:endParaRPr lang="en-US">
              <a:solidFill>
                <a:prstClr val="black">
                  <a:tint val="75000"/>
                </a:prstClr>
              </a:solidFill>
            </a:endParaRPr>
          </a:p>
        </p:txBody>
      </p:sp>
      <p:sp>
        <p:nvSpPr>
          <p:cNvPr id="6" name="Slide Number Placeholder 5"/>
          <p:cNvSpPr>
            <a:spLocks noGrp="1"/>
          </p:cNvSpPr>
          <p:nvPr>
            <p:ph type="sldNum" sz="quarter" idx="12"/>
          </p:nvPr>
        </p:nvSpPr>
        <p:spPr/>
        <p:txBody>
          <a:body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858511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AE68531B-3C58-4D60-BF91-5863A20051BD}" type="datetimeFigureOut">
              <a:rPr lang="en-US" smtClean="0"/>
              <a:t>8/4/2017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91358689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E68531B-3C58-4D60-BF91-5863A20051BD}" type="datetimeFigureOut">
              <a:rPr lang="en-US" smtClean="0"/>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18217663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E68531B-3C58-4D60-BF91-5863A20051BD}" type="datetimeFigureOut">
              <a:rPr lang="en-US" smtClean="0"/>
              <a:t>8/4/2017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233049483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E68531B-3C58-4D60-BF91-5863A20051BD}" type="datetimeFigureOut">
              <a:rPr lang="en-US" smtClean="0"/>
              <a:t>8/4/2017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11172673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E68531B-3C58-4D60-BF91-5863A20051BD}" type="datetimeFigureOut">
              <a:rPr lang="en-US" smtClean="0"/>
              <a:t>8/4/2017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181197245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68531B-3C58-4D60-BF91-5863A20051BD}" type="datetimeFigureOut">
              <a:rPr lang="en-US" smtClean="0"/>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390384758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AE68531B-3C58-4D60-BF91-5863A20051BD}" type="datetimeFigureOut">
              <a:rPr lang="en-US" smtClean="0"/>
              <a:t>8/4/2017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F42A292-097E-44E5-82D5-63E93D37EFAE}" type="slidenum">
              <a:rPr lang="en-US" smtClean="0"/>
              <a:t>‹#›</a:t>
            </a:fld>
            <a:endParaRPr lang="en-US"/>
          </a:p>
        </p:txBody>
      </p:sp>
    </p:spTree>
    <p:extLst>
      <p:ext uri="{BB962C8B-B14F-4D97-AF65-F5344CB8AC3E}">
        <p14:creationId xmlns:p14="http://schemas.microsoft.com/office/powerpoint/2010/main" val="9143273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E68531B-3C58-4D60-BF91-5863A20051BD}" type="datetimeFigureOut">
              <a:rPr lang="en-US" smtClean="0"/>
              <a:t>8/4/2017</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F42A292-097E-44E5-82D5-63E93D37EFAE}" type="slidenum">
              <a:rPr lang="en-US" smtClean="0"/>
              <a:t>‹#›</a:t>
            </a:fld>
            <a:endParaRPr lang="en-US"/>
          </a:p>
        </p:txBody>
      </p:sp>
    </p:spTree>
    <p:extLst>
      <p:ext uri="{BB962C8B-B14F-4D97-AF65-F5344CB8AC3E}">
        <p14:creationId xmlns:p14="http://schemas.microsoft.com/office/powerpoint/2010/main" val="2081575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9F321B-4936-4528-B309-221FEE890F0B}" type="datetimeFigureOut">
              <a:rPr lang="en-US" smtClean="0">
                <a:solidFill>
                  <a:prstClr val="black">
                    <a:tint val="75000"/>
                  </a:prstClr>
                </a:solidFill>
              </a:rPr>
              <a:pPr/>
              <a:t>8/4/2017</a:t>
            </a:fld>
            <a:endParaRPr lang="en-US">
              <a:solidFill>
                <a:prstClr val="black">
                  <a:tint val="75000"/>
                </a:prstClr>
              </a:solidFill>
            </a:endParaRP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solidFill>
                <a:prstClr val="black">
                  <a:tint val="75000"/>
                </a:prstClr>
              </a:solidFill>
            </a:endParaRP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AD192C-F3F3-4C20-8B08-DB55B59552F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66053533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2.xml"/><Relationship Id="rId5" Type="http://schemas.openxmlformats.org/officeDocument/2006/relationships/image" Target="../media/image4.png"/><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7.xml"/><Relationship Id="rId6" Type="http://schemas.openxmlformats.org/officeDocument/2006/relationships/image" Target="../media/image23.png"/><Relationship Id="rId5" Type="http://schemas.openxmlformats.org/officeDocument/2006/relationships/image" Target="../media/image4.png"/><Relationship Id="rId4" Type="http://schemas.openxmlformats.org/officeDocument/2006/relationships/image" Target="../media/image3.png"/></Relationships>
</file>

<file path=ppt/slides/_rels/slide11.xml.rels><?xml version="1.0" encoding="UTF-8" standalone="yes"?>
<Relationships xmlns="http://schemas.openxmlformats.org/package/2006/relationships"><Relationship Id="rId8" Type="http://schemas.openxmlformats.org/officeDocument/2006/relationships/image" Target="../media/image26.png"/><Relationship Id="rId3" Type="http://schemas.openxmlformats.org/officeDocument/2006/relationships/image" Target="../media/image2.png"/><Relationship Id="rId7" Type="http://schemas.openxmlformats.org/officeDocument/2006/relationships/image" Target="../media/image25.png"/><Relationship Id="rId2" Type="http://schemas.openxmlformats.org/officeDocument/2006/relationships/image" Target="../media/image1.jpg"/><Relationship Id="rId1" Type="http://schemas.openxmlformats.org/officeDocument/2006/relationships/slideLayout" Target="../slideLayouts/slideLayout17.xml"/><Relationship Id="rId6" Type="http://schemas.openxmlformats.org/officeDocument/2006/relationships/image" Target="../media/image24.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27.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7.xml"/><Relationship Id="rId5" Type="http://schemas.openxmlformats.org/officeDocument/2006/relationships/image" Target="../media/image4.png"/><Relationship Id="rId4" Type="http://schemas.openxmlformats.org/officeDocument/2006/relationships/image" Target="../media/image3.png"/></Relationships>
</file>

<file path=ppt/slides/_rels/slide13.xml.rels><?xml version="1.0" encoding="UTF-8" standalone="yes"?>
<Relationships xmlns="http://schemas.openxmlformats.org/package/2006/relationships"><Relationship Id="rId8" Type="http://schemas.openxmlformats.org/officeDocument/2006/relationships/image" Target="../media/image30.png"/><Relationship Id="rId3" Type="http://schemas.openxmlformats.org/officeDocument/2006/relationships/image" Target="../media/image2.png"/><Relationship Id="rId7" Type="http://schemas.openxmlformats.org/officeDocument/2006/relationships/image" Target="../media/image29.pn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28.png"/><Relationship Id="rId11" Type="http://schemas.openxmlformats.org/officeDocument/2006/relationships/image" Target="../media/image33.png"/><Relationship Id="rId5" Type="http://schemas.openxmlformats.org/officeDocument/2006/relationships/image" Target="../media/image4.png"/><Relationship Id="rId10" Type="http://schemas.openxmlformats.org/officeDocument/2006/relationships/image" Target="../media/image32.png"/><Relationship Id="rId4" Type="http://schemas.openxmlformats.org/officeDocument/2006/relationships/image" Target="../media/image3.png"/><Relationship Id="rId9" Type="http://schemas.openxmlformats.org/officeDocument/2006/relationships/image" Target="../media/image31.png"/></Relationships>
</file>

<file path=ppt/slides/_rels/slide14.xml.rels><?xml version="1.0" encoding="UTF-8" standalone="yes"?>
<Relationships xmlns="http://schemas.openxmlformats.org/package/2006/relationships"><Relationship Id="rId8" Type="http://schemas.openxmlformats.org/officeDocument/2006/relationships/image" Target="../media/image36.png"/><Relationship Id="rId3" Type="http://schemas.openxmlformats.org/officeDocument/2006/relationships/image" Target="../media/image2.png"/><Relationship Id="rId7" Type="http://schemas.openxmlformats.org/officeDocument/2006/relationships/image" Target="../media/image35.png"/><Relationship Id="rId2" Type="http://schemas.openxmlformats.org/officeDocument/2006/relationships/image" Target="../media/image1.jpg"/><Relationship Id="rId1" Type="http://schemas.openxmlformats.org/officeDocument/2006/relationships/slideLayout" Target="../slideLayouts/slideLayout6.xml"/><Relationship Id="rId6" Type="http://schemas.openxmlformats.org/officeDocument/2006/relationships/image" Target="../media/image34.png"/><Relationship Id="rId11" Type="http://schemas.openxmlformats.org/officeDocument/2006/relationships/image" Target="../media/image39.png"/><Relationship Id="rId5" Type="http://schemas.openxmlformats.org/officeDocument/2006/relationships/image" Target="../media/image4.png"/><Relationship Id="rId10" Type="http://schemas.openxmlformats.org/officeDocument/2006/relationships/image" Target="../media/image38.png"/><Relationship Id="rId4" Type="http://schemas.openxmlformats.org/officeDocument/2006/relationships/image" Target="../media/image3.png"/><Relationship Id="rId9" Type="http://schemas.openxmlformats.org/officeDocument/2006/relationships/image" Target="../media/image37.pn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7.xml"/><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7.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2.png"/><Relationship Id="rId7" Type="http://schemas.openxmlformats.org/officeDocument/2006/relationships/image" Target="../media/image7.png"/><Relationship Id="rId2" Type="http://schemas.openxmlformats.org/officeDocument/2006/relationships/image" Target="../media/image1.jpg"/><Relationship Id="rId1" Type="http://schemas.openxmlformats.org/officeDocument/2006/relationships/slideLayout" Target="../slideLayouts/slideLayout17.xml"/><Relationship Id="rId6" Type="http://schemas.openxmlformats.org/officeDocument/2006/relationships/image" Target="../media/image6.png"/><Relationship Id="rId5" Type="http://schemas.openxmlformats.org/officeDocument/2006/relationships/image" Target="../media/image4.png"/><Relationship Id="rId10" Type="http://schemas.openxmlformats.org/officeDocument/2006/relationships/image" Target="../media/image10.png"/><Relationship Id="rId4" Type="http://schemas.openxmlformats.org/officeDocument/2006/relationships/image" Target="../media/image3.png"/><Relationship Id="rId9" Type="http://schemas.openxmlformats.org/officeDocument/2006/relationships/image" Target="../media/image9.png"/></Relationships>
</file>

<file path=ppt/slides/_rels/slide5.xml.rels><?xml version="1.0" encoding="UTF-8" standalone="yes"?>
<Relationships xmlns="http://schemas.openxmlformats.org/package/2006/relationships"><Relationship Id="rId8"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11.png"/><Relationship Id="rId2" Type="http://schemas.openxmlformats.org/officeDocument/2006/relationships/image" Target="../media/image1.jpg"/><Relationship Id="rId1" Type="http://schemas.openxmlformats.org/officeDocument/2006/relationships/slideLayout" Target="../slideLayouts/slideLayout17.xml"/><Relationship Id="rId6" Type="http://schemas.openxmlformats.org/officeDocument/2006/relationships/image" Target="../media/image10.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13.png"/></Relationships>
</file>

<file path=ppt/slides/_rels/slide6.xml.rels><?xml version="1.0" encoding="UTF-8" standalone="yes"?>
<Relationships xmlns="http://schemas.openxmlformats.org/package/2006/relationships"><Relationship Id="rId8" Type="http://schemas.openxmlformats.org/officeDocument/2006/relationships/image" Target="../media/image16.png"/><Relationship Id="rId3" Type="http://schemas.openxmlformats.org/officeDocument/2006/relationships/image" Target="../media/image2.png"/><Relationship Id="rId7" Type="http://schemas.openxmlformats.org/officeDocument/2006/relationships/image" Target="../media/image15.png"/><Relationship Id="rId2" Type="http://schemas.openxmlformats.org/officeDocument/2006/relationships/image" Target="../media/image1.jpg"/><Relationship Id="rId1" Type="http://schemas.openxmlformats.org/officeDocument/2006/relationships/slideLayout" Target="../slideLayouts/slideLayout17.xml"/><Relationship Id="rId6" Type="http://schemas.openxmlformats.org/officeDocument/2006/relationships/image" Target="../media/image14.png"/><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8" Type="http://schemas.openxmlformats.org/officeDocument/2006/relationships/image" Target="../media/image19.png"/><Relationship Id="rId3" Type="http://schemas.openxmlformats.org/officeDocument/2006/relationships/image" Target="../media/image2.png"/><Relationship Id="rId7" Type="http://schemas.openxmlformats.org/officeDocument/2006/relationships/image" Target="../media/image18.png"/><Relationship Id="rId2" Type="http://schemas.openxmlformats.org/officeDocument/2006/relationships/image" Target="../media/image1.jpg"/><Relationship Id="rId1" Type="http://schemas.openxmlformats.org/officeDocument/2006/relationships/slideLayout" Target="../slideLayouts/slideLayout17.xml"/><Relationship Id="rId6" Type="http://schemas.openxmlformats.org/officeDocument/2006/relationships/image" Target="../media/image17.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20.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22.png"/><Relationship Id="rId2" Type="http://schemas.openxmlformats.org/officeDocument/2006/relationships/image" Target="../media/image1.jpg"/><Relationship Id="rId1" Type="http://schemas.openxmlformats.org/officeDocument/2006/relationships/slideLayout" Target="../slideLayouts/slideLayout17.xml"/><Relationship Id="rId6" Type="http://schemas.openxmlformats.org/officeDocument/2006/relationships/image" Target="../media/image21.png"/><Relationship Id="rId5" Type="http://schemas.openxmlformats.org/officeDocument/2006/relationships/image" Target="../media/image4.pn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7.xml"/><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
        <p:nvSpPr>
          <p:cNvPr id="4" name="Rounded Rectangle 3"/>
          <p:cNvSpPr/>
          <p:nvPr/>
        </p:nvSpPr>
        <p:spPr>
          <a:xfrm>
            <a:off x="1691262" y="1891928"/>
            <a:ext cx="5401018" cy="889000"/>
          </a:xfrm>
          <a:prstGeom prst="roundRect">
            <a:avLst/>
          </a:prstGeom>
          <a:solidFill>
            <a:schemeClr val="bg1"/>
          </a:solidFill>
          <a:ln>
            <a:solidFill>
              <a:srgbClr val="002060"/>
            </a:solidFill>
          </a:ln>
        </p:spPr>
        <p:style>
          <a:lnRef idx="1">
            <a:schemeClr val="dk1"/>
          </a:lnRef>
          <a:fillRef idx="2">
            <a:schemeClr val="dk1"/>
          </a:fillRef>
          <a:effectRef idx="1">
            <a:schemeClr val="dk1"/>
          </a:effectRef>
          <a:fontRef idx="minor">
            <a:schemeClr val="dk1"/>
          </a:fontRef>
        </p:style>
        <p:txBody>
          <a:bodyPr lIns="91433" tIns="45716" rIns="91433" bIns="45716" rtlCol="0" anchor="ctr"/>
          <a:lstStyle/>
          <a:p>
            <a:pPr algn="ctr"/>
            <a:r>
              <a:rPr lang="ar-EG" sz="5400" b="1" cap="all" dirty="0" smtClean="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rPr>
              <a:t>التدريب الثالث</a:t>
            </a:r>
            <a:endParaRPr lang="en-US" sz="5400" b="1" cap="all" dirty="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endParaRPr>
          </a:p>
        </p:txBody>
      </p:sp>
      <p:sp>
        <p:nvSpPr>
          <p:cNvPr id="5" name="Rounded Rectangle 4"/>
          <p:cNvSpPr/>
          <p:nvPr/>
        </p:nvSpPr>
        <p:spPr>
          <a:xfrm>
            <a:off x="352011" y="3806676"/>
            <a:ext cx="8466794" cy="1206500"/>
          </a:xfrm>
          <a:prstGeom prst="roundRect">
            <a:avLst/>
          </a:prstGeom>
          <a:solidFill>
            <a:schemeClr val="bg1"/>
          </a:solidFill>
          <a:ln>
            <a:solidFill>
              <a:srgbClr val="002060"/>
            </a:solidFill>
          </a:ln>
        </p:spPr>
        <p:style>
          <a:lnRef idx="1">
            <a:schemeClr val="dk1"/>
          </a:lnRef>
          <a:fillRef idx="2">
            <a:schemeClr val="dk1"/>
          </a:fillRef>
          <a:effectRef idx="1">
            <a:schemeClr val="dk1"/>
          </a:effectRef>
          <a:fontRef idx="minor">
            <a:schemeClr val="dk1"/>
          </a:fontRef>
        </p:style>
        <p:txBody>
          <a:bodyPr lIns="91433" tIns="45716" rIns="91433" bIns="45716" rtlCol="0" anchor="ctr"/>
          <a:lstStyle/>
          <a:p>
            <a:pPr algn="ctr" rtl="1"/>
            <a:r>
              <a:rPr lang="ar-EG" sz="5400" b="1" cap="all" dirty="0" smtClean="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rPr>
              <a:t>برنامج سكراتش </a:t>
            </a:r>
            <a:r>
              <a:rPr lang="ar-EG" sz="4000" b="1" cap="all" dirty="0" smtClean="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rPr>
              <a:t>( الحركة و التحكم ) </a:t>
            </a:r>
            <a:endParaRPr lang="en-US" sz="5400" b="1" cap="all" dirty="0">
              <a:ln w="9000" cmpd="sng">
                <a:solidFill>
                  <a:srgbClr val="8064A2">
                    <a:shade val="50000"/>
                    <a:satMod val="120000"/>
                  </a:srgbClr>
                </a:solidFill>
                <a:prstDash val="solid"/>
              </a:ln>
              <a:solidFill>
                <a:srgbClr val="C00000"/>
              </a:solidFill>
              <a:effectLst>
                <a:reflection blurRad="12700" stA="28000" endPos="45000" dist="1000" dir="5400000" sy="-100000" algn="bl" rotWithShape="0"/>
              </a:effectLst>
            </a:endParaRPr>
          </a:p>
        </p:txBody>
      </p:sp>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92280"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348362" y="5971365"/>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410427" y="6021288"/>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8818805" y="139258"/>
            <a:ext cx="304801" cy="304801"/>
          </a:xfrm>
          <a:prstGeom prst="rect">
            <a:avLst/>
          </a:prstGeom>
        </p:spPr>
      </p:pic>
      <p:sp>
        <p:nvSpPr>
          <p:cNvPr id="10" name="Rounded Rectangle 9"/>
          <p:cNvSpPr/>
          <p:nvPr/>
        </p:nvSpPr>
        <p:spPr>
          <a:xfrm>
            <a:off x="2610227" y="6021288"/>
            <a:ext cx="936104"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42</a:t>
            </a:r>
            <a:endParaRPr lang="en-US" sz="2000" b="1" dirty="0">
              <a:solidFill>
                <a:prstClr val="black"/>
              </a:solidFill>
            </a:endParaRPr>
          </a:p>
        </p:txBody>
      </p:sp>
    </p:spTree>
    <p:extLst>
      <p:ext uri="{BB962C8B-B14F-4D97-AF65-F5344CB8AC3E}">
        <p14:creationId xmlns:p14="http://schemas.microsoft.com/office/powerpoint/2010/main" val="426773430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4">
                                            <p:bg/>
                                          </p:spTgt>
                                        </p:tgtEl>
                                        <p:attrNameLst>
                                          <p:attrName>style.visibility</p:attrName>
                                        </p:attrNameLst>
                                      </p:cBhvr>
                                      <p:to>
                                        <p:strVal val="visible"/>
                                      </p:to>
                                    </p:set>
                                    <p:animEffect transition="in" filter="fade">
                                      <p:cBhvr>
                                        <p:cTn id="7" dur="1000"/>
                                        <p:tgtEl>
                                          <p:spTgt spid="4">
                                            <p:bg/>
                                          </p:spTgt>
                                        </p:tgtEl>
                                      </p:cBhvr>
                                    </p:animEffect>
                                    <p:anim calcmode="lin" valueType="num">
                                      <p:cBhvr>
                                        <p:cTn id="8" dur="1000" fill="hold"/>
                                        <p:tgtEl>
                                          <p:spTgt spid="4">
                                            <p:bg/>
                                          </p:spTgt>
                                        </p:tgtEl>
                                        <p:attrNameLst>
                                          <p:attrName>ppt_x</p:attrName>
                                        </p:attrNameLst>
                                      </p:cBhvr>
                                      <p:tavLst>
                                        <p:tav tm="0">
                                          <p:val>
                                            <p:strVal val="#ppt_x"/>
                                          </p:val>
                                        </p:tav>
                                        <p:tav tm="100000">
                                          <p:val>
                                            <p:strVal val="#ppt_x"/>
                                          </p:val>
                                        </p:tav>
                                      </p:tavLst>
                                    </p:anim>
                                    <p:anim calcmode="lin" valueType="num">
                                      <p:cBhvr>
                                        <p:cTn id="9" dur="1000" fill="hold"/>
                                        <p:tgtEl>
                                          <p:spTgt spid="4">
                                            <p:bg/>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4">
                                            <p:txEl>
                                              <p:pRg st="0" end="0"/>
                                            </p:txEl>
                                          </p:spTgt>
                                        </p:tgtEl>
                                        <p:attrNameLst>
                                          <p:attrName>style.visibility</p:attrName>
                                        </p:attrNameLst>
                                      </p:cBhvr>
                                      <p:to>
                                        <p:strVal val="visible"/>
                                      </p:to>
                                    </p:set>
                                    <p:animEffect transition="in" filter="fade">
                                      <p:cBhvr>
                                        <p:cTn id="14" dur="1000"/>
                                        <p:tgtEl>
                                          <p:spTgt spid="4">
                                            <p:txEl>
                                              <p:pRg st="0" end="0"/>
                                            </p:txEl>
                                          </p:spTgt>
                                        </p:tgtEl>
                                      </p:cBhvr>
                                    </p:animEffect>
                                    <p:anim calcmode="lin" valueType="num">
                                      <p:cBhvr>
                                        <p:cTn id="15" dur="1000" fill="hold"/>
                                        <p:tgtEl>
                                          <p:spTgt spid="4">
                                            <p:txEl>
                                              <p:pRg st="0" end="0"/>
                                            </p:txEl>
                                          </p:spTgt>
                                        </p:tgtEl>
                                        <p:attrNameLst>
                                          <p:attrName>ppt_x</p:attrName>
                                        </p:attrNameLst>
                                      </p:cBhvr>
                                      <p:tavLst>
                                        <p:tav tm="0">
                                          <p:val>
                                            <p:strVal val="#ppt_x"/>
                                          </p:val>
                                        </p:tav>
                                        <p:tav tm="100000">
                                          <p:val>
                                            <p:strVal val="#ppt_x"/>
                                          </p:val>
                                        </p:tav>
                                      </p:tavLst>
                                    </p:anim>
                                    <p:anim calcmode="lin" valueType="num">
                                      <p:cBhvr>
                                        <p:cTn id="16" dur="1000" fill="hold"/>
                                        <p:tgtEl>
                                          <p:spTgt spid="4">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7" presetClass="entr" presetSubtype="0" fill="hold" grpId="0" nodeType="clickEffect">
                                  <p:stCondLst>
                                    <p:cond delay="0"/>
                                  </p:stCondLst>
                                  <p:childTnLst>
                                    <p:set>
                                      <p:cBhvr>
                                        <p:cTn id="20" dur="1" fill="hold">
                                          <p:stCondLst>
                                            <p:cond delay="0"/>
                                          </p:stCondLst>
                                        </p:cTn>
                                        <p:tgtEl>
                                          <p:spTgt spid="5">
                                            <p:bg/>
                                          </p:spTgt>
                                        </p:tgtEl>
                                        <p:attrNameLst>
                                          <p:attrName>style.visibility</p:attrName>
                                        </p:attrNameLst>
                                      </p:cBhvr>
                                      <p:to>
                                        <p:strVal val="visible"/>
                                      </p:to>
                                    </p:set>
                                    <p:animEffect transition="in" filter="fade">
                                      <p:cBhvr>
                                        <p:cTn id="21" dur="1000"/>
                                        <p:tgtEl>
                                          <p:spTgt spid="5">
                                            <p:bg/>
                                          </p:spTgt>
                                        </p:tgtEl>
                                      </p:cBhvr>
                                    </p:animEffect>
                                    <p:anim calcmode="lin" valueType="num">
                                      <p:cBhvr>
                                        <p:cTn id="22" dur="1000" fill="hold"/>
                                        <p:tgtEl>
                                          <p:spTgt spid="5">
                                            <p:bg/>
                                          </p:spTgt>
                                        </p:tgtEl>
                                        <p:attrNameLst>
                                          <p:attrName>ppt_x</p:attrName>
                                        </p:attrNameLst>
                                      </p:cBhvr>
                                      <p:tavLst>
                                        <p:tav tm="0">
                                          <p:val>
                                            <p:strVal val="#ppt_x"/>
                                          </p:val>
                                        </p:tav>
                                        <p:tav tm="100000">
                                          <p:val>
                                            <p:strVal val="#ppt_x"/>
                                          </p:val>
                                        </p:tav>
                                      </p:tavLst>
                                    </p:anim>
                                    <p:anim calcmode="lin" valueType="num">
                                      <p:cBhvr>
                                        <p:cTn id="23" dur="1000" fill="hold"/>
                                        <p:tgtEl>
                                          <p:spTgt spid="5">
                                            <p:bg/>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7" presetClass="entr" presetSubtype="0" fill="hold" grpId="0" nodeType="clickEffect">
                                  <p:stCondLst>
                                    <p:cond delay="0"/>
                                  </p:stCondLst>
                                  <p:childTnLst>
                                    <p:set>
                                      <p:cBhvr>
                                        <p:cTn id="27" dur="1" fill="hold">
                                          <p:stCondLst>
                                            <p:cond delay="0"/>
                                          </p:stCondLst>
                                        </p:cTn>
                                        <p:tgtEl>
                                          <p:spTgt spid="5">
                                            <p:txEl>
                                              <p:pRg st="0" end="0"/>
                                            </p:txEl>
                                          </p:spTgt>
                                        </p:tgtEl>
                                        <p:attrNameLst>
                                          <p:attrName>style.visibility</p:attrName>
                                        </p:attrNameLst>
                                      </p:cBhvr>
                                      <p:to>
                                        <p:strVal val="visible"/>
                                      </p:to>
                                    </p:set>
                                    <p:animEffect transition="in" filter="fade">
                                      <p:cBhvr>
                                        <p:cTn id="28" dur="1000"/>
                                        <p:tgtEl>
                                          <p:spTgt spid="5">
                                            <p:txEl>
                                              <p:pRg st="0" end="0"/>
                                            </p:txEl>
                                          </p:spTgt>
                                        </p:tgtEl>
                                      </p:cBhvr>
                                    </p:animEffect>
                                    <p:anim calcmode="lin" valueType="num">
                                      <p:cBhvr>
                                        <p:cTn id="29" dur="1000" fill="hold"/>
                                        <p:tgtEl>
                                          <p:spTgt spid="5">
                                            <p:txEl>
                                              <p:pRg st="0" end="0"/>
                                            </p:txEl>
                                          </p:spTgt>
                                        </p:tgtEl>
                                        <p:attrNameLst>
                                          <p:attrName>ppt_x</p:attrName>
                                        </p:attrNameLst>
                                      </p:cBhvr>
                                      <p:tavLst>
                                        <p:tav tm="0">
                                          <p:val>
                                            <p:strVal val="#ppt_x"/>
                                          </p:val>
                                        </p:tav>
                                        <p:tav tm="100000">
                                          <p:val>
                                            <p:strVal val="#ppt_x"/>
                                          </p:val>
                                        </p:tav>
                                      </p:tavLst>
                                    </p:anim>
                                    <p:anim calcmode="lin" valueType="num">
                                      <p:cBhvr>
                                        <p:cTn id="30" dur="1000" fill="hold"/>
                                        <p:tgtEl>
                                          <p:spTgt spid="5">
                                            <p:txEl>
                                              <p:pRg st="0" end="0"/>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uild="p" animBg="1"/>
      <p:bldP spid="5"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48</a:t>
            </a:r>
            <a:endParaRPr lang="en-US" sz="2000" b="1" dirty="0">
              <a:solidFill>
                <a:prstClr val="black"/>
              </a:solidFill>
            </a:endParaRPr>
          </a:p>
        </p:txBody>
      </p:sp>
      <p:sp>
        <p:nvSpPr>
          <p:cNvPr id="2" name="Rounded Rectangle 1"/>
          <p:cNvSpPr/>
          <p:nvPr/>
        </p:nvSpPr>
        <p:spPr>
          <a:xfrm>
            <a:off x="1979295" y="764704"/>
            <a:ext cx="6899036" cy="496855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just" rtl="1">
              <a:spcAft>
                <a:spcPts val="600"/>
              </a:spcAft>
            </a:pPr>
            <a:r>
              <a:rPr lang="ar-EG" dirty="0" smtClean="0">
                <a:solidFill>
                  <a:prstClr val="black"/>
                </a:solidFill>
              </a:rPr>
              <a:t>6 . اسحب اللبنة من قسم التحكم و ألقيها أسفل لبنة الحركة ليصبح المقطع البرمجى مشابه للشكل 1 – 3-3 . </a:t>
            </a:r>
          </a:p>
          <a:p>
            <a:pPr algn="just" rtl="1">
              <a:spcAft>
                <a:spcPts val="600"/>
              </a:spcAft>
            </a:pPr>
            <a:r>
              <a:rPr lang="ar-EG" dirty="0" smtClean="0">
                <a:solidFill>
                  <a:prstClr val="black"/>
                </a:solidFill>
              </a:rPr>
              <a:t>7. من القسم التحسس اسحب لبنة ( ) لتكون فى الفراغ المجاول لكلمة إذا فى كتلة التحقق من الشرط ثم اختار قيمة الحافة من القائمكة المنسدلة لهذه اللبنة كما فى الشكل 1 – 3 – 4  </a:t>
            </a:r>
          </a:p>
          <a:p>
            <a:pPr algn="just" rtl="1">
              <a:spcAft>
                <a:spcPts val="600"/>
              </a:spcAft>
            </a:pPr>
            <a:r>
              <a:rPr lang="ar-EG" dirty="0" smtClean="0">
                <a:solidFill>
                  <a:prstClr val="black"/>
                </a:solidFill>
              </a:rPr>
              <a:t>8. من قسم الصوت اسحب اللبنة و ألقيها بداخل البنة الشرط كما يظهر بالشكل 1-3-5  </a:t>
            </a:r>
          </a:p>
          <a:p>
            <a:pPr algn="just" rtl="1">
              <a:spcAft>
                <a:spcPts val="600"/>
              </a:spcAft>
            </a:pPr>
            <a:r>
              <a:rPr lang="ar-EG" dirty="0" smtClean="0">
                <a:solidFill>
                  <a:prstClr val="black"/>
                </a:solidFill>
              </a:rPr>
              <a:t>9. لجعل القط يترد عند الحافة اسحب لبنة ( ارتد إذا كنت عند الحافة ) لتصبح أسفل لبنة الصوت كما يظهر فى الشكل 1 – 3 – 6 </a:t>
            </a:r>
          </a:p>
          <a:p>
            <a:pPr algn="just" rtl="1">
              <a:spcAft>
                <a:spcPts val="600"/>
              </a:spcAft>
            </a:pPr>
            <a:r>
              <a:rPr lang="ar-EG" dirty="0" smtClean="0">
                <a:solidFill>
                  <a:prstClr val="black"/>
                </a:solidFill>
              </a:rPr>
              <a:t>12 . يبدأ القط فى كل مرة بموضع مختلف حسب لآخر مكان توقف به ، و لجعله يبدأ من منتصف المنصة دائما اسحب اللبنة ( اذهب إلى الموضع س : 0 ص : 0 ) اتصبح أسفل لبنة العلم الأخضر يفترض أن يكو المقطع البرمجى مشابه للشكل ( 1-3-7) </a:t>
            </a:r>
          </a:p>
          <a:p>
            <a:pPr algn="just" rtl="1">
              <a:spcAft>
                <a:spcPts val="600"/>
              </a:spcAft>
            </a:pPr>
            <a:r>
              <a:rPr lang="ar-EG" dirty="0" smtClean="0">
                <a:solidFill>
                  <a:prstClr val="black"/>
                </a:solidFill>
              </a:rPr>
              <a:t>ختاما إذا لم تعجبك سرعة الحركة تستطيع التحكم بها بزيادة مقدار الخطوة فى لبنة الحركة ( تحرك 60 خطوة ) مثلا : 60 بدلا من 10 </a:t>
            </a:r>
            <a:endParaRPr lang="ar-EG" dirty="0">
              <a:solidFill>
                <a:prstClr val="black"/>
              </a:solidFill>
            </a:endParaRPr>
          </a:p>
        </p:txBody>
      </p:sp>
      <p:pic>
        <p:nvPicPr>
          <p:cNvPr id="7174" name="Picture 6"/>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38861" y="1786892"/>
            <a:ext cx="1696835" cy="2924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908816750"/>
      </p:ext>
    </p:extLst>
  </p:cSld>
  <p:clrMapOvr>
    <a:masterClrMapping/>
  </p:clrMapOvr>
  <mc:AlternateContent xmlns:mc="http://schemas.openxmlformats.org/markup-compatibility/2006">
    <mc:Choice xmlns:p14="http://schemas.microsoft.com/office/powerpoint/2010/main" Requires="p14">
      <p:transition spd="slow" p14:dur="2500">
        <p:checker/>
      </p:transition>
    </mc:Choice>
    <mc:Fallback>
      <p:transition spd="slow">
        <p:checker/>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 calcmode="lin" valueType="num">
                                      <p:cBhvr>
                                        <p:cTn id="7" dur="500" fill="hold"/>
                                        <p:tgtEl>
                                          <p:spTgt spid="2">
                                            <p:bg/>
                                          </p:spTgt>
                                        </p:tgtEl>
                                        <p:attrNameLst>
                                          <p:attrName>ppt_w</p:attrName>
                                        </p:attrNameLst>
                                      </p:cBhvr>
                                      <p:tavLst>
                                        <p:tav tm="0">
                                          <p:val>
                                            <p:fltVal val="0"/>
                                          </p:val>
                                        </p:tav>
                                        <p:tav tm="100000">
                                          <p:val>
                                            <p:strVal val="#ppt_w"/>
                                          </p:val>
                                        </p:tav>
                                      </p:tavLst>
                                    </p:anim>
                                    <p:anim calcmode="lin" valueType="num">
                                      <p:cBhvr>
                                        <p:cTn id="8" dur="500" fill="hold"/>
                                        <p:tgtEl>
                                          <p:spTgt spid="2">
                                            <p:bg/>
                                          </p:spTgt>
                                        </p:tgtEl>
                                        <p:attrNameLst>
                                          <p:attrName>ppt_h</p:attrName>
                                        </p:attrNameLst>
                                      </p:cBhvr>
                                      <p:tavLst>
                                        <p:tav tm="0">
                                          <p:val>
                                            <p:fltVal val="0"/>
                                          </p:val>
                                        </p:tav>
                                        <p:tav tm="100000">
                                          <p:val>
                                            <p:strVal val="#ppt_h"/>
                                          </p:val>
                                        </p:tav>
                                      </p:tavLst>
                                    </p:anim>
                                    <p:animEffect transition="in" filter="fade">
                                      <p:cBhvr>
                                        <p:cTn id="9" dur="500"/>
                                        <p:tgtEl>
                                          <p:spTgt spid="2">
                                            <p:bg/>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p:cTn id="14"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anim calcmode="lin" valueType="num">
                                      <p:cBhvr>
                                        <p:cTn id="21"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2">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 calcmode="lin" valueType="num">
                                      <p:cBhvr>
                                        <p:cTn id="28"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2">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
                                            <p:txEl>
                                              <p:pRg st="3" end="3"/>
                                            </p:txEl>
                                          </p:spTgt>
                                        </p:tgtEl>
                                        <p:attrNameLst>
                                          <p:attrName>style.visibility</p:attrName>
                                        </p:attrNameLst>
                                      </p:cBhvr>
                                      <p:to>
                                        <p:strVal val="visible"/>
                                      </p:to>
                                    </p:set>
                                    <p:anim calcmode="lin" valueType="num">
                                      <p:cBhvr>
                                        <p:cTn id="35"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
                                            <p:txEl>
                                              <p:pRg st="4" end="4"/>
                                            </p:txEl>
                                          </p:spTgt>
                                        </p:tgtEl>
                                        <p:attrNameLst>
                                          <p:attrName>style.visibility</p:attrName>
                                        </p:attrNameLst>
                                      </p:cBhvr>
                                      <p:to>
                                        <p:strVal val="visible"/>
                                      </p:to>
                                    </p:set>
                                    <p:anim calcmode="lin" valueType="num">
                                      <p:cBhvr>
                                        <p:cTn id="42"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2">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
                                            <p:txEl>
                                              <p:pRg st="5" end="5"/>
                                            </p:txEl>
                                          </p:spTgt>
                                        </p:tgtEl>
                                        <p:attrNameLst>
                                          <p:attrName>style.visibility</p:attrName>
                                        </p:attrNameLst>
                                      </p:cBhvr>
                                      <p:to>
                                        <p:strVal val="visible"/>
                                      </p:to>
                                    </p:set>
                                    <p:anim calcmode="lin" valueType="num">
                                      <p:cBhvr>
                                        <p:cTn id="49"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2">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1.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48</a:t>
            </a:r>
            <a:endParaRPr lang="en-US" sz="2000" b="1" dirty="0">
              <a:solidFill>
                <a:prstClr val="black"/>
              </a:solidFill>
            </a:endParaRPr>
          </a:p>
        </p:txBody>
      </p:sp>
      <p:sp>
        <p:nvSpPr>
          <p:cNvPr id="2" name="Rounded Rectangle 1"/>
          <p:cNvSpPr/>
          <p:nvPr/>
        </p:nvSpPr>
        <p:spPr>
          <a:xfrm>
            <a:off x="1979295" y="764704"/>
            <a:ext cx="6899036" cy="4968552"/>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just" rtl="1">
              <a:spcAft>
                <a:spcPts val="600"/>
              </a:spcAft>
            </a:pPr>
            <a:r>
              <a:rPr lang="ar-EG" dirty="0" smtClean="0">
                <a:solidFill>
                  <a:prstClr val="black"/>
                </a:solidFill>
              </a:rPr>
              <a:t>6 . اسحب اللبنة من قسم التحكم و ألقيها أسفل لبنة الحركة ليصبح المقطع البرمجى مشابه للشكل 1 – 3-3 . </a:t>
            </a:r>
          </a:p>
          <a:p>
            <a:pPr algn="just" rtl="1">
              <a:spcAft>
                <a:spcPts val="600"/>
              </a:spcAft>
            </a:pPr>
            <a:r>
              <a:rPr lang="ar-EG" dirty="0" smtClean="0">
                <a:solidFill>
                  <a:prstClr val="black"/>
                </a:solidFill>
              </a:rPr>
              <a:t>7. من القسم التحسس اسحب لبنة ( ) لتكون فى الفراغ المجاول لكلمة إذا فى كتلة التحقق من الشرط ثم اختار قيمة الحافة من القائمكة المنسدلة لهذه اللبنة كما فى الشكل 1 – 3 – 4  </a:t>
            </a:r>
          </a:p>
          <a:p>
            <a:pPr algn="just" rtl="1">
              <a:spcAft>
                <a:spcPts val="600"/>
              </a:spcAft>
            </a:pPr>
            <a:r>
              <a:rPr lang="ar-EG" dirty="0" smtClean="0">
                <a:solidFill>
                  <a:prstClr val="black"/>
                </a:solidFill>
              </a:rPr>
              <a:t>8. من قسم الصوت اسحب اللبنة و ألقيها بداخل البنة الشرط كما يظهر بالشكل 1-3-5  </a:t>
            </a:r>
          </a:p>
          <a:p>
            <a:pPr algn="just" rtl="1">
              <a:spcAft>
                <a:spcPts val="600"/>
              </a:spcAft>
            </a:pPr>
            <a:r>
              <a:rPr lang="ar-EG" dirty="0" smtClean="0">
                <a:solidFill>
                  <a:prstClr val="black"/>
                </a:solidFill>
              </a:rPr>
              <a:t>9. لجعل القط يترد عند الحافة اسحب لبنة ( ارتد إذا كنت عند الحافة ) لتصبح أسفل لبنة الصوت كما يظهر فى الشكل 1 – 3 – 6 </a:t>
            </a:r>
          </a:p>
          <a:p>
            <a:pPr algn="just" rtl="1">
              <a:spcAft>
                <a:spcPts val="600"/>
              </a:spcAft>
            </a:pPr>
            <a:r>
              <a:rPr lang="ar-EG" dirty="0" smtClean="0">
                <a:solidFill>
                  <a:prstClr val="black"/>
                </a:solidFill>
              </a:rPr>
              <a:t>10 للمحافظة على اتجاه صورة القط أفقيا انقر الزر (  ) فى منطقة التحكم </a:t>
            </a:r>
          </a:p>
          <a:p>
            <a:pPr algn="just" rtl="1">
              <a:spcAft>
                <a:spcPts val="600"/>
              </a:spcAft>
            </a:pPr>
            <a:r>
              <a:rPr lang="ar-EG" dirty="0" smtClean="0">
                <a:solidFill>
                  <a:prstClr val="black"/>
                </a:solidFill>
              </a:rPr>
              <a:t>11. عند القيام بتشغيل المشروع أجد أن القط يتحرك بسرعة و لجعله أبطأ اسحب لبنة الانتظار من قسم التحكم و ألقيها أسفل لبنة التحريك ثم غير قيمة الانتظار إلى 0.2 لجعله ينتظر قرابة الربع ثانية بعد كل حركة يؤديها مما يجعل الحركة أبطأ . </a:t>
            </a:r>
            <a:endParaRPr lang="ar-EG" dirty="0">
              <a:solidFill>
                <a:prstClr val="black"/>
              </a:solidFill>
            </a:endParaRPr>
          </a:p>
        </p:txBody>
      </p:sp>
      <p:pic>
        <p:nvPicPr>
          <p:cNvPr id="717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37436" y="908720"/>
            <a:ext cx="1152525" cy="10873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1"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342211" y="2132856"/>
            <a:ext cx="1047750" cy="771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2"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107503" y="3068960"/>
            <a:ext cx="1656185" cy="143257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7173"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32111" y="4612010"/>
            <a:ext cx="1631577" cy="10492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96401709"/>
      </p:ext>
    </p:extLst>
  </p:cSld>
  <p:clrMapOvr>
    <a:masterClrMapping/>
  </p:clrMapOvr>
  <mc:AlternateContent xmlns:mc="http://schemas.openxmlformats.org/markup-compatibility/2006">
    <mc:Choice xmlns:p14="http://schemas.microsoft.com/office/powerpoint/2010/main" Requires="p14">
      <p:transition spd="slow" p14:dur="1200">
        <p:dissolve/>
      </p:transition>
    </mc:Choice>
    <mc:Fallback>
      <p:transition spd="slow">
        <p:dissolv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 calcmode="lin" valueType="num">
                                      <p:cBhvr>
                                        <p:cTn id="7" dur="500" fill="hold"/>
                                        <p:tgtEl>
                                          <p:spTgt spid="2">
                                            <p:bg/>
                                          </p:spTgt>
                                        </p:tgtEl>
                                        <p:attrNameLst>
                                          <p:attrName>ppt_w</p:attrName>
                                        </p:attrNameLst>
                                      </p:cBhvr>
                                      <p:tavLst>
                                        <p:tav tm="0">
                                          <p:val>
                                            <p:fltVal val="0"/>
                                          </p:val>
                                        </p:tav>
                                        <p:tav tm="100000">
                                          <p:val>
                                            <p:strVal val="#ppt_w"/>
                                          </p:val>
                                        </p:tav>
                                      </p:tavLst>
                                    </p:anim>
                                    <p:anim calcmode="lin" valueType="num">
                                      <p:cBhvr>
                                        <p:cTn id="8" dur="500" fill="hold"/>
                                        <p:tgtEl>
                                          <p:spTgt spid="2">
                                            <p:bg/>
                                          </p:spTgt>
                                        </p:tgtEl>
                                        <p:attrNameLst>
                                          <p:attrName>ppt_h</p:attrName>
                                        </p:attrNameLst>
                                      </p:cBhvr>
                                      <p:tavLst>
                                        <p:tav tm="0">
                                          <p:val>
                                            <p:fltVal val="0"/>
                                          </p:val>
                                        </p:tav>
                                        <p:tav tm="100000">
                                          <p:val>
                                            <p:strVal val="#ppt_h"/>
                                          </p:val>
                                        </p:tav>
                                      </p:tavLst>
                                    </p:anim>
                                    <p:animEffect transition="in" filter="fade">
                                      <p:cBhvr>
                                        <p:cTn id="9" dur="500"/>
                                        <p:tgtEl>
                                          <p:spTgt spid="2">
                                            <p:bg/>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2">
                                            <p:txEl>
                                              <p:pRg st="0" end="0"/>
                                            </p:txEl>
                                          </p:spTgt>
                                        </p:tgtEl>
                                        <p:attrNameLst>
                                          <p:attrName>style.visibility</p:attrName>
                                        </p:attrNameLst>
                                      </p:cBhvr>
                                      <p:to>
                                        <p:strVal val="visible"/>
                                      </p:to>
                                    </p:set>
                                    <p:anim calcmode="lin" valueType="num">
                                      <p:cBhvr>
                                        <p:cTn id="14" dur="5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5" dur="500" fill="hold"/>
                                        <p:tgtEl>
                                          <p:spTgt spid="2">
                                            <p:txEl>
                                              <p:pRg st="0" end="0"/>
                                            </p:txEl>
                                          </p:spTgt>
                                        </p:tgtEl>
                                        <p:attrNameLst>
                                          <p:attrName>ppt_h</p:attrName>
                                        </p:attrNameLst>
                                      </p:cBhvr>
                                      <p:tavLst>
                                        <p:tav tm="0">
                                          <p:val>
                                            <p:fltVal val="0"/>
                                          </p:val>
                                        </p:tav>
                                        <p:tav tm="100000">
                                          <p:val>
                                            <p:strVal val="#ppt_h"/>
                                          </p:val>
                                        </p:tav>
                                      </p:tavLst>
                                    </p:anim>
                                    <p:animEffect transition="in" filter="fade">
                                      <p:cBhvr>
                                        <p:cTn id="16" dur="500"/>
                                        <p:tgtEl>
                                          <p:spTgt spid="2">
                                            <p:txEl>
                                              <p:pRg st="0" end="0"/>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grpId="0" nodeType="clickEffect">
                                  <p:stCondLst>
                                    <p:cond delay="0"/>
                                  </p:stCondLst>
                                  <p:childTnLst>
                                    <p:set>
                                      <p:cBhvr>
                                        <p:cTn id="20" dur="1" fill="hold">
                                          <p:stCondLst>
                                            <p:cond delay="0"/>
                                          </p:stCondLst>
                                        </p:cTn>
                                        <p:tgtEl>
                                          <p:spTgt spid="2">
                                            <p:txEl>
                                              <p:pRg st="1" end="1"/>
                                            </p:txEl>
                                          </p:spTgt>
                                        </p:tgtEl>
                                        <p:attrNameLst>
                                          <p:attrName>style.visibility</p:attrName>
                                        </p:attrNameLst>
                                      </p:cBhvr>
                                      <p:to>
                                        <p:strVal val="visible"/>
                                      </p:to>
                                    </p:set>
                                    <p:anim calcmode="lin" valueType="num">
                                      <p:cBhvr>
                                        <p:cTn id="21" dur="500" fill="hold"/>
                                        <p:tgtEl>
                                          <p:spTgt spid="2">
                                            <p:txEl>
                                              <p:pRg st="1" end="1"/>
                                            </p:txEl>
                                          </p:spTgt>
                                        </p:tgtEl>
                                        <p:attrNameLst>
                                          <p:attrName>ppt_w</p:attrName>
                                        </p:attrNameLst>
                                      </p:cBhvr>
                                      <p:tavLst>
                                        <p:tav tm="0">
                                          <p:val>
                                            <p:fltVal val="0"/>
                                          </p:val>
                                        </p:tav>
                                        <p:tav tm="100000">
                                          <p:val>
                                            <p:strVal val="#ppt_w"/>
                                          </p:val>
                                        </p:tav>
                                      </p:tavLst>
                                    </p:anim>
                                    <p:anim calcmode="lin" valueType="num">
                                      <p:cBhvr>
                                        <p:cTn id="22" dur="500" fill="hold"/>
                                        <p:tgtEl>
                                          <p:spTgt spid="2">
                                            <p:txEl>
                                              <p:pRg st="1" end="1"/>
                                            </p:txEl>
                                          </p:spTgt>
                                        </p:tgtEl>
                                        <p:attrNameLst>
                                          <p:attrName>ppt_h</p:attrName>
                                        </p:attrNameLst>
                                      </p:cBhvr>
                                      <p:tavLst>
                                        <p:tav tm="0">
                                          <p:val>
                                            <p:fltVal val="0"/>
                                          </p:val>
                                        </p:tav>
                                        <p:tav tm="100000">
                                          <p:val>
                                            <p:strVal val="#ppt_h"/>
                                          </p:val>
                                        </p:tav>
                                      </p:tavLst>
                                    </p:anim>
                                    <p:animEffect transition="in" filter="fade">
                                      <p:cBhvr>
                                        <p:cTn id="23" dur="500"/>
                                        <p:tgtEl>
                                          <p:spTgt spid="2">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grpId="0" nodeType="clickEffect">
                                  <p:stCondLst>
                                    <p:cond delay="0"/>
                                  </p:stCondLst>
                                  <p:childTnLst>
                                    <p:set>
                                      <p:cBhvr>
                                        <p:cTn id="27" dur="1" fill="hold">
                                          <p:stCondLst>
                                            <p:cond delay="0"/>
                                          </p:stCondLst>
                                        </p:cTn>
                                        <p:tgtEl>
                                          <p:spTgt spid="2">
                                            <p:txEl>
                                              <p:pRg st="2" end="2"/>
                                            </p:txEl>
                                          </p:spTgt>
                                        </p:tgtEl>
                                        <p:attrNameLst>
                                          <p:attrName>style.visibility</p:attrName>
                                        </p:attrNameLst>
                                      </p:cBhvr>
                                      <p:to>
                                        <p:strVal val="visible"/>
                                      </p:to>
                                    </p:set>
                                    <p:anim calcmode="lin" valueType="num">
                                      <p:cBhvr>
                                        <p:cTn id="28" dur="500" fill="hold"/>
                                        <p:tgtEl>
                                          <p:spTgt spid="2">
                                            <p:txEl>
                                              <p:pRg st="2" end="2"/>
                                            </p:txEl>
                                          </p:spTgt>
                                        </p:tgtEl>
                                        <p:attrNameLst>
                                          <p:attrName>ppt_w</p:attrName>
                                        </p:attrNameLst>
                                      </p:cBhvr>
                                      <p:tavLst>
                                        <p:tav tm="0">
                                          <p:val>
                                            <p:fltVal val="0"/>
                                          </p:val>
                                        </p:tav>
                                        <p:tav tm="100000">
                                          <p:val>
                                            <p:strVal val="#ppt_w"/>
                                          </p:val>
                                        </p:tav>
                                      </p:tavLst>
                                    </p:anim>
                                    <p:anim calcmode="lin" valueType="num">
                                      <p:cBhvr>
                                        <p:cTn id="29" dur="500" fill="hold"/>
                                        <p:tgtEl>
                                          <p:spTgt spid="2">
                                            <p:txEl>
                                              <p:pRg st="2" end="2"/>
                                            </p:txEl>
                                          </p:spTgt>
                                        </p:tgtEl>
                                        <p:attrNameLst>
                                          <p:attrName>ppt_h</p:attrName>
                                        </p:attrNameLst>
                                      </p:cBhvr>
                                      <p:tavLst>
                                        <p:tav tm="0">
                                          <p:val>
                                            <p:fltVal val="0"/>
                                          </p:val>
                                        </p:tav>
                                        <p:tav tm="100000">
                                          <p:val>
                                            <p:strVal val="#ppt_h"/>
                                          </p:val>
                                        </p:tav>
                                      </p:tavLst>
                                    </p:anim>
                                    <p:animEffect transition="in" filter="fade">
                                      <p:cBhvr>
                                        <p:cTn id="30" dur="500"/>
                                        <p:tgtEl>
                                          <p:spTgt spid="2">
                                            <p:txEl>
                                              <p:pRg st="2" end="2"/>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grpId="0" nodeType="clickEffect">
                                  <p:stCondLst>
                                    <p:cond delay="0"/>
                                  </p:stCondLst>
                                  <p:childTnLst>
                                    <p:set>
                                      <p:cBhvr>
                                        <p:cTn id="34" dur="1" fill="hold">
                                          <p:stCondLst>
                                            <p:cond delay="0"/>
                                          </p:stCondLst>
                                        </p:cTn>
                                        <p:tgtEl>
                                          <p:spTgt spid="2">
                                            <p:txEl>
                                              <p:pRg st="3" end="3"/>
                                            </p:txEl>
                                          </p:spTgt>
                                        </p:tgtEl>
                                        <p:attrNameLst>
                                          <p:attrName>style.visibility</p:attrName>
                                        </p:attrNameLst>
                                      </p:cBhvr>
                                      <p:to>
                                        <p:strVal val="visible"/>
                                      </p:to>
                                    </p:set>
                                    <p:anim calcmode="lin" valueType="num">
                                      <p:cBhvr>
                                        <p:cTn id="35" dur="500" fill="hold"/>
                                        <p:tgtEl>
                                          <p:spTgt spid="2">
                                            <p:txEl>
                                              <p:pRg st="3" end="3"/>
                                            </p:txEl>
                                          </p:spTgt>
                                        </p:tgtEl>
                                        <p:attrNameLst>
                                          <p:attrName>ppt_w</p:attrName>
                                        </p:attrNameLst>
                                      </p:cBhvr>
                                      <p:tavLst>
                                        <p:tav tm="0">
                                          <p:val>
                                            <p:fltVal val="0"/>
                                          </p:val>
                                        </p:tav>
                                        <p:tav tm="100000">
                                          <p:val>
                                            <p:strVal val="#ppt_w"/>
                                          </p:val>
                                        </p:tav>
                                      </p:tavLst>
                                    </p:anim>
                                    <p:anim calcmode="lin" valueType="num">
                                      <p:cBhvr>
                                        <p:cTn id="36" dur="500" fill="hold"/>
                                        <p:tgtEl>
                                          <p:spTgt spid="2">
                                            <p:txEl>
                                              <p:pRg st="3" end="3"/>
                                            </p:txEl>
                                          </p:spTgt>
                                        </p:tgtEl>
                                        <p:attrNameLst>
                                          <p:attrName>ppt_h</p:attrName>
                                        </p:attrNameLst>
                                      </p:cBhvr>
                                      <p:tavLst>
                                        <p:tav tm="0">
                                          <p:val>
                                            <p:fltVal val="0"/>
                                          </p:val>
                                        </p:tav>
                                        <p:tav tm="100000">
                                          <p:val>
                                            <p:strVal val="#ppt_h"/>
                                          </p:val>
                                        </p:tav>
                                      </p:tavLst>
                                    </p:anim>
                                    <p:animEffect transition="in" filter="fade">
                                      <p:cBhvr>
                                        <p:cTn id="37" dur="500"/>
                                        <p:tgtEl>
                                          <p:spTgt spid="2">
                                            <p:txEl>
                                              <p:pRg st="3" end="3"/>
                                            </p:txEl>
                                          </p:spTgt>
                                        </p:tgtEl>
                                      </p:cBhvr>
                                    </p:animEffect>
                                  </p:childTnLst>
                                </p:cTn>
                              </p:par>
                            </p:childTnLst>
                          </p:cTn>
                        </p:par>
                      </p:childTnLst>
                    </p:cTn>
                  </p:par>
                  <p:par>
                    <p:cTn id="38" fill="hold">
                      <p:stCondLst>
                        <p:cond delay="indefinite"/>
                      </p:stCondLst>
                      <p:childTnLst>
                        <p:par>
                          <p:cTn id="39" fill="hold">
                            <p:stCondLst>
                              <p:cond delay="0"/>
                            </p:stCondLst>
                            <p:childTnLst>
                              <p:par>
                                <p:cTn id="40" presetID="53" presetClass="entr" presetSubtype="16" fill="hold" grpId="0" nodeType="clickEffect">
                                  <p:stCondLst>
                                    <p:cond delay="0"/>
                                  </p:stCondLst>
                                  <p:childTnLst>
                                    <p:set>
                                      <p:cBhvr>
                                        <p:cTn id="41" dur="1" fill="hold">
                                          <p:stCondLst>
                                            <p:cond delay="0"/>
                                          </p:stCondLst>
                                        </p:cTn>
                                        <p:tgtEl>
                                          <p:spTgt spid="2">
                                            <p:txEl>
                                              <p:pRg st="4" end="4"/>
                                            </p:txEl>
                                          </p:spTgt>
                                        </p:tgtEl>
                                        <p:attrNameLst>
                                          <p:attrName>style.visibility</p:attrName>
                                        </p:attrNameLst>
                                      </p:cBhvr>
                                      <p:to>
                                        <p:strVal val="visible"/>
                                      </p:to>
                                    </p:set>
                                    <p:anim calcmode="lin" valueType="num">
                                      <p:cBhvr>
                                        <p:cTn id="42" dur="500" fill="hold"/>
                                        <p:tgtEl>
                                          <p:spTgt spid="2">
                                            <p:txEl>
                                              <p:pRg st="4" end="4"/>
                                            </p:txEl>
                                          </p:spTgt>
                                        </p:tgtEl>
                                        <p:attrNameLst>
                                          <p:attrName>ppt_w</p:attrName>
                                        </p:attrNameLst>
                                      </p:cBhvr>
                                      <p:tavLst>
                                        <p:tav tm="0">
                                          <p:val>
                                            <p:fltVal val="0"/>
                                          </p:val>
                                        </p:tav>
                                        <p:tav tm="100000">
                                          <p:val>
                                            <p:strVal val="#ppt_w"/>
                                          </p:val>
                                        </p:tav>
                                      </p:tavLst>
                                    </p:anim>
                                    <p:anim calcmode="lin" valueType="num">
                                      <p:cBhvr>
                                        <p:cTn id="43" dur="500" fill="hold"/>
                                        <p:tgtEl>
                                          <p:spTgt spid="2">
                                            <p:txEl>
                                              <p:pRg st="4" end="4"/>
                                            </p:txEl>
                                          </p:spTgt>
                                        </p:tgtEl>
                                        <p:attrNameLst>
                                          <p:attrName>ppt_h</p:attrName>
                                        </p:attrNameLst>
                                      </p:cBhvr>
                                      <p:tavLst>
                                        <p:tav tm="0">
                                          <p:val>
                                            <p:fltVal val="0"/>
                                          </p:val>
                                        </p:tav>
                                        <p:tav tm="100000">
                                          <p:val>
                                            <p:strVal val="#ppt_h"/>
                                          </p:val>
                                        </p:tav>
                                      </p:tavLst>
                                    </p:anim>
                                    <p:animEffect transition="in" filter="fade">
                                      <p:cBhvr>
                                        <p:cTn id="44" dur="500"/>
                                        <p:tgtEl>
                                          <p:spTgt spid="2">
                                            <p:txEl>
                                              <p:pRg st="4" end="4"/>
                                            </p:txEl>
                                          </p:spTgt>
                                        </p:tgtEl>
                                      </p:cBhvr>
                                    </p:animEffect>
                                  </p:childTnLst>
                                </p:cTn>
                              </p:par>
                            </p:childTnLst>
                          </p:cTn>
                        </p:par>
                      </p:childTnLst>
                    </p:cTn>
                  </p:par>
                  <p:par>
                    <p:cTn id="45" fill="hold">
                      <p:stCondLst>
                        <p:cond delay="indefinite"/>
                      </p:stCondLst>
                      <p:childTnLst>
                        <p:par>
                          <p:cTn id="46" fill="hold">
                            <p:stCondLst>
                              <p:cond delay="0"/>
                            </p:stCondLst>
                            <p:childTnLst>
                              <p:par>
                                <p:cTn id="47" presetID="53" presetClass="entr" presetSubtype="16" fill="hold" grpId="0" nodeType="clickEffect">
                                  <p:stCondLst>
                                    <p:cond delay="0"/>
                                  </p:stCondLst>
                                  <p:childTnLst>
                                    <p:set>
                                      <p:cBhvr>
                                        <p:cTn id="48" dur="1" fill="hold">
                                          <p:stCondLst>
                                            <p:cond delay="0"/>
                                          </p:stCondLst>
                                        </p:cTn>
                                        <p:tgtEl>
                                          <p:spTgt spid="2">
                                            <p:txEl>
                                              <p:pRg st="5" end="5"/>
                                            </p:txEl>
                                          </p:spTgt>
                                        </p:tgtEl>
                                        <p:attrNameLst>
                                          <p:attrName>style.visibility</p:attrName>
                                        </p:attrNameLst>
                                      </p:cBhvr>
                                      <p:to>
                                        <p:strVal val="visible"/>
                                      </p:to>
                                    </p:set>
                                    <p:anim calcmode="lin" valueType="num">
                                      <p:cBhvr>
                                        <p:cTn id="49" dur="500" fill="hold"/>
                                        <p:tgtEl>
                                          <p:spTgt spid="2">
                                            <p:txEl>
                                              <p:pRg st="5" end="5"/>
                                            </p:txEl>
                                          </p:spTgt>
                                        </p:tgtEl>
                                        <p:attrNameLst>
                                          <p:attrName>ppt_w</p:attrName>
                                        </p:attrNameLst>
                                      </p:cBhvr>
                                      <p:tavLst>
                                        <p:tav tm="0">
                                          <p:val>
                                            <p:fltVal val="0"/>
                                          </p:val>
                                        </p:tav>
                                        <p:tav tm="100000">
                                          <p:val>
                                            <p:strVal val="#ppt_w"/>
                                          </p:val>
                                        </p:tav>
                                      </p:tavLst>
                                    </p:anim>
                                    <p:anim calcmode="lin" valueType="num">
                                      <p:cBhvr>
                                        <p:cTn id="50" dur="500" fill="hold"/>
                                        <p:tgtEl>
                                          <p:spTgt spid="2">
                                            <p:txEl>
                                              <p:pRg st="5" end="5"/>
                                            </p:txEl>
                                          </p:spTgt>
                                        </p:tgtEl>
                                        <p:attrNameLst>
                                          <p:attrName>ppt_h</p:attrName>
                                        </p:attrNameLst>
                                      </p:cBhvr>
                                      <p:tavLst>
                                        <p:tav tm="0">
                                          <p:val>
                                            <p:fltVal val="0"/>
                                          </p:val>
                                        </p:tav>
                                        <p:tav tm="100000">
                                          <p:val>
                                            <p:strVal val="#ppt_h"/>
                                          </p:val>
                                        </p:tav>
                                      </p:tavLst>
                                    </p:anim>
                                    <p:animEffect transition="in" filter="fade">
                                      <p:cBhvr>
                                        <p:cTn id="51" dur="500"/>
                                        <p:tgtEl>
                                          <p:spTgt spid="2">
                                            <p:txEl>
                                              <p:pRg st="5" end="5"/>
                                            </p:txEl>
                                          </p:spTgt>
                                        </p:tgtEl>
                                      </p:cBhvr>
                                    </p:animEffect>
                                  </p:childTnLst>
                                </p:cTn>
                              </p:par>
                            </p:childTnLst>
                          </p:cTn>
                        </p:par>
                      </p:childTnLst>
                    </p:cTn>
                  </p:par>
                  <p:par>
                    <p:cTn id="52" fill="hold">
                      <p:stCondLst>
                        <p:cond delay="indefinite"/>
                      </p:stCondLst>
                      <p:childTnLst>
                        <p:par>
                          <p:cTn id="53" fill="hold">
                            <p:stCondLst>
                              <p:cond delay="0"/>
                            </p:stCondLst>
                            <p:childTnLst>
                              <p:par>
                                <p:cTn id="54" presetID="10" presetClass="entr" presetSubtype="0" fill="hold" nodeType="clickEffect">
                                  <p:stCondLst>
                                    <p:cond delay="0"/>
                                  </p:stCondLst>
                                  <p:childTnLst>
                                    <p:set>
                                      <p:cBhvr>
                                        <p:cTn id="55" dur="1" fill="hold">
                                          <p:stCondLst>
                                            <p:cond delay="0"/>
                                          </p:stCondLst>
                                        </p:cTn>
                                        <p:tgtEl>
                                          <p:spTgt spid="7170"/>
                                        </p:tgtEl>
                                        <p:attrNameLst>
                                          <p:attrName>style.visibility</p:attrName>
                                        </p:attrNameLst>
                                      </p:cBhvr>
                                      <p:to>
                                        <p:strVal val="visible"/>
                                      </p:to>
                                    </p:set>
                                    <p:animEffect transition="in" filter="fade">
                                      <p:cBhvr>
                                        <p:cTn id="56" dur="500"/>
                                        <p:tgtEl>
                                          <p:spTgt spid="7170"/>
                                        </p:tgtEl>
                                      </p:cBhvr>
                                    </p:animEffect>
                                  </p:childTnLst>
                                </p:cTn>
                              </p:par>
                              <p:par>
                                <p:cTn id="57" presetID="10" presetClass="entr" presetSubtype="0" fill="hold" nodeType="withEffect">
                                  <p:stCondLst>
                                    <p:cond delay="0"/>
                                  </p:stCondLst>
                                  <p:childTnLst>
                                    <p:set>
                                      <p:cBhvr>
                                        <p:cTn id="58" dur="1" fill="hold">
                                          <p:stCondLst>
                                            <p:cond delay="0"/>
                                          </p:stCondLst>
                                        </p:cTn>
                                        <p:tgtEl>
                                          <p:spTgt spid="7171"/>
                                        </p:tgtEl>
                                        <p:attrNameLst>
                                          <p:attrName>style.visibility</p:attrName>
                                        </p:attrNameLst>
                                      </p:cBhvr>
                                      <p:to>
                                        <p:strVal val="visible"/>
                                      </p:to>
                                    </p:set>
                                    <p:animEffect transition="in" filter="fade">
                                      <p:cBhvr>
                                        <p:cTn id="59" dur="500"/>
                                        <p:tgtEl>
                                          <p:spTgt spid="7171"/>
                                        </p:tgtEl>
                                      </p:cBhvr>
                                    </p:animEffect>
                                  </p:childTnLst>
                                </p:cTn>
                              </p:par>
                              <p:par>
                                <p:cTn id="60" presetID="10" presetClass="entr" presetSubtype="0" fill="hold" nodeType="withEffect">
                                  <p:stCondLst>
                                    <p:cond delay="0"/>
                                  </p:stCondLst>
                                  <p:childTnLst>
                                    <p:set>
                                      <p:cBhvr>
                                        <p:cTn id="61" dur="1" fill="hold">
                                          <p:stCondLst>
                                            <p:cond delay="0"/>
                                          </p:stCondLst>
                                        </p:cTn>
                                        <p:tgtEl>
                                          <p:spTgt spid="7172"/>
                                        </p:tgtEl>
                                        <p:attrNameLst>
                                          <p:attrName>style.visibility</p:attrName>
                                        </p:attrNameLst>
                                      </p:cBhvr>
                                      <p:to>
                                        <p:strVal val="visible"/>
                                      </p:to>
                                    </p:set>
                                    <p:animEffect transition="in" filter="fade">
                                      <p:cBhvr>
                                        <p:cTn id="62" dur="500"/>
                                        <p:tgtEl>
                                          <p:spTgt spid="7172"/>
                                        </p:tgtEl>
                                      </p:cBhvr>
                                    </p:animEffect>
                                  </p:childTnLst>
                                </p:cTn>
                              </p:par>
                              <p:par>
                                <p:cTn id="63" presetID="10" presetClass="entr" presetSubtype="0" fill="hold" nodeType="withEffect">
                                  <p:stCondLst>
                                    <p:cond delay="0"/>
                                  </p:stCondLst>
                                  <p:childTnLst>
                                    <p:set>
                                      <p:cBhvr>
                                        <p:cTn id="64" dur="1" fill="hold">
                                          <p:stCondLst>
                                            <p:cond delay="0"/>
                                          </p:stCondLst>
                                        </p:cTn>
                                        <p:tgtEl>
                                          <p:spTgt spid="7173"/>
                                        </p:tgtEl>
                                        <p:attrNameLst>
                                          <p:attrName>style.visibility</p:attrName>
                                        </p:attrNameLst>
                                      </p:cBhvr>
                                      <p:to>
                                        <p:strVal val="visible"/>
                                      </p:to>
                                    </p:set>
                                    <p:animEffect transition="in" filter="fade">
                                      <p:cBhvr>
                                        <p:cTn id="65" dur="500"/>
                                        <p:tgtEl>
                                          <p:spTgt spid="717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49</a:t>
            </a:r>
            <a:endParaRPr lang="en-US" sz="2000" b="1" dirty="0">
              <a:solidFill>
                <a:prstClr val="black"/>
              </a:solidFill>
            </a:endParaRPr>
          </a:p>
        </p:txBody>
      </p:sp>
      <p:sp>
        <p:nvSpPr>
          <p:cNvPr id="2" name="Rounded Rectangle 1"/>
          <p:cNvSpPr/>
          <p:nvPr/>
        </p:nvSpPr>
        <p:spPr>
          <a:xfrm>
            <a:off x="251520" y="1700808"/>
            <a:ext cx="8626811" cy="57606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rtl="1">
              <a:spcAft>
                <a:spcPts val="600"/>
              </a:spcAft>
            </a:pPr>
            <a:r>
              <a:rPr lang="ar-EG" sz="2400" b="1" dirty="0" smtClean="0">
                <a:solidFill>
                  <a:srgbClr val="C00000"/>
                </a:solidFill>
              </a:rPr>
              <a:t>جدول المهارات </a:t>
            </a: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578008701"/>
              </p:ext>
            </p:extLst>
          </p:nvPr>
        </p:nvGraphicFramePr>
        <p:xfrm>
          <a:off x="275002" y="2564904"/>
          <a:ext cx="8473461" cy="2225040"/>
        </p:xfrm>
        <a:graphic>
          <a:graphicData uri="http://schemas.openxmlformats.org/drawingml/2006/table">
            <a:tbl>
              <a:tblPr firstRow="1" bandRow="1">
                <a:tableStyleId>{5940675A-B579-460E-94D1-54222C63F5DA}</a:tableStyleId>
              </a:tblPr>
              <a:tblGrid>
                <a:gridCol w="1344670"/>
                <a:gridCol w="1512168"/>
                <a:gridCol w="5616623"/>
              </a:tblGrid>
              <a:tr h="370840">
                <a:tc>
                  <a:txBody>
                    <a:bodyPr/>
                    <a:lstStyle/>
                    <a:p>
                      <a:pPr algn="ctr" rtl="1"/>
                      <a:r>
                        <a:rPr lang="ar-EG" b="1" dirty="0" smtClean="0"/>
                        <a:t>لم يتقن </a:t>
                      </a:r>
                      <a:endParaRPr lang="en-US" b="1" dirty="0"/>
                    </a:p>
                  </a:txBody>
                  <a:tcPr/>
                </a:tc>
                <a:tc>
                  <a:txBody>
                    <a:bodyPr/>
                    <a:lstStyle/>
                    <a:p>
                      <a:pPr algn="ctr" rtl="1"/>
                      <a:r>
                        <a:rPr lang="ar-EG" b="1" dirty="0" smtClean="0"/>
                        <a:t>أتقن </a:t>
                      </a:r>
                      <a:endParaRPr lang="en-US" b="1" dirty="0"/>
                    </a:p>
                  </a:txBody>
                  <a:tcPr/>
                </a:tc>
                <a:tc>
                  <a:txBody>
                    <a:bodyPr/>
                    <a:lstStyle/>
                    <a:p>
                      <a:pPr algn="ctr" rtl="1"/>
                      <a:r>
                        <a:rPr lang="ar-EG" b="1" dirty="0" smtClean="0"/>
                        <a:t>المهارة / درجة الإتقان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c>
                  <a:txBody>
                    <a:bodyPr/>
                    <a:lstStyle/>
                    <a:p>
                      <a:pPr algn="r" rtl="1"/>
                      <a:r>
                        <a:rPr lang="ar-EG" b="1" dirty="0" smtClean="0"/>
                        <a:t>1.</a:t>
                      </a:r>
                      <a:r>
                        <a:rPr lang="ar-EG" b="1" baseline="0" dirty="0" smtClean="0"/>
                        <a:t> تحريك الكائن بمقدار 50 خطوة جهة اليمين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c>
                  <a:txBody>
                    <a:bodyPr/>
                    <a:lstStyle/>
                    <a:p>
                      <a:pPr algn="r" rtl="1"/>
                      <a:r>
                        <a:rPr lang="ar-EG" b="1" dirty="0" smtClean="0"/>
                        <a:t>2. جعل الكئان يعود</a:t>
                      </a:r>
                      <a:r>
                        <a:rPr lang="ar-EG" b="1" baseline="0" dirty="0" smtClean="0"/>
                        <a:t> إلى منتصف المنصة .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c>
                  <a:txBody>
                    <a:bodyPr/>
                    <a:lstStyle/>
                    <a:p>
                      <a:pPr algn="r" rtl="1"/>
                      <a:r>
                        <a:rPr lang="ar-EG" b="1" dirty="0" smtClean="0"/>
                        <a:t>3. ضبط الكائن ليتحرك أفقيا فقط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c>
                  <a:txBody>
                    <a:bodyPr/>
                    <a:lstStyle/>
                    <a:p>
                      <a:pPr algn="r" rtl="1"/>
                      <a:r>
                        <a:rPr lang="ar-EG" b="1" dirty="0" smtClean="0"/>
                        <a:t>4. جعل الكائن</a:t>
                      </a:r>
                      <a:r>
                        <a:rPr lang="ar-EG" b="1" baseline="0" dirty="0" smtClean="0"/>
                        <a:t> يقفر فى مكانه .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c>
                  <a:txBody>
                    <a:bodyPr/>
                    <a:lstStyle/>
                    <a:p>
                      <a:pPr algn="r" rtl="1"/>
                      <a:r>
                        <a:rPr lang="ar-EG" b="1" dirty="0" smtClean="0"/>
                        <a:t>5. جعل الكائن يقفز باستمرار </a:t>
                      </a:r>
                      <a:endParaRPr lang="en-US" b="1" dirty="0"/>
                    </a:p>
                  </a:txBody>
                  <a:tcPr/>
                </a:tc>
              </a:tr>
            </a:tbl>
          </a:graphicData>
        </a:graphic>
      </p:graphicFrame>
    </p:spTree>
    <p:extLst>
      <p:ext uri="{BB962C8B-B14F-4D97-AF65-F5344CB8AC3E}">
        <p14:creationId xmlns:p14="http://schemas.microsoft.com/office/powerpoint/2010/main" val="17506399"/>
      </p:ext>
    </p:extLst>
  </p:cSld>
  <p:clrMapOvr>
    <a:masterClrMapping/>
  </p:clrMapOvr>
  <p:transition spd="slow">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47"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1000"/>
                                        <p:tgtEl>
                                          <p:spTgt spid="10"/>
                                        </p:tgtEl>
                                      </p:cBhvr>
                                    </p:animEffect>
                                    <p:anim calcmode="lin" valueType="num">
                                      <p:cBhvr>
                                        <p:cTn id="11" dur="1000" fill="hold"/>
                                        <p:tgtEl>
                                          <p:spTgt spid="10"/>
                                        </p:tgtEl>
                                        <p:attrNameLst>
                                          <p:attrName>ppt_x</p:attrName>
                                        </p:attrNameLst>
                                      </p:cBhvr>
                                      <p:tavLst>
                                        <p:tav tm="0">
                                          <p:val>
                                            <p:strVal val="#ppt_x"/>
                                          </p:val>
                                        </p:tav>
                                        <p:tav tm="100000">
                                          <p:val>
                                            <p:strVal val="#ppt_x"/>
                                          </p:val>
                                        </p:tav>
                                      </p:tavLst>
                                    </p:anim>
                                    <p:anim calcmode="lin" valueType="num">
                                      <p:cBhvr>
                                        <p:cTn id="12" dur="1000" fill="hold"/>
                                        <p:tgtEl>
                                          <p:spTgt spid="10"/>
                                        </p:tgtEl>
                                        <p:attrNameLst>
                                          <p:attrName>ppt_y</p:attrName>
                                        </p:attrNameLst>
                                      </p:cBhvr>
                                      <p:tavLst>
                                        <p:tav tm="0">
                                          <p:val>
                                            <p:strVal val="#ppt_y-.1"/>
                                          </p:val>
                                        </p:tav>
                                        <p:tav tm="100000">
                                          <p:val>
                                            <p:strVal val="#ppt_y"/>
                                          </p:val>
                                        </p:tav>
                                      </p:tavLst>
                                    </p:anim>
                                  </p:childTnLst>
                                </p:cTn>
                              </p:par>
                              <p:par>
                                <p:cTn id="13" presetID="10" presetClass="entr" presetSubtype="0"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50</a:t>
            </a:r>
            <a:endParaRPr lang="en-US" sz="2000" b="1" dirty="0">
              <a:solidFill>
                <a:prstClr val="black"/>
              </a:solidFill>
            </a:endParaRPr>
          </a:p>
        </p:txBody>
      </p:sp>
      <p:sp>
        <p:nvSpPr>
          <p:cNvPr id="2" name="Rounded Rectangle 1"/>
          <p:cNvSpPr/>
          <p:nvPr/>
        </p:nvSpPr>
        <p:spPr>
          <a:xfrm>
            <a:off x="251520" y="764704"/>
            <a:ext cx="8626811" cy="4896544"/>
          </a:xfrm>
          <a:prstGeom prst="roundRect">
            <a:avLst/>
          </a:prstGeom>
        </p:spPr>
        <p:style>
          <a:lnRef idx="2">
            <a:schemeClr val="dk1"/>
          </a:lnRef>
          <a:fillRef idx="1">
            <a:schemeClr val="lt1"/>
          </a:fillRef>
          <a:effectRef idx="0">
            <a:schemeClr val="dk1"/>
          </a:effectRef>
          <a:fontRef idx="minor">
            <a:schemeClr val="dk1"/>
          </a:fontRef>
        </p:style>
        <p:txBody>
          <a:bodyPr rtlCol="0" anchor="t"/>
          <a:lstStyle/>
          <a:p>
            <a:pPr algn="ctr" rtl="1">
              <a:spcAft>
                <a:spcPts val="600"/>
              </a:spcAft>
            </a:pPr>
            <a:r>
              <a:rPr lang="ar-EG" sz="2800" b="1" dirty="0" smtClean="0">
                <a:solidFill>
                  <a:srgbClr val="C00000"/>
                </a:solidFill>
              </a:rPr>
              <a:t>تمرينات </a:t>
            </a:r>
            <a:endParaRPr lang="ar-EG" sz="2800" b="1" dirty="0">
              <a:solidFill>
                <a:srgbClr val="C00000"/>
              </a:solidFill>
            </a:endParaRPr>
          </a:p>
          <a:p>
            <a:pPr algn="just" rtl="1">
              <a:spcAft>
                <a:spcPts val="600"/>
              </a:spcAft>
            </a:pPr>
            <a:r>
              <a:rPr lang="ar-EG" b="1" dirty="0" smtClean="0">
                <a:solidFill>
                  <a:prstClr val="black"/>
                </a:solidFill>
              </a:rPr>
              <a:t>س1 : ما وظيفة كل من اللبنات التالية : </a:t>
            </a:r>
            <a:endParaRPr lang="ar-EG" b="1" dirty="0">
              <a:solidFill>
                <a:prstClr val="black"/>
              </a:solidFill>
            </a:endParaRPr>
          </a:p>
          <a:p>
            <a:pPr algn="just" rtl="1">
              <a:spcAft>
                <a:spcPts val="600"/>
              </a:spcAft>
            </a:pP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1496783064"/>
              </p:ext>
            </p:extLst>
          </p:nvPr>
        </p:nvGraphicFramePr>
        <p:xfrm>
          <a:off x="539552" y="1988840"/>
          <a:ext cx="7848872" cy="2595880"/>
        </p:xfrm>
        <a:graphic>
          <a:graphicData uri="http://schemas.openxmlformats.org/drawingml/2006/table">
            <a:tbl>
              <a:tblPr firstRow="1" bandRow="1">
                <a:tableStyleId>{5940675A-B579-460E-94D1-54222C63F5DA}</a:tableStyleId>
              </a:tblPr>
              <a:tblGrid>
                <a:gridCol w="5904656"/>
                <a:gridCol w="1944216"/>
              </a:tblGrid>
              <a:tr h="370840">
                <a:tc>
                  <a:txBody>
                    <a:bodyPr/>
                    <a:lstStyle/>
                    <a:p>
                      <a:pPr algn="ctr" rtl="1"/>
                      <a:r>
                        <a:rPr lang="ar-EG" b="1" dirty="0" smtClean="0"/>
                        <a:t>وظيفتها </a:t>
                      </a:r>
                      <a:endParaRPr lang="en-US" b="1" dirty="0"/>
                    </a:p>
                  </a:txBody>
                  <a:tcPr/>
                </a:tc>
                <a:tc>
                  <a:txBody>
                    <a:bodyPr/>
                    <a:lstStyle/>
                    <a:p>
                      <a:pPr algn="ctr" rtl="1"/>
                      <a:r>
                        <a:rPr lang="ar-EG" b="1" dirty="0" smtClean="0"/>
                        <a:t>اللبنة</a:t>
                      </a:r>
                      <a:r>
                        <a:rPr lang="ar-EG" b="1" baseline="0" dirty="0" smtClean="0"/>
                        <a:t>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r>
              <a:tr h="370840">
                <a:tc>
                  <a:txBody>
                    <a:bodyPr/>
                    <a:lstStyle/>
                    <a:p>
                      <a:pPr algn="ctr" rtl="1"/>
                      <a:endParaRPr lang="en-US" b="1" dirty="0"/>
                    </a:p>
                  </a:txBody>
                  <a:tcPr/>
                </a:tc>
                <a:tc>
                  <a:txBody>
                    <a:bodyPr/>
                    <a:lstStyle/>
                    <a:p>
                      <a:pPr algn="ctr" rtl="1"/>
                      <a:endParaRPr lang="en-US" b="1" dirty="0"/>
                    </a:p>
                  </a:txBody>
                  <a:tcPr/>
                </a:tc>
              </a:tr>
              <a:tr h="370840">
                <a:tc>
                  <a:txBody>
                    <a:bodyPr/>
                    <a:lstStyle/>
                    <a:p>
                      <a:pPr algn="ctr" rtl="1"/>
                      <a:endParaRPr lang="en-US" b="1" dirty="0"/>
                    </a:p>
                  </a:txBody>
                  <a:tcPr/>
                </a:tc>
                <a:tc>
                  <a:txBody>
                    <a:bodyPr/>
                    <a:lstStyle/>
                    <a:p>
                      <a:pPr algn="ctr" rtl="1"/>
                      <a:endParaRPr lang="en-US" b="1" dirty="0"/>
                    </a:p>
                  </a:txBody>
                  <a:tcPr/>
                </a:tc>
              </a:tr>
              <a:tr h="370840">
                <a:tc>
                  <a:txBody>
                    <a:bodyPr/>
                    <a:lstStyle/>
                    <a:p>
                      <a:pPr algn="ctr" rtl="1"/>
                      <a:endParaRPr lang="en-US" b="1" dirty="0"/>
                    </a:p>
                  </a:txBody>
                  <a:tcPr/>
                </a:tc>
                <a:tc>
                  <a:txBody>
                    <a:bodyPr/>
                    <a:lstStyle/>
                    <a:p>
                      <a:pPr algn="ctr" rtl="1"/>
                      <a:endParaRPr lang="en-US" b="1" dirty="0"/>
                    </a:p>
                  </a:txBody>
                  <a:tcPr/>
                </a:tc>
              </a:tr>
              <a:tr h="370840">
                <a:tc>
                  <a:txBody>
                    <a:bodyPr/>
                    <a:lstStyle/>
                    <a:p>
                      <a:pPr algn="ctr" rtl="1"/>
                      <a:endParaRPr lang="en-US" b="1" dirty="0"/>
                    </a:p>
                  </a:txBody>
                  <a:tcPr/>
                </a:tc>
                <a:tc>
                  <a:txBody>
                    <a:bodyPr/>
                    <a:lstStyle/>
                    <a:p>
                      <a:pPr algn="ctr" rtl="1"/>
                      <a:endParaRPr lang="en-US" b="1" dirty="0"/>
                    </a:p>
                  </a:txBody>
                  <a:tcPr/>
                </a:tc>
              </a:tr>
              <a:tr h="370840">
                <a:tc>
                  <a:txBody>
                    <a:bodyPr/>
                    <a:lstStyle/>
                    <a:p>
                      <a:pPr algn="ctr" rtl="1"/>
                      <a:endParaRPr lang="en-US" b="1" dirty="0"/>
                    </a:p>
                  </a:txBody>
                  <a:tcPr/>
                </a:tc>
                <a:tc>
                  <a:txBody>
                    <a:bodyPr/>
                    <a:lstStyle/>
                    <a:p>
                      <a:pPr algn="ctr" rtl="1"/>
                      <a:endParaRPr lang="en-US" b="1" dirty="0"/>
                    </a:p>
                  </a:txBody>
                  <a:tcPr/>
                </a:tc>
              </a:tr>
            </a:tbl>
          </a:graphicData>
        </a:graphic>
      </p:graphicFrame>
      <p:pic>
        <p:nvPicPr>
          <p:cNvPr id="819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982325" y="2420888"/>
            <a:ext cx="904875" cy="2667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5"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53749" y="2780928"/>
            <a:ext cx="962025" cy="2476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6"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82325" y="3105150"/>
            <a:ext cx="857250"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7"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7153775" y="3584252"/>
            <a:ext cx="561975" cy="204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8"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6915650" y="3861048"/>
            <a:ext cx="971550" cy="3143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8199"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575653" y="4271764"/>
            <a:ext cx="1543050" cy="24536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53546717"/>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47"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1000"/>
                                        <p:tgtEl>
                                          <p:spTgt spid="10"/>
                                        </p:tgtEl>
                                      </p:cBhvr>
                                    </p:animEffect>
                                    <p:anim calcmode="lin" valueType="num">
                                      <p:cBhvr>
                                        <p:cTn id="11" dur="1000" fill="hold"/>
                                        <p:tgtEl>
                                          <p:spTgt spid="10"/>
                                        </p:tgtEl>
                                        <p:attrNameLst>
                                          <p:attrName>ppt_x</p:attrName>
                                        </p:attrNameLst>
                                      </p:cBhvr>
                                      <p:tavLst>
                                        <p:tav tm="0">
                                          <p:val>
                                            <p:strVal val="#ppt_x"/>
                                          </p:val>
                                        </p:tav>
                                        <p:tav tm="100000">
                                          <p:val>
                                            <p:strVal val="#ppt_x"/>
                                          </p:val>
                                        </p:tav>
                                      </p:tavLst>
                                    </p:anim>
                                    <p:anim calcmode="lin" valueType="num">
                                      <p:cBhvr>
                                        <p:cTn id="12" dur="1000" fill="hold"/>
                                        <p:tgtEl>
                                          <p:spTgt spid="10"/>
                                        </p:tgtEl>
                                        <p:attrNameLst>
                                          <p:attrName>ppt_y</p:attrName>
                                        </p:attrNameLst>
                                      </p:cBhvr>
                                      <p:tavLst>
                                        <p:tav tm="0">
                                          <p:val>
                                            <p:strVal val="#ppt_y-.1"/>
                                          </p:val>
                                        </p:tav>
                                        <p:tav tm="100000">
                                          <p:val>
                                            <p:strVal val="#ppt_y"/>
                                          </p:val>
                                        </p:tav>
                                      </p:tavLst>
                                    </p:anim>
                                  </p:childTnLst>
                                </p:cTn>
                              </p:par>
                              <p:par>
                                <p:cTn id="13" presetID="16" presetClass="entr" presetSubtype="21"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par>
                                <p:cTn id="16" presetID="16" presetClass="entr" presetSubtype="21" fill="hold" nodeType="withEffect">
                                  <p:stCondLst>
                                    <p:cond delay="0"/>
                                  </p:stCondLst>
                                  <p:childTnLst>
                                    <p:set>
                                      <p:cBhvr>
                                        <p:cTn id="17" dur="1" fill="hold">
                                          <p:stCondLst>
                                            <p:cond delay="0"/>
                                          </p:stCondLst>
                                        </p:cTn>
                                        <p:tgtEl>
                                          <p:spTgt spid="8194"/>
                                        </p:tgtEl>
                                        <p:attrNameLst>
                                          <p:attrName>style.visibility</p:attrName>
                                        </p:attrNameLst>
                                      </p:cBhvr>
                                      <p:to>
                                        <p:strVal val="visible"/>
                                      </p:to>
                                    </p:set>
                                    <p:animEffect transition="in" filter="barn(inVertical)">
                                      <p:cBhvr>
                                        <p:cTn id="18" dur="500"/>
                                        <p:tgtEl>
                                          <p:spTgt spid="8194"/>
                                        </p:tgtEl>
                                      </p:cBhvr>
                                    </p:animEffect>
                                  </p:childTnLst>
                                </p:cTn>
                              </p:par>
                              <p:par>
                                <p:cTn id="19" presetID="16" presetClass="entr" presetSubtype="21" fill="hold" nodeType="withEffect">
                                  <p:stCondLst>
                                    <p:cond delay="0"/>
                                  </p:stCondLst>
                                  <p:childTnLst>
                                    <p:set>
                                      <p:cBhvr>
                                        <p:cTn id="20" dur="1" fill="hold">
                                          <p:stCondLst>
                                            <p:cond delay="0"/>
                                          </p:stCondLst>
                                        </p:cTn>
                                        <p:tgtEl>
                                          <p:spTgt spid="8195"/>
                                        </p:tgtEl>
                                        <p:attrNameLst>
                                          <p:attrName>style.visibility</p:attrName>
                                        </p:attrNameLst>
                                      </p:cBhvr>
                                      <p:to>
                                        <p:strVal val="visible"/>
                                      </p:to>
                                    </p:set>
                                    <p:animEffect transition="in" filter="barn(inVertical)">
                                      <p:cBhvr>
                                        <p:cTn id="21" dur="500"/>
                                        <p:tgtEl>
                                          <p:spTgt spid="8195"/>
                                        </p:tgtEl>
                                      </p:cBhvr>
                                    </p:animEffect>
                                  </p:childTnLst>
                                </p:cTn>
                              </p:par>
                              <p:par>
                                <p:cTn id="22" presetID="16" presetClass="entr" presetSubtype="21" fill="hold" nodeType="withEffect">
                                  <p:stCondLst>
                                    <p:cond delay="0"/>
                                  </p:stCondLst>
                                  <p:childTnLst>
                                    <p:set>
                                      <p:cBhvr>
                                        <p:cTn id="23" dur="1" fill="hold">
                                          <p:stCondLst>
                                            <p:cond delay="0"/>
                                          </p:stCondLst>
                                        </p:cTn>
                                        <p:tgtEl>
                                          <p:spTgt spid="8196"/>
                                        </p:tgtEl>
                                        <p:attrNameLst>
                                          <p:attrName>style.visibility</p:attrName>
                                        </p:attrNameLst>
                                      </p:cBhvr>
                                      <p:to>
                                        <p:strVal val="visible"/>
                                      </p:to>
                                    </p:set>
                                    <p:animEffect transition="in" filter="barn(inVertical)">
                                      <p:cBhvr>
                                        <p:cTn id="24" dur="500"/>
                                        <p:tgtEl>
                                          <p:spTgt spid="8196"/>
                                        </p:tgtEl>
                                      </p:cBhvr>
                                    </p:animEffect>
                                  </p:childTnLst>
                                </p:cTn>
                              </p:par>
                              <p:par>
                                <p:cTn id="25" presetID="16" presetClass="entr" presetSubtype="21" fill="hold" nodeType="withEffect">
                                  <p:stCondLst>
                                    <p:cond delay="0"/>
                                  </p:stCondLst>
                                  <p:childTnLst>
                                    <p:set>
                                      <p:cBhvr>
                                        <p:cTn id="26" dur="1" fill="hold">
                                          <p:stCondLst>
                                            <p:cond delay="0"/>
                                          </p:stCondLst>
                                        </p:cTn>
                                        <p:tgtEl>
                                          <p:spTgt spid="8197"/>
                                        </p:tgtEl>
                                        <p:attrNameLst>
                                          <p:attrName>style.visibility</p:attrName>
                                        </p:attrNameLst>
                                      </p:cBhvr>
                                      <p:to>
                                        <p:strVal val="visible"/>
                                      </p:to>
                                    </p:set>
                                    <p:animEffect transition="in" filter="barn(inVertical)">
                                      <p:cBhvr>
                                        <p:cTn id="27" dur="500"/>
                                        <p:tgtEl>
                                          <p:spTgt spid="8197"/>
                                        </p:tgtEl>
                                      </p:cBhvr>
                                    </p:animEffect>
                                  </p:childTnLst>
                                </p:cTn>
                              </p:par>
                              <p:par>
                                <p:cTn id="28" presetID="16" presetClass="entr" presetSubtype="21" fill="hold" nodeType="withEffect">
                                  <p:stCondLst>
                                    <p:cond delay="0"/>
                                  </p:stCondLst>
                                  <p:childTnLst>
                                    <p:set>
                                      <p:cBhvr>
                                        <p:cTn id="29" dur="1" fill="hold">
                                          <p:stCondLst>
                                            <p:cond delay="0"/>
                                          </p:stCondLst>
                                        </p:cTn>
                                        <p:tgtEl>
                                          <p:spTgt spid="8198"/>
                                        </p:tgtEl>
                                        <p:attrNameLst>
                                          <p:attrName>style.visibility</p:attrName>
                                        </p:attrNameLst>
                                      </p:cBhvr>
                                      <p:to>
                                        <p:strVal val="visible"/>
                                      </p:to>
                                    </p:set>
                                    <p:animEffect transition="in" filter="barn(inVertical)">
                                      <p:cBhvr>
                                        <p:cTn id="30" dur="500"/>
                                        <p:tgtEl>
                                          <p:spTgt spid="8198"/>
                                        </p:tgtEl>
                                      </p:cBhvr>
                                    </p:animEffect>
                                  </p:childTnLst>
                                </p:cTn>
                              </p:par>
                              <p:par>
                                <p:cTn id="31" presetID="16" presetClass="entr" presetSubtype="21" fill="hold" nodeType="withEffect">
                                  <p:stCondLst>
                                    <p:cond delay="0"/>
                                  </p:stCondLst>
                                  <p:childTnLst>
                                    <p:set>
                                      <p:cBhvr>
                                        <p:cTn id="32" dur="1" fill="hold">
                                          <p:stCondLst>
                                            <p:cond delay="0"/>
                                          </p:stCondLst>
                                        </p:cTn>
                                        <p:tgtEl>
                                          <p:spTgt spid="8199"/>
                                        </p:tgtEl>
                                        <p:attrNameLst>
                                          <p:attrName>style.visibility</p:attrName>
                                        </p:attrNameLst>
                                      </p:cBhvr>
                                      <p:to>
                                        <p:strVal val="visible"/>
                                      </p:to>
                                    </p:set>
                                    <p:animEffect transition="in" filter="barn(inVertical)">
                                      <p:cBhvr>
                                        <p:cTn id="33" dur="500"/>
                                        <p:tgtEl>
                                          <p:spTgt spid="819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50</a:t>
            </a:r>
            <a:endParaRPr lang="en-US" sz="2000" b="1" dirty="0">
              <a:solidFill>
                <a:prstClr val="black"/>
              </a:solidFill>
            </a:endParaRPr>
          </a:p>
        </p:txBody>
      </p:sp>
      <p:sp>
        <p:nvSpPr>
          <p:cNvPr id="2" name="Rounded Rectangle 1"/>
          <p:cNvSpPr/>
          <p:nvPr/>
        </p:nvSpPr>
        <p:spPr>
          <a:xfrm>
            <a:off x="251520" y="764704"/>
            <a:ext cx="8626811" cy="4896544"/>
          </a:xfrm>
          <a:prstGeom prst="roundRect">
            <a:avLst/>
          </a:prstGeom>
        </p:spPr>
        <p:style>
          <a:lnRef idx="2">
            <a:schemeClr val="dk1"/>
          </a:lnRef>
          <a:fillRef idx="1">
            <a:schemeClr val="lt1"/>
          </a:fillRef>
          <a:effectRef idx="0">
            <a:schemeClr val="dk1"/>
          </a:effectRef>
          <a:fontRef idx="minor">
            <a:schemeClr val="dk1"/>
          </a:fontRef>
        </p:style>
        <p:txBody>
          <a:bodyPr rtlCol="0" anchor="t"/>
          <a:lstStyle/>
          <a:p>
            <a:pPr algn="just" rtl="1">
              <a:spcAft>
                <a:spcPts val="600"/>
              </a:spcAft>
            </a:pPr>
            <a:r>
              <a:rPr lang="ar-EG" b="1" dirty="0" smtClean="0">
                <a:solidFill>
                  <a:prstClr val="black"/>
                </a:solidFill>
              </a:rPr>
              <a:t>س2 : رتب اللبنات التالية لجعل الكائن يظهر فى منتصف المنصة مشيرا إلى الأعلى ويلتف فى مكانه بزاوية قدرها 6 درجات لمدة 60 ثانية . </a:t>
            </a:r>
            <a:endParaRPr lang="ar-EG" b="1" dirty="0">
              <a:solidFill>
                <a:prstClr val="black"/>
              </a:solidFill>
            </a:endParaRPr>
          </a:p>
          <a:p>
            <a:pPr algn="just" rtl="1">
              <a:spcAft>
                <a:spcPts val="600"/>
              </a:spcAft>
            </a:pP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673892757"/>
              </p:ext>
            </p:extLst>
          </p:nvPr>
        </p:nvGraphicFramePr>
        <p:xfrm>
          <a:off x="539552" y="1988840"/>
          <a:ext cx="7848872" cy="2977544"/>
        </p:xfrm>
        <a:graphic>
          <a:graphicData uri="http://schemas.openxmlformats.org/drawingml/2006/table">
            <a:tbl>
              <a:tblPr firstRow="1" bandRow="1">
                <a:tableStyleId>{5940675A-B579-460E-94D1-54222C63F5DA}</a:tableStyleId>
              </a:tblPr>
              <a:tblGrid>
                <a:gridCol w="5904656"/>
                <a:gridCol w="1944216"/>
              </a:tblGrid>
              <a:tr h="370840">
                <a:tc>
                  <a:txBody>
                    <a:bodyPr/>
                    <a:lstStyle/>
                    <a:p>
                      <a:pPr algn="ctr" rtl="1"/>
                      <a:r>
                        <a:rPr lang="ar-EG" b="1" dirty="0" smtClean="0"/>
                        <a:t>الترتيب الصحيح </a:t>
                      </a:r>
                      <a:endParaRPr lang="en-US" b="1" dirty="0"/>
                    </a:p>
                  </a:txBody>
                  <a:tcPr/>
                </a:tc>
                <a:tc>
                  <a:txBody>
                    <a:bodyPr/>
                    <a:lstStyle/>
                    <a:p>
                      <a:pPr algn="ctr" rtl="1"/>
                      <a:r>
                        <a:rPr lang="ar-EG" b="1" dirty="0" smtClean="0"/>
                        <a:t>اللبنة </a:t>
                      </a:r>
                      <a:endParaRPr lang="en-US" b="1" dirty="0"/>
                    </a:p>
                  </a:txBody>
                  <a:tcPr/>
                </a:tc>
              </a:tr>
              <a:tr h="370840">
                <a:tc>
                  <a:txBody>
                    <a:bodyPr/>
                    <a:lstStyle/>
                    <a:p>
                      <a:pPr algn="ctr" rtl="1"/>
                      <a:endParaRPr lang="en-US" b="1" dirty="0"/>
                    </a:p>
                  </a:txBody>
                  <a:tcPr/>
                </a:tc>
                <a:tc>
                  <a:txBody>
                    <a:bodyPr/>
                    <a:lstStyle/>
                    <a:p>
                      <a:pPr algn="ctr" rtl="1"/>
                      <a:endParaRPr lang="en-US" b="1" dirty="0"/>
                    </a:p>
                  </a:txBody>
                  <a:tcPr/>
                </a:tc>
              </a:tr>
              <a:tr h="370840">
                <a:tc>
                  <a:txBody>
                    <a:bodyPr/>
                    <a:lstStyle/>
                    <a:p>
                      <a:pPr algn="ctr" rtl="1"/>
                      <a:endParaRPr lang="en-US" b="1" dirty="0"/>
                    </a:p>
                  </a:txBody>
                  <a:tcPr/>
                </a:tc>
                <a:tc>
                  <a:txBody>
                    <a:bodyPr/>
                    <a:lstStyle/>
                    <a:p>
                      <a:pPr algn="ctr" rtl="1"/>
                      <a:endParaRPr lang="en-US" b="1" dirty="0"/>
                    </a:p>
                  </a:txBody>
                  <a:tcPr/>
                </a:tc>
              </a:tr>
              <a:tr h="255632">
                <a:tc>
                  <a:txBody>
                    <a:bodyPr/>
                    <a:lstStyle/>
                    <a:p>
                      <a:pPr algn="ctr" rtl="1"/>
                      <a:endParaRPr lang="en-US" b="1" dirty="0"/>
                    </a:p>
                  </a:txBody>
                  <a:tcPr/>
                </a:tc>
                <a:tc>
                  <a:txBody>
                    <a:bodyPr/>
                    <a:lstStyle/>
                    <a:p>
                      <a:pPr algn="ctr" rtl="1"/>
                      <a:endParaRPr lang="en-US" b="1" dirty="0"/>
                    </a:p>
                  </a:txBody>
                  <a:tcPr/>
                </a:tc>
              </a:tr>
              <a:tr h="465936">
                <a:tc>
                  <a:txBody>
                    <a:bodyPr/>
                    <a:lstStyle/>
                    <a:p>
                      <a:pPr algn="ctr" rtl="1"/>
                      <a:endParaRPr lang="en-US" b="1" dirty="0"/>
                    </a:p>
                  </a:txBody>
                  <a:tcPr/>
                </a:tc>
                <a:tc>
                  <a:txBody>
                    <a:bodyPr/>
                    <a:lstStyle/>
                    <a:p>
                      <a:pPr algn="ctr" rtl="1"/>
                      <a:endParaRPr lang="en-US" b="1" dirty="0"/>
                    </a:p>
                  </a:txBody>
                  <a:tcPr/>
                </a:tc>
              </a:tr>
              <a:tr h="522064">
                <a:tc>
                  <a:txBody>
                    <a:bodyPr/>
                    <a:lstStyle/>
                    <a:p>
                      <a:pPr algn="ctr" rtl="1"/>
                      <a:endParaRPr lang="en-US" b="1" dirty="0"/>
                    </a:p>
                  </a:txBody>
                  <a:tcPr/>
                </a:tc>
                <a:tc>
                  <a:txBody>
                    <a:bodyPr/>
                    <a:lstStyle/>
                    <a:p>
                      <a:pPr algn="ctr" rtl="1"/>
                      <a:endParaRPr lang="en-US" b="1" dirty="0"/>
                    </a:p>
                  </a:txBody>
                  <a:tcPr/>
                </a:tc>
              </a:tr>
              <a:tr h="511264">
                <a:tc>
                  <a:txBody>
                    <a:bodyPr/>
                    <a:lstStyle/>
                    <a:p>
                      <a:pPr algn="ctr" rtl="1"/>
                      <a:endParaRPr lang="en-US" b="1" dirty="0"/>
                    </a:p>
                  </a:txBody>
                  <a:tcPr/>
                </a:tc>
                <a:tc>
                  <a:txBody>
                    <a:bodyPr/>
                    <a:lstStyle/>
                    <a:p>
                      <a:pPr algn="ctr" rtl="1"/>
                      <a:endParaRPr lang="en-US" b="1" dirty="0"/>
                    </a:p>
                  </a:txBody>
                  <a:tcPr/>
                </a:tc>
              </a:tr>
            </a:tbl>
          </a:graphicData>
        </a:graphic>
      </p:graphicFrame>
      <p:pic>
        <p:nvPicPr>
          <p:cNvPr id="9218"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17942" y="2451745"/>
            <a:ext cx="847725" cy="2571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19"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029512" y="2780928"/>
            <a:ext cx="809625" cy="30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0"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87085" y="3200400"/>
            <a:ext cx="895350" cy="2286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1"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48264" y="3557588"/>
            <a:ext cx="1000125" cy="3034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2"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058523" y="4005064"/>
            <a:ext cx="752475" cy="4476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9223" name="Picture 7"/>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6877549" y="4581128"/>
            <a:ext cx="1114425" cy="36004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707221131"/>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47" presetClass="entr" presetSubtype="0" fill="hold" grpId="0" nodeType="withEffect">
                                  <p:stCondLst>
                                    <p:cond delay="0"/>
                                  </p:stCondLst>
                                  <p:childTnLst>
                                    <p:set>
                                      <p:cBhvr>
                                        <p:cTn id="9" dur="1" fill="hold">
                                          <p:stCondLst>
                                            <p:cond delay="0"/>
                                          </p:stCondLst>
                                        </p:cTn>
                                        <p:tgtEl>
                                          <p:spTgt spid="10"/>
                                        </p:tgtEl>
                                        <p:attrNameLst>
                                          <p:attrName>style.visibility</p:attrName>
                                        </p:attrNameLst>
                                      </p:cBhvr>
                                      <p:to>
                                        <p:strVal val="visible"/>
                                      </p:to>
                                    </p:set>
                                    <p:animEffect transition="in" filter="fade">
                                      <p:cBhvr>
                                        <p:cTn id="10" dur="1000"/>
                                        <p:tgtEl>
                                          <p:spTgt spid="10"/>
                                        </p:tgtEl>
                                      </p:cBhvr>
                                    </p:animEffect>
                                    <p:anim calcmode="lin" valueType="num">
                                      <p:cBhvr>
                                        <p:cTn id="11" dur="1000" fill="hold"/>
                                        <p:tgtEl>
                                          <p:spTgt spid="10"/>
                                        </p:tgtEl>
                                        <p:attrNameLst>
                                          <p:attrName>ppt_x</p:attrName>
                                        </p:attrNameLst>
                                      </p:cBhvr>
                                      <p:tavLst>
                                        <p:tav tm="0">
                                          <p:val>
                                            <p:strVal val="#ppt_x"/>
                                          </p:val>
                                        </p:tav>
                                        <p:tav tm="100000">
                                          <p:val>
                                            <p:strVal val="#ppt_x"/>
                                          </p:val>
                                        </p:tav>
                                      </p:tavLst>
                                    </p:anim>
                                    <p:anim calcmode="lin" valueType="num">
                                      <p:cBhvr>
                                        <p:cTn id="12" dur="1000" fill="hold"/>
                                        <p:tgtEl>
                                          <p:spTgt spid="10"/>
                                        </p:tgtEl>
                                        <p:attrNameLst>
                                          <p:attrName>ppt_y</p:attrName>
                                        </p:attrNameLst>
                                      </p:cBhvr>
                                      <p:tavLst>
                                        <p:tav tm="0">
                                          <p:val>
                                            <p:strVal val="#ppt_y-.1"/>
                                          </p:val>
                                        </p:tav>
                                        <p:tav tm="100000">
                                          <p:val>
                                            <p:strVal val="#ppt_y"/>
                                          </p:val>
                                        </p:tav>
                                      </p:tavLst>
                                    </p:anim>
                                  </p:childTnLst>
                                </p:cTn>
                              </p:par>
                              <p:par>
                                <p:cTn id="13" presetID="16" presetClass="entr" presetSubtype="21" fill="hold" nodeType="with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barn(inVertical)">
                                      <p:cBhvr>
                                        <p:cTn id="15"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a:solidFill>
                  <a:prstClr val="black"/>
                </a:solidFill>
              </a:rPr>
              <a:t>27</a:t>
            </a:r>
            <a:endParaRPr lang="en-US" sz="2000" b="1" dirty="0">
              <a:solidFill>
                <a:prstClr val="black"/>
              </a:solidFill>
            </a:endParaRPr>
          </a:p>
        </p:txBody>
      </p:sp>
      <p:sp>
        <p:nvSpPr>
          <p:cNvPr id="2" name="Rounded Rectangle 1"/>
          <p:cNvSpPr/>
          <p:nvPr/>
        </p:nvSpPr>
        <p:spPr>
          <a:xfrm>
            <a:off x="251520" y="764704"/>
            <a:ext cx="8626811" cy="4896544"/>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marL="342900" indent="-342900" algn="just" rtl="1">
              <a:spcAft>
                <a:spcPts val="600"/>
              </a:spcAft>
              <a:buFont typeface="Wingdings" pitchFamily="2" charset="2"/>
              <a:buChar char="§"/>
            </a:pPr>
            <a:r>
              <a:rPr lang="ar-EG" sz="2400" b="1" u="sng" dirty="0">
                <a:solidFill>
                  <a:srgbClr val="C00000"/>
                </a:solidFill>
              </a:rPr>
              <a:t>متطلبات التدريب </a:t>
            </a:r>
            <a:endParaRPr lang="ar-EG" sz="2000" b="1" u="sng" dirty="0">
              <a:solidFill>
                <a:srgbClr val="C00000"/>
              </a:solidFill>
            </a:endParaRPr>
          </a:p>
          <a:p>
            <a:pPr marL="285750" indent="-285750" algn="just" rtl="1">
              <a:spcAft>
                <a:spcPts val="600"/>
              </a:spcAft>
              <a:buFont typeface="Wingdings" pitchFamily="2" charset="2"/>
              <a:buChar char="Ø"/>
            </a:pPr>
            <a:r>
              <a:rPr lang="ar-EG" dirty="0" smtClean="0">
                <a:solidFill>
                  <a:prstClr val="black"/>
                </a:solidFill>
              </a:rPr>
              <a:t>جهاز حاسب . </a:t>
            </a:r>
          </a:p>
          <a:p>
            <a:pPr marL="285750" indent="-285750" algn="just" rtl="1">
              <a:spcAft>
                <a:spcPts val="600"/>
              </a:spcAft>
              <a:buFont typeface="Wingdings" pitchFamily="2" charset="2"/>
              <a:buChar char="Ø"/>
            </a:pPr>
            <a:r>
              <a:rPr lang="ar-EG" dirty="0" smtClean="0">
                <a:solidFill>
                  <a:prstClr val="black"/>
                </a:solidFill>
              </a:rPr>
              <a:t>برنامج سكراتش . </a:t>
            </a:r>
            <a:endParaRPr lang="ar-EG" dirty="0">
              <a:solidFill>
                <a:prstClr val="black"/>
              </a:solidFill>
            </a:endParaRPr>
          </a:p>
          <a:p>
            <a:pPr marL="342900" indent="-342900" algn="just" rtl="1">
              <a:spcAft>
                <a:spcPts val="600"/>
              </a:spcAft>
              <a:buFont typeface="Wingdings" pitchFamily="2" charset="2"/>
              <a:buChar char="§"/>
            </a:pPr>
            <a:r>
              <a:rPr lang="ar-EG" sz="2400" b="1" u="sng" dirty="0">
                <a:solidFill>
                  <a:srgbClr val="C00000"/>
                </a:solidFill>
              </a:rPr>
              <a:t>مقدمة التدريب : </a:t>
            </a:r>
          </a:p>
          <a:p>
            <a:pPr algn="just" rtl="1">
              <a:spcAft>
                <a:spcPts val="600"/>
              </a:spcAft>
            </a:pPr>
            <a:r>
              <a:rPr lang="ar-EG" dirty="0" smtClean="0">
                <a:solidFill>
                  <a:prstClr val="black"/>
                </a:solidFill>
              </a:rPr>
              <a:t>يكثر استخدام برنامج سكراتش لعمل الألعاب و القصص التفاعلية و المحاكاة ، ومثل هذه المشاريع لا تكاد تخلو من الحركة ، فالحركة تشد انتباه المشاهد كما أنها تساعد علا إضافة الحياة إلى المشروع ، وفى سكراتش يتوفر لنا قسم خاص بالحركة ملئ باللبنات التى تغطى وظائف متعددة مثل : التحرك ، الاستدارة ، تغير الاتجاه ، وتغيير الموضع ، إضافة إلى التفاعل مع الكائنات الأخرى حركيا كالتوجه نحو كائن ما أو الظهور بنفس موقعه فى هذا التدريب سنتعرف على بنات الحركة وتغيير الموضع و التحكم فى الاستدارة الكائنات ـ كما سنتعرف على لبنات التحكم بتنفيذ المشروع و التفاعل وفقا لأحداث معينة أثناء عمل البرنامج . </a:t>
            </a:r>
            <a:endParaRPr lang="ar-EG" dirty="0">
              <a:solidFill>
                <a:prstClr val="black"/>
              </a:solidFill>
            </a:endParaRPr>
          </a:p>
          <a:p>
            <a:pPr algn="just" rtl="1">
              <a:spcAft>
                <a:spcPts val="600"/>
              </a:spcAft>
            </a:pPr>
            <a:endParaRPr lang="ar-EG" dirty="0">
              <a:solidFill>
                <a:prstClr val="black"/>
              </a:solidFill>
            </a:endParaRPr>
          </a:p>
        </p:txBody>
      </p:sp>
    </p:spTree>
    <p:extLst>
      <p:ext uri="{BB962C8B-B14F-4D97-AF65-F5344CB8AC3E}">
        <p14:creationId xmlns:p14="http://schemas.microsoft.com/office/powerpoint/2010/main" val="2098661343"/>
      </p:ext>
    </p:extLst>
  </p:cSld>
  <p:clrMapOvr>
    <a:masterClrMapping/>
  </p:clrMapOvr>
  <p:transition spd="slow">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7"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par>
                                <p:cTn id="10" presetID="47" presetClass="entr" presetSubtype="0" fill="hold" grpId="0" nodeType="withEffect">
                                  <p:stCondLst>
                                    <p:cond delay="0"/>
                                  </p:stCondLst>
                                  <p:childTnLst>
                                    <p:set>
                                      <p:cBhvr>
                                        <p:cTn id="11" dur="1" fill="hold">
                                          <p:stCondLst>
                                            <p:cond delay="0"/>
                                          </p:stCondLst>
                                        </p:cTn>
                                        <p:tgtEl>
                                          <p:spTgt spid="10"/>
                                        </p:tgtEl>
                                        <p:attrNameLst>
                                          <p:attrName>style.visibility</p:attrName>
                                        </p:attrNameLst>
                                      </p:cBhvr>
                                      <p:to>
                                        <p:strVal val="visible"/>
                                      </p:to>
                                    </p:set>
                                    <p:animEffect transition="in" filter="fade">
                                      <p:cBhvr>
                                        <p:cTn id="12" dur="1000"/>
                                        <p:tgtEl>
                                          <p:spTgt spid="10"/>
                                        </p:tgtEl>
                                      </p:cBhvr>
                                    </p:animEffect>
                                    <p:anim calcmode="lin" valueType="num">
                                      <p:cBhvr>
                                        <p:cTn id="13" dur="1000" fill="hold"/>
                                        <p:tgtEl>
                                          <p:spTgt spid="10"/>
                                        </p:tgtEl>
                                        <p:attrNameLst>
                                          <p:attrName>ppt_x</p:attrName>
                                        </p:attrNameLst>
                                      </p:cBhvr>
                                      <p:tavLst>
                                        <p:tav tm="0">
                                          <p:val>
                                            <p:strVal val="#ppt_x"/>
                                          </p:val>
                                        </p:tav>
                                        <p:tav tm="100000">
                                          <p:val>
                                            <p:strVal val="#ppt_x"/>
                                          </p:val>
                                        </p:tav>
                                      </p:tavLst>
                                    </p:anim>
                                    <p:anim calcmode="lin" valueType="num">
                                      <p:cBhvr>
                                        <p:cTn id="14"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0" grpId="0" animBg="1"/>
      <p:bldP spid="2"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43</a:t>
            </a:r>
            <a:endParaRPr lang="en-US" sz="2000" b="1" dirty="0">
              <a:solidFill>
                <a:prstClr val="black"/>
              </a:solidFill>
            </a:endParaRPr>
          </a:p>
        </p:txBody>
      </p:sp>
      <p:sp>
        <p:nvSpPr>
          <p:cNvPr id="2" name="Rounded Rectangle 1"/>
          <p:cNvSpPr/>
          <p:nvPr/>
        </p:nvSpPr>
        <p:spPr>
          <a:xfrm>
            <a:off x="251520" y="1628800"/>
            <a:ext cx="8626811" cy="3528392"/>
          </a:xfrm>
          <a:prstGeom prst="roundRect">
            <a:avLst/>
          </a:prstGeom>
        </p:spPr>
        <p:style>
          <a:lnRef idx="2">
            <a:schemeClr val="dk1"/>
          </a:lnRef>
          <a:fillRef idx="1">
            <a:schemeClr val="lt1"/>
          </a:fillRef>
          <a:effectRef idx="0">
            <a:schemeClr val="dk1"/>
          </a:effectRef>
          <a:fontRef idx="minor">
            <a:schemeClr val="dk1"/>
          </a:fontRef>
        </p:style>
        <p:txBody>
          <a:bodyPr rtlCol="0" anchor="t"/>
          <a:lstStyle/>
          <a:p>
            <a:pPr marL="342900" indent="-342900" algn="just" rtl="1">
              <a:spcAft>
                <a:spcPts val="600"/>
              </a:spcAft>
              <a:buFont typeface="Wingdings" pitchFamily="2" charset="2"/>
              <a:buChar char="§"/>
            </a:pPr>
            <a:r>
              <a:rPr lang="ar-EG" sz="2400" b="1" u="sng" dirty="0" smtClean="0">
                <a:solidFill>
                  <a:srgbClr val="C00000"/>
                </a:solidFill>
              </a:rPr>
              <a:t>خطوات التدريب : </a:t>
            </a:r>
            <a:endParaRPr lang="ar-EG" sz="2400" b="1" u="sng" dirty="0">
              <a:solidFill>
                <a:srgbClr val="C00000"/>
              </a:solidFill>
            </a:endParaRPr>
          </a:p>
          <a:p>
            <a:pPr algn="just" rtl="1">
              <a:spcAft>
                <a:spcPts val="600"/>
              </a:spcAft>
            </a:pPr>
            <a:r>
              <a:rPr lang="ar-EG" sz="2000" b="1" u="sng" dirty="0" smtClean="0">
                <a:solidFill>
                  <a:srgbClr val="C00000"/>
                </a:solidFill>
              </a:rPr>
              <a:t>أولا : تحريك الكائن برمجيا : </a:t>
            </a:r>
          </a:p>
          <a:p>
            <a:pPr algn="just" rtl="1">
              <a:spcAft>
                <a:spcPts val="600"/>
              </a:spcAft>
            </a:pPr>
            <a:r>
              <a:rPr lang="ar-EG" dirty="0" smtClean="0">
                <a:solidFill>
                  <a:prstClr val="black"/>
                </a:solidFill>
              </a:rPr>
              <a:t>فيما يلى أشهر لنات الحركة ، و التى لأهميتها نجد أن البرنامج سكراتش يعرضها افتراضيا بعد إنشاء المشاريع الجديدة لكثر استخدامها . </a:t>
            </a:r>
            <a:endParaRPr lang="ar-EG" dirty="0">
              <a:solidFill>
                <a:prstClr val="black"/>
              </a:solidFill>
            </a:endParaRPr>
          </a:p>
          <a:p>
            <a:pPr algn="just" rtl="1">
              <a:spcAft>
                <a:spcPts val="600"/>
              </a:spcAft>
            </a:pP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4166695189"/>
              </p:ext>
            </p:extLst>
          </p:nvPr>
        </p:nvGraphicFramePr>
        <p:xfrm>
          <a:off x="611560" y="3573016"/>
          <a:ext cx="7848872" cy="1116124"/>
        </p:xfrm>
        <a:graphic>
          <a:graphicData uri="http://schemas.openxmlformats.org/drawingml/2006/table">
            <a:tbl>
              <a:tblPr firstRow="1" bandRow="1">
                <a:tableStyleId>{5940675A-B579-460E-94D1-54222C63F5DA}</a:tableStyleId>
              </a:tblPr>
              <a:tblGrid>
                <a:gridCol w="5616624"/>
                <a:gridCol w="2232248"/>
              </a:tblGrid>
              <a:tr h="432048">
                <a:tc>
                  <a:txBody>
                    <a:bodyPr/>
                    <a:lstStyle/>
                    <a:p>
                      <a:pPr algn="ctr" rtl="1"/>
                      <a:r>
                        <a:rPr lang="ar-EG" b="1" dirty="0" smtClean="0"/>
                        <a:t>وظيفتها </a:t>
                      </a:r>
                      <a:endParaRPr lang="en-US" b="1" dirty="0"/>
                    </a:p>
                  </a:txBody>
                  <a:tcPr/>
                </a:tc>
                <a:tc>
                  <a:txBody>
                    <a:bodyPr/>
                    <a:lstStyle/>
                    <a:p>
                      <a:pPr algn="ctr" rtl="1"/>
                      <a:r>
                        <a:rPr lang="ar-EG" b="1" dirty="0" smtClean="0"/>
                        <a:t>لبنة التحريك</a:t>
                      </a:r>
                      <a:r>
                        <a:rPr lang="ar-EG" b="1" baseline="0" dirty="0" smtClean="0"/>
                        <a:t> </a:t>
                      </a:r>
                      <a:endParaRPr lang="en-US" b="1" dirty="0"/>
                    </a:p>
                  </a:txBody>
                  <a:tcPr/>
                </a:tc>
              </a:tr>
              <a:tr h="684076">
                <a:tc>
                  <a:txBody>
                    <a:bodyPr/>
                    <a:lstStyle/>
                    <a:p>
                      <a:pPr algn="ctr" rtl="1"/>
                      <a:r>
                        <a:rPr lang="ar-EG" b="1" dirty="0" smtClean="0"/>
                        <a:t>تحريك الكائن إلى الأمام حسب الاتجاه</a:t>
                      </a:r>
                      <a:r>
                        <a:rPr lang="ar-EG" b="1" baseline="0" dirty="0" smtClean="0"/>
                        <a:t> بمقدار معين من الخطوات </a:t>
                      </a:r>
                      <a:endParaRPr lang="en-US" b="1" dirty="0"/>
                    </a:p>
                  </a:txBody>
                  <a:tcPr/>
                </a:tc>
                <a:tc>
                  <a:txBody>
                    <a:bodyPr/>
                    <a:lstStyle/>
                    <a:p>
                      <a:pPr algn="ctr" rtl="1"/>
                      <a:endParaRPr lang="en-US" b="1" dirty="0"/>
                    </a:p>
                  </a:txBody>
                  <a:tcPr/>
                </a:tc>
              </a:tr>
            </a:tbl>
          </a:graphicData>
        </a:graphic>
      </p:graphicFrame>
      <p:pic>
        <p:nvPicPr>
          <p:cNvPr id="102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19838" y="4113076"/>
            <a:ext cx="1019175" cy="4381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4127581283"/>
      </p:ext>
    </p:extLst>
  </p:cSld>
  <p:clrMapOvr>
    <a:masterClrMapping/>
  </p:clrMapOvr>
  <p:transition spd="slow">
    <p:wip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500"/>
                                        <p:tgtEl>
                                          <p:spTgt spid="2"/>
                                        </p:tgtEl>
                                      </p:cBhvr>
                                    </p:animEffect>
                                  </p:childTnLst>
                                </p:cTn>
                              </p:par>
                              <p:par>
                                <p:cTn id="8" presetID="10" presetClass="entr" presetSubtype="0"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500"/>
                                        <p:tgtEl>
                                          <p:spTgt spid="3"/>
                                        </p:tgtEl>
                                      </p:cBhvr>
                                    </p:animEffect>
                                  </p:childTnLst>
                                </p:cTn>
                              </p:par>
                              <p:par>
                                <p:cTn id="11" presetID="10" presetClass="entr" presetSubtype="0" fill="hold" nodeType="withEffect">
                                  <p:stCondLst>
                                    <p:cond delay="0"/>
                                  </p:stCondLst>
                                  <p:childTnLst>
                                    <p:set>
                                      <p:cBhvr>
                                        <p:cTn id="12" dur="1" fill="hold">
                                          <p:stCondLst>
                                            <p:cond delay="0"/>
                                          </p:stCondLst>
                                        </p:cTn>
                                        <p:tgtEl>
                                          <p:spTgt spid="1026"/>
                                        </p:tgtEl>
                                        <p:attrNameLst>
                                          <p:attrName>style.visibility</p:attrName>
                                        </p:attrNameLst>
                                      </p:cBhvr>
                                      <p:to>
                                        <p:strVal val="visible"/>
                                      </p:to>
                                    </p:set>
                                    <p:animEffect transition="in" filter="fade">
                                      <p:cBhvr>
                                        <p:cTn id="13" dur="500"/>
                                        <p:tgtEl>
                                          <p:spTgt spid="10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44</a:t>
            </a:r>
            <a:endParaRPr lang="en-US" sz="2000" b="1" dirty="0">
              <a:solidFill>
                <a:prstClr val="black"/>
              </a:solidFill>
            </a:endParaRPr>
          </a:p>
        </p:txBody>
      </p:sp>
      <p:sp>
        <p:nvSpPr>
          <p:cNvPr id="2" name="Rounded Rectangle 1"/>
          <p:cNvSpPr/>
          <p:nvPr/>
        </p:nvSpPr>
        <p:spPr>
          <a:xfrm>
            <a:off x="251520" y="764704"/>
            <a:ext cx="8626811" cy="4968552"/>
          </a:xfrm>
          <a:prstGeom prst="roundRect">
            <a:avLst/>
          </a:prstGeom>
        </p:spPr>
        <p:style>
          <a:lnRef idx="2">
            <a:schemeClr val="dk1"/>
          </a:lnRef>
          <a:fillRef idx="1">
            <a:schemeClr val="lt1"/>
          </a:fillRef>
          <a:effectRef idx="0">
            <a:schemeClr val="dk1"/>
          </a:effectRef>
          <a:fontRef idx="minor">
            <a:schemeClr val="dk1"/>
          </a:fontRef>
        </p:style>
        <p:txBody>
          <a:bodyPr rtlCol="0" anchor="t"/>
          <a:lstStyle/>
          <a:p>
            <a:pPr algn="just" rtl="1">
              <a:spcAft>
                <a:spcPts val="600"/>
              </a:spcAft>
            </a:pPr>
            <a:r>
              <a:rPr lang="ar-EG" sz="2000" b="1" u="sng" dirty="0" smtClean="0">
                <a:solidFill>
                  <a:srgbClr val="C00000"/>
                </a:solidFill>
              </a:rPr>
              <a:t>ثانيا : تحديد موضع الكائن عند التنفيذ : </a:t>
            </a:r>
          </a:p>
          <a:p>
            <a:pPr algn="just" rtl="1">
              <a:spcAft>
                <a:spcPts val="600"/>
              </a:spcAft>
            </a:pPr>
            <a:r>
              <a:rPr lang="ar-EG" dirty="0" smtClean="0">
                <a:solidFill>
                  <a:prstClr val="black"/>
                </a:solidFill>
              </a:rPr>
              <a:t>بدلا من التحرك بخطوات محددة كل مرة ، يمكننا الانتقال إلى موضع محدد على المنصة و إظهار الكائن فى ذلك الموضع و الجدول التالى يوضح وظائف البنات الموضع </a:t>
            </a:r>
            <a:endParaRPr lang="ar-EG" dirty="0">
              <a:solidFill>
                <a:prstClr val="black"/>
              </a:solidFill>
            </a:endParaRPr>
          </a:p>
          <a:p>
            <a:pPr algn="just" rtl="1">
              <a:spcAft>
                <a:spcPts val="600"/>
              </a:spcAft>
            </a:pP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2558056877"/>
              </p:ext>
            </p:extLst>
          </p:nvPr>
        </p:nvGraphicFramePr>
        <p:xfrm>
          <a:off x="611560" y="2276872"/>
          <a:ext cx="7848872" cy="2988332"/>
        </p:xfrm>
        <a:graphic>
          <a:graphicData uri="http://schemas.openxmlformats.org/drawingml/2006/table">
            <a:tbl>
              <a:tblPr firstRow="1" bandRow="1">
                <a:tableStyleId>{5940675A-B579-460E-94D1-54222C63F5DA}</a:tableStyleId>
              </a:tblPr>
              <a:tblGrid>
                <a:gridCol w="5832648"/>
                <a:gridCol w="2016224"/>
              </a:tblGrid>
              <a:tr h="432048">
                <a:tc>
                  <a:txBody>
                    <a:bodyPr/>
                    <a:lstStyle/>
                    <a:p>
                      <a:pPr algn="ctr" rtl="1"/>
                      <a:r>
                        <a:rPr lang="ar-EG" b="1" dirty="0" smtClean="0"/>
                        <a:t>وظيفتها </a:t>
                      </a:r>
                      <a:endParaRPr lang="en-US" b="1" dirty="0"/>
                    </a:p>
                  </a:txBody>
                  <a:tcPr/>
                </a:tc>
                <a:tc>
                  <a:txBody>
                    <a:bodyPr/>
                    <a:lstStyle/>
                    <a:p>
                      <a:pPr algn="ctr" rtl="1"/>
                      <a:r>
                        <a:rPr lang="ar-EG" b="1" dirty="0" smtClean="0"/>
                        <a:t>لبنة التحريك</a:t>
                      </a:r>
                      <a:r>
                        <a:rPr lang="ar-EG" b="1" baseline="0" dirty="0" smtClean="0"/>
                        <a:t> </a:t>
                      </a:r>
                      <a:endParaRPr lang="en-US" b="1" dirty="0"/>
                    </a:p>
                  </a:txBody>
                  <a:tcPr/>
                </a:tc>
              </a:tr>
              <a:tr h="504056">
                <a:tc>
                  <a:txBody>
                    <a:bodyPr/>
                    <a:lstStyle/>
                    <a:p>
                      <a:pPr algn="ctr" rtl="1"/>
                      <a:r>
                        <a:rPr lang="ar-EG" b="1" dirty="0" smtClean="0"/>
                        <a:t>نقل الكائن إلى موضع محدد</a:t>
                      </a:r>
                      <a:r>
                        <a:rPr lang="ar-EG" b="1" baseline="0" dirty="0" smtClean="0"/>
                        <a:t> وفقا للمحور الأفقى س ، و المحور الرأسى ص </a:t>
                      </a:r>
                      <a:endParaRPr lang="en-US" b="1" dirty="0"/>
                    </a:p>
                  </a:txBody>
                  <a:tcPr/>
                </a:tc>
                <a:tc>
                  <a:txBody>
                    <a:bodyPr/>
                    <a:lstStyle/>
                    <a:p>
                      <a:pPr algn="ctr" rtl="1"/>
                      <a:endParaRPr lang="en-US" b="1" dirty="0"/>
                    </a:p>
                  </a:txBody>
                  <a:tcPr/>
                </a:tc>
              </a:tr>
              <a:tr h="540060">
                <a:tc>
                  <a:txBody>
                    <a:bodyPr/>
                    <a:lstStyle/>
                    <a:p>
                      <a:pPr algn="ctr" rtl="1"/>
                      <a:r>
                        <a:rPr lang="ar-EG" b="1" dirty="0" smtClean="0"/>
                        <a:t>نقل الكائن إلى موضع</a:t>
                      </a:r>
                      <a:r>
                        <a:rPr lang="ar-EG" b="1" baseline="0" dirty="0" smtClean="0"/>
                        <a:t> كائن آخر </a:t>
                      </a:r>
                      <a:endParaRPr lang="en-US" b="1" dirty="0"/>
                    </a:p>
                  </a:txBody>
                  <a:tcPr/>
                </a:tc>
                <a:tc>
                  <a:txBody>
                    <a:bodyPr/>
                    <a:lstStyle/>
                    <a:p>
                      <a:pPr algn="ctr" rtl="1"/>
                      <a:endParaRPr lang="en-US" b="1" dirty="0"/>
                    </a:p>
                  </a:txBody>
                  <a:tcPr/>
                </a:tc>
              </a:tr>
              <a:tr h="504056">
                <a:tc>
                  <a:txBody>
                    <a:bodyPr/>
                    <a:lstStyle/>
                    <a:p>
                      <a:pPr algn="ctr" rtl="1"/>
                      <a:r>
                        <a:rPr lang="ar-EG" b="1" dirty="0" smtClean="0"/>
                        <a:t>نقل الكائن أفقيا</a:t>
                      </a:r>
                      <a:r>
                        <a:rPr lang="ar-EG" b="1" baseline="0" dirty="0" smtClean="0"/>
                        <a:t> بمقدار محدد </a:t>
                      </a:r>
                      <a:endParaRPr lang="en-US" b="1" dirty="0"/>
                    </a:p>
                  </a:txBody>
                  <a:tcPr/>
                </a:tc>
                <a:tc>
                  <a:txBody>
                    <a:bodyPr/>
                    <a:lstStyle/>
                    <a:p>
                      <a:pPr algn="ctr" rtl="1"/>
                      <a:endParaRPr lang="en-US" b="1" dirty="0"/>
                    </a:p>
                  </a:txBody>
                  <a:tcPr/>
                </a:tc>
              </a:tr>
              <a:tr h="504056">
                <a:tc>
                  <a:txBody>
                    <a:bodyPr/>
                    <a:lstStyle/>
                    <a:p>
                      <a:pPr algn="ctr" rtl="1"/>
                      <a:r>
                        <a:rPr lang="ar-EG" b="1" dirty="0" smtClean="0"/>
                        <a:t>الحصول</a:t>
                      </a:r>
                      <a:r>
                        <a:rPr lang="ar-EG" b="1" baseline="0" dirty="0" smtClean="0"/>
                        <a:t> على قيمة الموضع الأفقى للكائن . </a:t>
                      </a:r>
                      <a:endParaRPr lang="en-US" b="1" dirty="0"/>
                    </a:p>
                  </a:txBody>
                  <a:tcPr/>
                </a:tc>
                <a:tc>
                  <a:txBody>
                    <a:bodyPr/>
                    <a:lstStyle/>
                    <a:p>
                      <a:pPr algn="ctr" rtl="1"/>
                      <a:endParaRPr lang="en-US" b="1" dirty="0"/>
                    </a:p>
                  </a:txBody>
                  <a:tcPr/>
                </a:tc>
              </a:tr>
              <a:tr h="504056">
                <a:tc>
                  <a:txBody>
                    <a:bodyPr/>
                    <a:lstStyle/>
                    <a:p>
                      <a:pPr algn="ctr" rtl="1"/>
                      <a:r>
                        <a:rPr lang="ar-EG" b="1" dirty="0" smtClean="0"/>
                        <a:t>الحصول على قيمة الموضع الرأسى للكائن </a:t>
                      </a:r>
                      <a:endParaRPr lang="en-US" b="1" dirty="0"/>
                    </a:p>
                  </a:txBody>
                  <a:tcPr/>
                </a:tc>
                <a:tc>
                  <a:txBody>
                    <a:bodyPr/>
                    <a:lstStyle/>
                    <a:p>
                      <a:pPr algn="ctr" rtl="1"/>
                      <a:endParaRPr lang="en-US" b="1" dirty="0"/>
                    </a:p>
                  </a:txBody>
                  <a:tcPr/>
                </a:tc>
              </a:tr>
            </a:tbl>
          </a:graphicData>
        </a:graphic>
      </p:graphicFrame>
      <p:pic>
        <p:nvPicPr>
          <p:cNvPr id="2050"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682544" y="2817118"/>
            <a:ext cx="1304925" cy="323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1"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911901" y="3295399"/>
            <a:ext cx="885825"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2"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24292" y="3777605"/>
            <a:ext cx="1219200"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3"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46435" y="4365104"/>
            <a:ext cx="876300" cy="371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2054" name="Picture 6"/>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7106843" y="4869160"/>
            <a:ext cx="62865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867592992"/>
      </p:ext>
    </p:extLst>
  </p:cSld>
  <p:clrMapOvr>
    <a:masterClrMapping/>
  </p:clrMapOvr>
  <mc:AlternateContent xmlns:mc="http://schemas.openxmlformats.org/markup-compatibility/2006">
    <mc:Choice xmlns:p14="http://schemas.microsoft.com/office/powerpoint/2010/main" Requires="p14">
      <p:transition spd="slow" p14:dur="1500">
        <p:split orient="vert"/>
      </p:transition>
    </mc:Choice>
    <mc:Fallback>
      <p:transition spd="slow">
        <p:split orient="vert"/>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arn(inVertical)">
                                      <p:cBhvr>
                                        <p:cTn id="7" dur="500"/>
                                        <p:tgtEl>
                                          <p:spTgt spid="2"/>
                                        </p:tgtEl>
                                      </p:cBhvr>
                                    </p:animEffect>
                                  </p:childTnLst>
                                </p:cTn>
                              </p:par>
                              <p:par>
                                <p:cTn id="8" presetID="16" presetClass="entr" presetSubtype="21"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barn(inVertical)">
                                      <p:cBhvr>
                                        <p:cTn id="10" dur="500"/>
                                        <p:tgtEl>
                                          <p:spTgt spid="3"/>
                                        </p:tgtEl>
                                      </p:cBhvr>
                                    </p:animEffect>
                                  </p:childTnLst>
                                </p:cTn>
                              </p:par>
                              <p:par>
                                <p:cTn id="11" presetID="16" presetClass="entr" presetSubtype="21" fill="hold" nodeType="withEffect">
                                  <p:stCondLst>
                                    <p:cond delay="0"/>
                                  </p:stCondLst>
                                  <p:childTnLst>
                                    <p:set>
                                      <p:cBhvr>
                                        <p:cTn id="12" dur="1" fill="hold">
                                          <p:stCondLst>
                                            <p:cond delay="0"/>
                                          </p:stCondLst>
                                        </p:cTn>
                                        <p:tgtEl>
                                          <p:spTgt spid="2050"/>
                                        </p:tgtEl>
                                        <p:attrNameLst>
                                          <p:attrName>style.visibility</p:attrName>
                                        </p:attrNameLst>
                                      </p:cBhvr>
                                      <p:to>
                                        <p:strVal val="visible"/>
                                      </p:to>
                                    </p:set>
                                    <p:animEffect transition="in" filter="barn(inVertical)">
                                      <p:cBhvr>
                                        <p:cTn id="13" dur="500"/>
                                        <p:tgtEl>
                                          <p:spTgt spid="2050"/>
                                        </p:tgtEl>
                                      </p:cBhvr>
                                    </p:animEffect>
                                  </p:childTnLst>
                                </p:cTn>
                              </p:par>
                              <p:par>
                                <p:cTn id="14" presetID="16" presetClass="entr" presetSubtype="21" fill="hold" nodeType="withEffect">
                                  <p:stCondLst>
                                    <p:cond delay="0"/>
                                  </p:stCondLst>
                                  <p:childTnLst>
                                    <p:set>
                                      <p:cBhvr>
                                        <p:cTn id="15" dur="1" fill="hold">
                                          <p:stCondLst>
                                            <p:cond delay="0"/>
                                          </p:stCondLst>
                                        </p:cTn>
                                        <p:tgtEl>
                                          <p:spTgt spid="2051"/>
                                        </p:tgtEl>
                                        <p:attrNameLst>
                                          <p:attrName>style.visibility</p:attrName>
                                        </p:attrNameLst>
                                      </p:cBhvr>
                                      <p:to>
                                        <p:strVal val="visible"/>
                                      </p:to>
                                    </p:set>
                                    <p:animEffect transition="in" filter="barn(inVertical)">
                                      <p:cBhvr>
                                        <p:cTn id="16" dur="500"/>
                                        <p:tgtEl>
                                          <p:spTgt spid="2051"/>
                                        </p:tgtEl>
                                      </p:cBhvr>
                                    </p:animEffect>
                                  </p:childTnLst>
                                </p:cTn>
                              </p:par>
                              <p:par>
                                <p:cTn id="17" presetID="16" presetClass="entr" presetSubtype="21" fill="hold" nodeType="withEffect">
                                  <p:stCondLst>
                                    <p:cond delay="0"/>
                                  </p:stCondLst>
                                  <p:childTnLst>
                                    <p:set>
                                      <p:cBhvr>
                                        <p:cTn id="18" dur="1" fill="hold">
                                          <p:stCondLst>
                                            <p:cond delay="0"/>
                                          </p:stCondLst>
                                        </p:cTn>
                                        <p:tgtEl>
                                          <p:spTgt spid="2052"/>
                                        </p:tgtEl>
                                        <p:attrNameLst>
                                          <p:attrName>style.visibility</p:attrName>
                                        </p:attrNameLst>
                                      </p:cBhvr>
                                      <p:to>
                                        <p:strVal val="visible"/>
                                      </p:to>
                                    </p:set>
                                    <p:animEffect transition="in" filter="barn(inVertical)">
                                      <p:cBhvr>
                                        <p:cTn id="19" dur="500"/>
                                        <p:tgtEl>
                                          <p:spTgt spid="2052"/>
                                        </p:tgtEl>
                                      </p:cBhvr>
                                    </p:animEffect>
                                  </p:childTnLst>
                                </p:cTn>
                              </p:par>
                              <p:par>
                                <p:cTn id="20" presetID="16" presetClass="entr" presetSubtype="21" fill="hold" nodeType="withEffect">
                                  <p:stCondLst>
                                    <p:cond delay="0"/>
                                  </p:stCondLst>
                                  <p:childTnLst>
                                    <p:set>
                                      <p:cBhvr>
                                        <p:cTn id="21" dur="1" fill="hold">
                                          <p:stCondLst>
                                            <p:cond delay="0"/>
                                          </p:stCondLst>
                                        </p:cTn>
                                        <p:tgtEl>
                                          <p:spTgt spid="2053"/>
                                        </p:tgtEl>
                                        <p:attrNameLst>
                                          <p:attrName>style.visibility</p:attrName>
                                        </p:attrNameLst>
                                      </p:cBhvr>
                                      <p:to>
                                        <p:strVal val="visible"/>
                                      </p:to>
                                    </p:set>
                                    <p:animEffect transition="in" filter="barn(inVertical)">
                                      <p:cBhvr>
                                        <p:cTn id="22" dur="500"/>
                                        <p:tgtEl>
                                          <p:spTgt spid="2053"/>
                                        </p:tgtEl>
                                      </p:cBhvr>
                                    </p:animEffect>
                                  </p:childTnLst>
                                </p:cTn>
                              </p:par>
                              <p:par>
                                <p:cTn id="23" presetID="16" presetClass="entr" presetSubtype="21" fill="hold" nodeType="withEffect">
                                  <p:stCondLst>
                                    <p:cond delay="0"/>
                                  </p:stCondLst>
                                  <p:childTnLst>
                                    <p:set>
                                      <p:cBhvr>
                                        <p:cTn id="24" dur="1" fill="hold">
                                          <p:stCondLst>
                                            <p:cond delay="0"/>
                                          </p:stCondLst>
                                        </p:cTn>
                                        <p:tgtEl>
                                          <p:spTgt spid="2054"/>
                                        </p:tgtEl>
                                        <p:attrNameLst>
                                          <p:attrName>style.visibility</p:attrName>
                                        </p:attrNameLst>
                                      </p:cBhvr>
                                      <p:to>
                                        <p:strVal val="visible"/>
                                      </p:to>
                                    </p:set>
                                    <p:animEffect transition="in" filter="barn(inVertical)">
                                      <p:cBhvr>
                                        <p:cTn id="25" dur="5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45</a:t>
            </a:r>
            <a:endParaRPr lang="en-US" sz="2000" b="1" dirty="0">
              <a:solidFill>
                <a:prstClr val="black"/>
              </a:solidFill>
            </a:endParaRPr>
          </a:p>
        </p:txBody>
      </p:sp>
      <p:sp>
        <p:nvSpPr>
          <p:cNvPr id="2" name="Rounded Rectangle 1"/>
          <p:cNvSpPr/>
          <p:nvPr/>
        </p:nvSpPr>
        <p:spPr>
          <a:xfrm>
            <a:off x="251520" y="764704"/>
            <a:ext cx="8626811" cy="4968552"/>
          </a:xfrm>
          <a:prstGeom prst="roundRect">
            <a:avLst/>
          </a:prstGeom>
        </p:spPr>
        <p:style>
          <a:lnRef idx="2">
            <a:schemeClr val="dk1"/>
          </a:lnRef>
          <a:fillRef idx="1">
            <a:schemeClr val="lt1"/>
          </a:fillRef>
          <a:effectRef idx="0">
            <a:schemeClr val="dk1"/>
          </a:effectRef>
          <a:fontRef idx="minor">
            <a:schemeClr val="dk1"/>
          </a:fontRef>
        </p:style>
        <p:txBody>
          <a:bodyPr rtlCol="0" anchor="t"/>
          <a:lstStyle/>
          <a:p>
            <a:pPr algn="just" rtl="1">
              <a:spcAft>
                <a:spcPts val="600"/>
              </a:spcAft>
            </a:pPr>
            <a:r>
              <a:rPr lang="ar-EG" sz="2000" b="1" u="sng" dirty="0" smtClean="0">
                <a:solidFill>
                  <a:srgbClr val="C00000"/>
                </a:solidFill>
              </a:rPr>
              <a:t>ثالثا : تحديد اتجاه و دوران الكائن عند التنفيذ : </a:t>
            </a:r>
          </a:p>
          <a:p>
            <a:pPr algn="just" rtl="1">
              <a:spcAft>
                <a:spcPts val="600"/>
              </a:spcAft>
            </a:pPr>
            <a:r>
              <a:rPr lang="ar-EG" dirty="0" smtClean="0">
                <a:solidFill>
                  <a:prstClr val="black"/>
                </a:solidFill>
              </a:rPr>
              <a:t>اتجاه الكائن عامل مهم أثناء تحركه فمثلا لو أردنا كائنا ما أن يتجرك باتجاه كائن آخر فينبغى أولا توجيه الكائن نحو الآخر ثم نبدأ بالتحريك حتى الوصول إلى موضعه وكذلك  تغيير الاتجاه عند الوصول إلى حافة المنصة فبدلا من الوقوق ( نظرا لعدم إمكانية تجاوز الحواف ) يمكننا عكس الاتجاه لجعل الكائن يرتد ، و الجدول التالى يوضح وظائف بعض اللبنات التى يكثر استخدامها : </a:t>
            </a:r>
            <a:endParaRPr lang="ar-EG" dirty="0">
              <a:solidFill>
                <a:prstClr val="black"/>
              </a:solidFill>
            </a:endParaRPr>
          </a:p>
          <a:p>
            <a:pPr algn="just" rtl="1">
              <a:spcAft>
                <a:spcPts val="600"/>
              </a:spcAft>
            </a:pP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635437650"/>
              </p:ext>
            </p:extLst>
          </p:nvPr>
        </p:nvGraphicFramePr>
        <p:xfrm>
          <a:off x="611560" y="2744924"/>
          <a:ext cx="7848872" cy="2484276"/>
        </p:xfrm>
        <a:graphic>
          <a:graphicData uri="http://schemas.openxmlformats.org/drawingml/2006/table">
            <a:tbl>
              <a:tblPr firstRow="1" bandRow="1">
                <a:tableStyleId>{5940675A-B579-460E-94D1-54222C63F5DA}</a:tableStyleId>
              </a:tblPr>
              <a:tblGrid>
                <a:gridCol w="5832648"/>
                <a:gridCol w="2016224"/>
              </a:tblGrid>
              <a:tr h="432048">
                <a:tc>
                  <a:txBody>
                    <a:bodyPr/>
                    <a:lstStyle/>
                    <a:p>
                      <a:pPr algn="ctr" rtl="1"/>
                      <a:r>
                        <a:rPr lang="ar-EG" b="1" dirty="0" smtClean="0"/>
                        <a:t>وظيفتها </a:t>
                      </a:r>
                      <a:endParaRPr lang="en-US" b="1" dirty="0"/>
                    </a:p>
                  </a:txBody>
                  <a:tcPr/>
                </a:tc>
                <a:tc>
                  <a:txBody>
                    <a:bodyPr/>
                    <a:lstStyle/>
                    <a:p>
                      <a:pPr algn="ctr" rtl="1"/>
                      <a:r>
                        <a:rPr lang="ar-EG" b="1" dirty="0" smtClean="0"/>
                        <a:t>لبنة</a:t>
                      </a:r>
                      <a:r>
                        <a:rPr lang="ar-EG" b="1" baseline="0" dirty="0" smtClean="0"/>
                        <a:t> الاتجاه </a:t>
                      </a:r>
                      <a:endParaRPr lang="en-US" b="1" dirty="0"/>
                    </a:p>
                  </a:txBody>
                  <a:tcPr/>
                </a:tc>
              </a:tr>
              <a:tr h="504056">
                <a:tc>
                  <a:txBody>
                    <a:bodyPr/>
                    <a:lstStyle/>
                    <a:p>
                      <a:pPr algn="ctr" rtl="1"/>
                      <a:r>
                        <a:rPr lang="ar-EG" b="1" dirty="0" smtClean="0"/>
                        <a:t>تدوير الكائن</a:t>
                      </a:r>
                      <a:r>
                        <a:rPr lang="ar-EG" b="1" baseline="0" dirty="0" smtClean="0"/>
                        <a:t> بمقدار معلوم من الدرجات باتجاه عقارب الساعة </a:t>
                      </a:r>
                      <a:endParaRPr lang="en-US" b="1" dirty="0"/>
                    </a:p>
                  </a:txBody>
                  <a:tcPr/>
                </a:tc>
                <a:tc>
                  <a:txBody>
                    <a:bodyPr/>
                    <a:lstStyle/>
                    <a:p>
                      <a:pPr algn="ctr" rtl="1"/>
                      <a:endParaRPr lang="en-US" b="1" dirty="0"/>
                    </a:p>
                  </a:txBody>
                  <a:tcPr/>
                </a:tc>
              </a:tr>
              <a:tr h="540060">
                <a:tc>
                  <a:txBody>
                    <a:bodyPr/>
                    <a:lstStyle/>
                    <a:p>
                      <a:pPr algn="ctr" rtl="1"/>
                      <a:r>
                        <a:rPr lang="ar-EG" b="1" dirty="0" smtClean="0"/>
                        <a:t>تغيير اتجاه الكائن</a:t>
                      </a:r>
                      <a:r>
                        <a:rPr lang="ar-EG" b="1" baseline="0" dirty="0" smtClean="0"/>
                        <a:t> نحو جهة محددة ( أعلى ، يمين ، أسفل ، يسار ) </a:t>
                      </a:r>
                      <a:endParaRPr lang="en-US" b="1" dirty="0"/>
                    </a:p>
                  </a:txBody>
                  <a:tcPr/>
                </a:tc>
                <a:tc>
                  <a:txBody>
                    <a:bodyPr/>
                    <a:lstStyle/>
                    <a:p>
                      <a:pPr algn="ctr" rtl="1"/>
                      <a:endParaRPr lang="en-US" b="1" dirty="0"/>
                    </a:p>
                  </a:txBody>
                  <a:tcPr/>
                </a:tc>
              </a:tr>
              <a:tr h="504056">
                <a:tc>
                  <a:txBody>
                    <a:bodyPr/>
                    <a:lstStyle/>
                    <a:p>
                      <a:pPr algn="ctr" rtl="1"/>
                      <a:r>
                        <a:rPr lang="ar-EG" b="1" dirty="0" smtClean="0"/>
                        <a:t>تغير اتجاه الكائن</a:t>
                      </a:r>
                      <a:r>
                        <a:rPr lang="ar-EG" b="1" baseline="0" dirty="0" smtClean="0"/>
                        <a:t> نحو كائن آخر . </a:t>
                      </a:r>
                      <a:endParaRPr lang="en-US" b="1" dirty="0"/>
                    </a:p>
                  </a:txBody>
                  <a:tcPr/>
                </a:tc>
                <a:tc>
                  <a:txBody>
                    <a:bodyPr/>
                    <a:lstStyle/>
                    <a:p>
                      <a:pPr algn="ctr" rtl="1"/>
                      <a:endParaRPr lang="en-US" b="1" dirty="0"/>
                    </a:p>
                  </a:txBody>
                  <a:tcPr/>
                </a:tc>
              </a:tr>
              <a:tr h="504056">
                <a:tc>
                  <a:txBody>
                    <a:bodyPr/>
                    <a:lstStyle/>
                    <a:p>
                      <a:pPr algn="ctr" rtl="1"/>
                      <a:r>
                        <a:rPr lang="ar-EG" b="1" dirty="0" smtClean="0"/>
                        <a:t>تغيير اتجاه الكائن إلى الجهة</a:t>
                      </a:r>
                      <a:r>
                        <a:rPr lang="ar-EG" b="1" baseline="0" dirty="0" smtClean="0"/>
                        <a:t> المعاكسة عند ملامسته لحافة المنصة </a:t>
                      </a:r>
                      <a:endParaRPr lang="en-US" b="1" dirty="0"/>
                    </a:p>
                  </a:txBody>
                  <a:tcPr/>
                </a:tc>
                <a:tc>
                  <a:txBody>
                    <a:bodyPr/>
                    <a:lstStyle/>
                    <a:p>
                      <a:pPr algn="ctr" rtl="1"/>
                      <a:endParaRPr lang="en-US" b="1" dirty="0"/>
                    </a:p>
                  </a:txBody>
                  <a:tcPr/>
                </a:tc>
              </a:tr>
            </a:tbl>
          </a:graphicData>
        </a:graphic>
      </p:graphicFrame>
      <p:pic>
        <p:nvPicPr>
          <p:cNvPr id="3074"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014666" y="3248980"/>
            <a:ext cx="628650" cy="3333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5"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24153" y="3752614"/>
            <a:ext cx="1209675" cy="3619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6"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847979" y="4272694"/>
            <a:ext cx="962025" cy="41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3077"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847979" y="4833156"/>
            <a:ext cx="1047750" cy="342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790961354"/>
      </p:ext>
    </p:extLst>
  </p:cSld>
  <p:clrMapOvr>
    <a:masterClrMapping/>
  </p:clrMapOvr>
  <p:transition spd="slow">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fade">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fade">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0" presetClass="entr" presetSubtype="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fade">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4"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wipe(down)">
                                      <p:cBhvr>
                                        <p:cTn id="22" dur="500"/>
                                        <p:tgtEl>
                                          <p:spTgt spid="3"/>
                                        </p:tgtEl>
                                      </p:cBhvr>
                                    </p:animEffect>
                                  </p:childTnLst>
                                </p:cTn>
                              </p:par>
                              <p:par>
                                <p:cTn id="23" presetID="22" presetClass="entr" presetSubtype="4" fill="hold" nodeType="withEffect">
                                  <p:stCondLst>
                                    <p:cond delay="0"/>
                                  </p:stCondLst>
                                  <p:childTnLst>
                                    <p:set>
                                      <p:cBhvr>
                                        <p:cTn id="24" dur="1" fill="hold">
                                          <p:stCondLst>
                                            <p:cond delay="0"/>
                                          </p:stCondLst>
                                        </p:cTn>
                                        <p:tgtEl>
                                          <p:spTgt spid="3074"/>
                                        </p:tgtEl>
                                        <p:attrNameLst>
                                          <p:attrName>style.visibility</p:attrName>
                                        </p:attrNameLst>
                                      </p:cBhvr>
                                      <p:to>
                                        <p:strVal val="visible"/>
                                      </p:to>
                                    </p:set>
                                    <p:animEffect transition="in" filter="wipe(down)">
                                      <p:cBhvr>
                                        <p:cTn id="25" dur="500"/>
                                        <p:tgtEl>
                                          <p:spTgt spid="3074"/>
                                        </p:tgtEl>
                                      </p:cBhvr>
                                    </p:animEffect>
                                  </p:childTnLst>
                                </p:cTn>
                              </p:par>
                              <p:par>
                                <p:cTn id="26" presetID="22" presetClass="entr" presetSubtype="4" fill="hold" nodeType="withEffect">
                                  <p:stCondLst>
                                    <p:cond delay="0"/>
                                  </p:stCondLst>
                                  <p:childTnLst>
                                    <p:set>
                                      <p:cBhvr>
                                        <p:cTn id="27" dur="1" fill="hold">
                                          <p:stCondLst>
                                            <p:cond delay="0"/>
                                          </p:stCondLst>
                                        </p:cTn>
                                        <p:tgtEl>
                                          <p:spTgt spid="3075"/>
                                        </p:tgtEl>
                                        <p:attrNameLst>
                                          <p:attrName>style.visibility</p:attrName>
                                        </p:attrNameLst>
                                      </p:cBhvr>
                                      <p:to>
                                        <p:strVal val="visible"/>
                                      </p:to>
                                    </p:set>
                                    <p:animEffect transition="in" filter="wipe(down)">
                                      <p:cBhvr>
                                        <p:cTn id="28" dur="500"/>
                                        <p:tgtEl>
                                          <p:spTgt spid="3075"/>
                                        </p:tgtEl>
                                      </p:cBhvr>
                                    </p:animEffect>
                                  </p:childTnLst>
                                </p:cTn>
                              </p:par>
                              <p:par>
                                <p:cTn id="29" presetID="22" presetClass="entr" presetSubtype="4" fill="hold" nodeType="withEffect">
                                  <p:stCondLst>
                                    <p:cond delay="0"/>
                                  </p:stCondLst>
                                  <p:childTnLst>
                                    <p:set>
                                      <p:cBhvr>
                                        <p:cTn id="30" dur="1" fill="hold">
                                          <p:stCondLst>
                                            <p:cond delay="0"/>
                                          </p:stCondLst>
                                        </p:cTn>
                                        <p:tgtEl>
                                          <p:spTgt spid="3076"/>
                                        </p:tgtEl>
                                        <p:attrNameLst>
                                          <p:attrName>style.visibility</p:attrName>
                                        </p:attrNameLst>
                                      </p:cBhvr>
                                      <p:to>
                                        <p:strVal val="visible"/>
                                      </p:to>
                                    </p:set>
                                    <p:animEffect transition="in" filter="wipe(down)">
                                      <p:cBhvr>
                                        <p:cTn id="31" dur="500"/>
                                        <p:tgtEl>
                                          <p:spTgt spid="3076"/>
                                        </p:tgtEl>
                                      </p:cBhvr>
                                    </p:animEffect>
                                  </p:childTnLst>
                                </p:cTn>
                              </p:par>
                              <p:par>
                                <p:cTn id="32" presetID="22" presetClass="entr" presetSubtype="4" fill="hold" nodeType="withEffect">
                                  <p:stCondLst>
                                    <p:cond delay="0"/>
                                  </p:stCondLst>
                                  <p:childTnLst>
                                    <p:set>
                                      <p:cBhvr>
                                        <p:cTn id="33" dur="1" fill="hold">
                                          <p:stCondLst>
                                            <p:cond delay="0"/>
                                          </p:stCondLst>
                                        </p:cTn>
                                        <p:tgtEl>
                                          <p:spTgt spid="3077"/>
                                        </p:tgtEl>
                                        <p:attrNameLst>
                                          <p:attrName>style.visibility</p:attrName>
                                        </p:attrNameLst>
                                      </p:cBhvr>
                                      <p:to>
                                        <p:strVal val="visible"/>
                                      </p:to>
                                    </p:set>
                                    <p:animEffect transition="in" filter="wipe(down)">
                                      <p:cBhvr>
                                        <p:cTn id="34" dur="500"/>
                                        <p:tgtEl>
                                          <p:spTgt spid="307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45</a:t>
            </a:r>
            <a:endParaRPr lang="en-US" sz="2000" b="1" dirty="0">
              <a:solidFill>
                <a:prstClr val="black"/>
              </a:solidFill>
            </a:endParaRPr>
          </a:p>
        </p:txBody>
      </p:sp>
      <p:sp>
        <p:nvSpPr>
          <p:cNvPr id="2" name="Rounded Rectangle 1"/>
          <p:cNvSpPr/>
          <p:nvPr/>
        </p:nvSpPr>
        <p:spPr>
          <a:xfrm>
            <a:off x="251520" y="1484784"/>
            <a:ext cx="8626811" cy="3672408"/>
          </a:xfrm>
          <a:prstGeom prst="roundRect">
            <a:avLst/>
          </a:prstGeom>
        </p:spPr>
        <p:style>
          <a:lnRef idx="2">
            <a:schemeClr val="dk1"/>
          </a:lnRef>
          <a:fillRef idx="1">
            <a:schemeClr val="lt1"/>
          </a:fillRef>
          <a:effectRef idx="0">
            <a:schemeClr val="dk1"/>
          </a:effectRef>
          <a:fontRef idx="minor">
            <a:schemeClr val="dk1"/>
          </a:fontRef>
        </p:style>
        <p:txBody>
          <a:bodyPr rtlCol="0" anchor="t"/>
          <a:lstStyle/>
          <a:p>
            <a:pPr algn="just" rtl="1">
              <a:spcAft>
                <a:spcPts val="600"/>
              </a:spcAft>
            </a:pPr>
            <a:r>
              <a:rPr lang="ar-EG" dirty="0" smtClean="0">
                <a:solidFill>
                  <a:prstClr val="black"/>
                </a:solidFill>
              </a:rPr>
              <a:t>ويمكن التحكم فى نمط استدارة الصورة للكائن بعد تطبيق لبنة الاستدارة أولبنة تغيير درجة الاستدارة عليه باستخدان الأزرار الموجودة فى منطقة التحكم و هى : </a:t>
            </a:r>
            <a:endParaRPr lang="ar-EG" dirty="0">
              <a:solidFill>
                <a:prstClr val="black"/>
              </a:solidFill>
            </a:endParaRPr>
          </a:p>
          <a:p>
            <a:pPr algn="just" rtl="1">
              <a:spcAft>
                <a:spcPts val="600"/>
              </a:spcAft>
            </a:pP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722006208"/>
              </p:ext>
            </p:extLst>
          </p:nvPr>
        </p:nvGraphicFramePr>
        <p:xfrm>
          <a:off x="611560" y="2600908"/>
          <a:ext cx="7848872" cy="1980220"/>
        </p:xfrm>
        <a:graphic>
          <a:graphicData uri="http://schemas.openxmlformats.org/drawingml/2006/table">
            <a:tbl>
              <a:tblPr firstRow="1" bandRow="1">
                <a:tableStyleId>{5940675A-B579-460E-94D1-54222C63F5DA}</a:tableStyleId>
              </a:tblPr>
              <a:tblGrid>
                <a:gridCol w="5832648"/>
                <a:gridCol w="2016224"/>
              </a:tblGrid>
              <a:tr h="432048">
                <a:tc>
                  <a:txBody>
                    <a:bodyPr/>
                    <a:lstStyle/>
                    <a:p>
                      <a:pPr algn="ctr" rtl="1"/>
                      <a:r>
                        <a:rPr lang="ar-EG" b="1" dirty="0" smtClean="0"/>
                        <a:t>وظيفته </a:t>
                      </a:r>
                      <a:endParaRPr lang="en-US" b="1" dirty="0"/>
                    </a:p>
                  </a:txBody>
                  <a:tcPr/>
                </a:tc>
                <a:tc>
                  <a:txBody>
                    <a:bodyPr/>
                    <a:lstStyle/>
                    <a:p>
                      <a:pPr algn="ctr" rtl="1"/>
                      <a:r>
                        <a:rPr lang="ar-EG" b="1" dirty="0" smtClean="0"/>
                        <a:t>الزر</a:t>
                      </a:r>
                      <a:endParaRPr lang="en-US" b="1" dirty="0"/>
                    </a:p>
                  </a:txBody>
                  <a:tcPr/>
                </a:tc>
              </a:tr>
              <a:tr h="504056">
                <a:tc>
                  <a:txBody>
                    <a:bodyPr/>
                    <a:lstStyle/>
                    <a:p>
                      <a:pPr algn="ctr" rtl="1"/>
                      <a:r>
                        <a:rPr lang="ar-EG" b="1" dirty="0" smtClean="0"/>
                        <a:t>تمكين استدارة صورة</a:t>
                      </a:r>
                      <a:r>
                        <a:rPr lang="ar-EG" b="1" baseline="0" dirty="0" smtClean="0"/>
                        <a:t> الكائن بكل الزوايا </a:t>
                      </a:r>
                      <a:endParaRPr lang="en-US" b="1" dirty="0"/>
                    </a:p>
                  </a:txBody>
                  <a:tcPr/>
                </a:tc>
                <a:tc>
                  <a:txBody>
                    <a:bodyPr/>
                    <a:lstStyle/>
                    <a:p>
                      <a:pPr algn="ctr" rtl="1"/>
                      <a:endParaRPr lang="en-US" b="1" dirty="0"/>
                    </a:p>
                  </a:txBody>
                  <a:tcPr/>
                </a:tc>
              </a:tr>
              <a:tr h="540060">
                <a:tc>
                  <a:txBody>
                    <a:bodyPr/>
                    <a:lstStyle/>
                    <a:p>
                      <a:pPr algn="ctr" rtl="1"/>
                      <a:r>
                        <a:rPr lang="ar-EG" b="1" dirty="0" smtClean="0"/>
                        <a:t>إتاجة استدارة صورة الكائن لليمين أو اليسار فقط </a:t>
                      </a:r>
                      <a:endParaRPr lang="en-US" b="1" dirty="0"/>
                    </a:p>
                  </a:txBody>
                  <a:tcPr/>
                </a:tc>
                <a:tc>
                  <a:txBody>
                    <a:bodyPr/>
                    <a:lstStyle/>
                    <a:p>
                      <a:pPr algn="ctr" rtl="1"/>
                      <a:endParaRPr lang="en-US" b="1" dirty="0"/>
                    </a:p>
                  </a:txBody>
                  <a:tcPr/>
                </a:tc>
              </a:tr>
              <a:tr h="504056">
                <a:tc>
                  <a:txBody>
                    <a:bodyPr/>
                    <a:lstStyle/>
                    <a:p>
                      <a:pPr algn="ctr" rtl="1"/>
                      <a:r>
                        <a:rPr lang="ar-EG" b="1" dirty="0" smtClean="0"/>
                        <a:t>الإبقاء</a:t>
                      </a:r>
                      <a:r>
                        <a:rPr lang="ar-EG" b="1" baseline="0" dirty="0" smtClean="0"/>
                        <a:t> على صورة الكائن بدون تأثير </a:t>
                      </a:r>
                      <a:endParaRPr lang="en-US" b="1" dirty="0"/>
                    </a:p>
                  </a:txBody>
                  <a:tcPr/>
                </a:tc>
                <a:tc>
                  <a:txBody>
                    <a:bodyPr/>
                    <a:lstStyle/>
                    <a:p>
                      <a:pPr algn="ctr" rtl="1"/>
                      <a:endParaRPr lang="en-US" b="1" dirty="0"/>
                    </a:p>
                  </a:txBody>
                  <a:tcPr/>
                </a:tc>
              </a:tr>
            </a:tbl>
          </a:graphicData>
        </a:graphic>
      </p:graphicFrame>
      <p:pic>
        <p:nvPicPr>
          <p:cNvPr id="4099" name="Picture 3"/>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7236296" y="3151633"/>
            <a:ext cx="331817" cy="3318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0" name="Picture 4"/>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265046" y="3645023"/>
            <a:ext cx="274315" cy="27431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4101" name="Picture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311531" y="4221088"/>
            <a:ext cx="246463" cy="2464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85145812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circle(in)">
                                      <p:cBhvr>
                                        <p:cTn id="7" dur="2000"/>
                                        <p:tgtEl>
                                          <p:spTgt spid="2"/>
                                        </p:tgtEl>
                                      </p:cBhvr>
                                    </p:animEffect>
                                  </p:childTnLst>
                                </p:cTn>
                              </p:par>
                              <p:par>
                                <p:cTn id="8" presetID="6" presetClass="entr" presetSubtype="16" fill="hold"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circle(in)">
                                      <p:cBhvr>
                                        <p:cTn id="10" dur="2000"/>
                                        <p:tgtEl>
                                          <p:spTgt spid="3"/>
                                        </p:tgtEl>
                                      </p:cBhvr>
                                    </p:animEffect>
                                  </p:childTnLst>
                                </p:cTn>
                              </p:par>
                              <p:par>
                                <p:cTn id="11" presetID="6" presetClass="entr" presetSubtype="16" fill="hold" nodeType="withEffect">
                                  <p:stCondLst>
                                    <p:cond delay="0"/>
                                  </p:stCondLst>
                                  <p:childTnLst>
                                    <p:set>
                                      <p:cBhvr>
                                        <p:cTn id="12" dur="1" fill="hold">
                                          <p:stCondLst>
                                            <p:cond delay="0"/>
                                          </p:stCondLst>
                                        </p:cTn>
                                        <p:tgtEl>
                                          <p:spTgt spid="4099"/>
                                        </p:tgtEl>
                                        <p:attrNameLst>
                                          <p:attrName>style.visibility</p:attrName>
                                        </p:attrNameLst>
                                      </p:cBhvr>
                                      <p:to>
                                        <p:strVal val="visible"/>
                                      </p:to>
                                    </p:set>
                                    <p:animEffect transition="in" filter="circle(in)">
                                      <p:cBhvr>
                                        <p:cTn id="13" dur="2000"/>
                                        <p:tgtEl>
                                          <p:spTgt spid="4099"/>
                                        </p:tgtEl>
                                      </p:cBhvr>
                                    </p:animEffect>
                                  </p:childTnLst>
                                </p:cTn>
                              </p:par>
                              <p:par>
                                <p:cTn id="14" presetID="6" presetClass="entr" presetSubtype="16" fill="hold" nodeType="withEffect">
                                  <p:stCondLst>
                                    <p:cond delay="0"/>
                                  </p:stCondLst>
                                  <p:childTnLst>
                                    <p:set>
                                      <p:cBhvr>
                                        <p:cTn id="15" dur="1" fill="hold">
                                          <p:stCondLst>
                                            <p:cond delay="0"/>
                                          </p:stCondLst>
                                        </p:cTn>
                                        <p:tgtEl>
                                          <p:spTgt spid="4100"/>
                                        </p:tgtEl>
                                        <p:attrNameLst>
                                          <p:attrName>style.visibility</p:attrName>
                                        </p:attrNameLst>
                                      </p:cBhvr>
                                      <p:to>
                                        <p:strVal val="visible"/>
                                      </p:to>
                                    </p:set>
                                    <p:animEffect transition="in" filter="circle(in)">
                                      <p:cBhvr>
                                        <p:cTn id="16" dur="2000"/>
                                        <p:tgtEl>
                                          <p:spTgt spid="4100"/>
                                        </p:tgtEl>
                                      </p:cBhvr>
                                    </p:animEffect>
                                  </p:childTnLst>
                                </p:cTn>
                              </p:par>
                              <p:par>
                                <p:cTn id="17" presetID="6" presetClass="entr" presetSubtype="16" fill="hold" nodeType="withEffect">
                                  <p:stCondLst>
                                    <p:cond delay="0"/>
                                  </p:stCondLst>
                                  <p:childTnLst>
                                    <p:set>
                                      <p:cBhvr>
                                        <p:cTn id="18" dur="1" fill="hold">
                                          <p:stCondLst>
                                            <p:cond delay="0"/>
                                          </p:stCondLst>
                                        </p:cTn>
                                        <p:tgtEl>
                                          <p:spTgt spid="4101"/>
                                        </p:tgtEl>
                                        <p:attrNameLst>
                                          <p:attrName>style.visibility</p:attrName>
                                        </p:attrNameLst>
                                      </p:cBhvr>
                                      <p:to>
                                        <p:strVal val="visible"/>
                                      </p:to>
                                    </p:set>
                                    <p:animEffect transition="in" filter="circle(in)">
                                      <p:cBhvr>
                                        <p:cTn id="19" dur="2000"/>
                                        <p:tgtEl>
                                          <p:spTgt spid="410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46</a:t>
            </a:r>
            <a:endParaRPr lang="en-US" sz="2000" b="1" dirty="0">
              <a:solidFill>
                <a:prstClr val="black"/>
              </a:solidFill>
            </a:endParaRPr>
          </a:p>
        </p:txBody>
      </p:sp>
      <p:sp>
        <p:nvSpPr>
          <p:cNvPr id="2" name="Rounded Rectangle 1"/>
          <p:cNvSpPr/>
          <p:nvPr/>
        </p:nvSpPr>
        <p:spPr>
          <a:xfrm>
            <a:off x="251520" y="764704"/>
            <a:ext cx="8626811" cy="4968552"/>
          </a:xfrm>
          <a:prstGeom prst="roundRect">
            <a:avLst/>
          </a:prstGeom>
        </p:spPr>
        <p:style>
          <a:lnRef idx="2">
            <a:schemeClr val="dk1"/>
          </a:lnRef>
          <a:fillRef idx="1">
            <a:schemeClr val="lt1"/>
          </a:fillRef>
          <a:effectRef idx="0">
            <a:schemeClr val="dk1"/>
          </a:effectRef>
          <a:fontRef idx="minor">
            <a:schemeClr val="dk1"/>
          </a:fontRef>
        </p:style>
        <p:txBody>
          <a:bodyPr rtlCol="0" anchor="t"/>
          <a:lstStyle/>
          <a:p>
            <a:pPr algn="just" rtl="1">
              <a:spcAft>
                <a:spcPts val="600"/>
              </a:spcAft>
            </a:pPr>
            <a:r>
              <a:rPr lang="ar-EG" sz="2000" b="1" u="sng" dirty="0" smtClean="0">
                <a:solidFill>
                  <a:srgbClr val="C00000"/>
                </a:solidFill>
              </a:rPr>
              <a:t>رابعا : تنفيذ البرنامج باستخدام لبنات التحكم : </a:t>
            </a:r>
          </a:p>
          <a:p>
            <a:pPr algn="just" rtl="1">
              <a:spcAft>
                <a:spcPts val="600"/>
              </a:spcAft>
            </a:pPr>
            <a:r>
              <a:rPr lang="ar-EG" dirty="0" smtClean="0">
                <a:solidFill>
                  <a:prstClr val="black"/>
                </a:solidFill>
              </a:rPr>
              <a:t>تتيح لنا هذه اللبنات القدرة على التحكم بتنفيذ المقاطع البرمجية ، مثل بدء تنفيذ المقطع البرمجى ، وتكرار تنفيذ بعض اللبنات فى المقطع البرمجى و الاخيار بين تنفيذ لبنات معينة أة غيرها وفقا لشروط محددة ، و التحكم بسرعة التنفيذ عبر استخدام لبنات الانتظار للتوقف لمهلة محددة من الزمن كما نستطيع جعل الكائنات تخاطب بعضها عبر رسائل تسمى ( البث ) لتتخذ إجراء حيال هذه الرسائل مما يفتج لنا آفاق واسعة للتفاعل بين الكائنات و فى الجدول التالى مستعرض وظائف أهم لبنات التحكم : </a:t>
            </a:r>
            <a:endParaRPr lang="ar-EG" dirty="0">
              <a:solidFill>
                <a:prstClr val="black"/>
              </a:solidFill>
            </a:endParaRPr>
          </a:p>
          <a:p>
            <a:pPr algn="just" rtl="1">
              <a:spcAft>
                <a:spcPts val="600"/>
              </a:spcAft>
            </a:pP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1921176763"/>
              </p:ext>
            </p:extLst>
          </p:nvPr>
        </p:nvGraphicFramePr>
        <p:xfrm>
          <a:off x="611560" y="2960948"/>
          <a:ext cx="7848872" cy="2484276"/>
        </p:xfrm>
        <a:graphic>
          <a:graphicData uri="http://schemas.openxmlformats.org/drawingml/2006/table">
            <a:tbl>
              <a:tblPr firstRow="1" bandRow="1">
                <a:tableStyleId>{5940675A-B579-460E-94D1-54222C63F5DA}</a:tableStyleId>
              </a:tblPr>
              <a:tblGrid>
                <a:gridCol w="5832648"/>
                <a:gridCol w="2016224"/>
              </a:tblGrid>
              <a:tr h="432048">
                <a:tc>
                  <a:txBody>
                    <a:bodyPr/>
                    <a:lstStyle/>
                    <a:p>
                      <a:pPr algn="ctr" rtl="1"/>
                      <a:r>
                        <a:rPr lang="ar-EG" b="1" dirty="0" smtClean="0"/>
                        <a:t>وظيفتها </a:t>
                      </a:r>
                      <a:endParaRPr lang="en-US" b="1" dirty="0"/>
                    </a:p>
                  </a:txBody>
                  <a:tcPr/>
                </a:tc>
                <a:tc>
                  <a:txBody>
                    <a:bodyPr/>
                    <a:lstStyle/>
                    <a:p>
                      <a:pPr algn="ctr" rtl="1"/>
                      <a:r>
                        <a:rPr lang="ar-EG" b="1" dirty="0" smtClean="0"/>
                        <a:t>لبنة التحريك</a:t>
                      </a:r>
                      <a:r>
                        <a:rPr lang="ar-EG" b="1" baseline="0" dirty="0" smtClean="0"/>
                        <a:t> </a:t>
                      </a:r>
                      <a:endParaRPr lang="en-US" b="1" dirty="0"/>
                    </a:p>
                  </a:txBody>
                  <a:tcPr/>
                </a:tc>
              </a:tr>
              <a:tr h="504056">
                <a:tc>
                  <a:txBody>
                    <a:bodyPr/>
                    <a:lstStyle/>
                    <a:p>
                      <a:pPr algn="ctr" rtl="1"/>
                      <a:r>
                        <a:rPr lang="ar-EG" b="1" dirty="0" smtClean="0"/>
                        <a:t>تشغيل المقطع البرمجى عند النقر</a:t>
                      </a:r>
                      <a:r>
                        <a:rPr lang="ar-EG" b="1" baseline="0" dirty="0" smtClean="0"/>
                        <a:t> على العلم الأخضر </a:t>
                      </a:r>
                      <a:endParaRPr lang="en-US" b="1" dirty="0"/>
                    </a:p>
                  </a:txBody>
                  <a:tcPr/>
                </a:tc>
                <a:tc>
                  <a:txBody>
                    <a:bodyPr/>
                    <a:lstStyle/>
                    <a:p>
                      <a:pPr algn="ctr" rtl="1"/>
                      <a:endParaRPr lang="en-US" b="1" dirty="0"/>
                    </a:p>
                  </a:txBody>
                  <a:tcPr/>
                </a:tc>
              </a:tr>
              <a:tr h="540060">
                <a:tc>
                  <a:txBody>
                    <a:bodyPr/>
                    <a:lstStyle/>
                    <a:p>
                      <a:pPr algn="ctr" rtl="1"/>
                      <a:r>
                        <a:rPr lang="ar-EG" b="1" dirty="0" smtClean="0"/>
                        <a:t>تكرار مجموعة من اللبنات باستمرار </a:t>
                      </a:r>
                      <a:endParaRPr lang="en-US" b="1" dirty="0"/>
                    </a:p>
                  </a:txBody>
                  <a:tcPr/>
                </a:tc>
                <a:tc>
                  <a:txBody>
                    <a:bodyPr/>
                    <a:lstStyle/>
                    <a:p>
                      <a:pPr algn="ctr" rtl="1"/>
                      <a:endParaRPr lang="en-US" b="1" dirty="0"/>
                    </a:p>
                  </a:txBody>
                  <a:tcPr/>
                </a:tc>
              </a:tr>
              <a:tr h="504056">
                <a:tc>
                  <a:txBody>
                    <a:bodyPr/>
                    <a:lstStyle/>
                    <a:p>
                      <a:pPr algn="ctr" rtl="1"/>
                      <a:r>
                        <a:rPr lang="ar-EG" b="1" dirty="0" smtClean="0"/>
                        <a:t>الانتظار مهلة من الزمن </a:t>
                      </a:r>
                      <a:endParaRPr lang="en-US" b="1" dirty="0"/>
                    </a:p>
                  </a:txBody>
                  <a:tcPr/>
                </a:tc>
                <a:tc>
                  <a:txBody>
                    <a:bodyPr/>
                    <a:lstStyle/>
                    <a:p>
                      <a:pPr algn="ctr" rtl="1"/>
                      <a:endParaRPr lang="en-US" b="1" dirty="0"/>
                    </a:p>
                  </a:txBody>
                  <a:tcPr/>
                </a:tc>
              </a:tr>
              <a:tr h="504056">
                <a:tc>
                  <a:txBody>
                    <a:bodyPr/>
                    <a:lstStyle/>
                    <a:p>
                      <a:pPr algn="ctr" rtl="1"/>
                      <a:r>
                        <a:rPr lang="ar-EG" b="1" dirty="0" smtClean="0"/>
                        <a:t>التحقق من شرط</a:t>
                      </a:r>
                      <a:r>
                        <a:rPr lang="ar-EG" b="1" baseline="0" dirty="0" smtClean="0"/>
                        <a:t> معين </a:t>
                      </a:r>
                      <a:endParaRPr lang="en-US" b="1" dirty="0"/>
                    </a:p>
                  </a:txBody>
                  <a:tcPr/>
                </a:tc>
                <a:tc>
                  <a:txBody>
                    <a:bodyPr/>
                    <a:lstStyle/>
                    <a:p>
                      <a:pPr algn="ctr" rtl="1"/>
                      <a:endParaRPr lang="en-US" b="1" dirty="0"/>
                    </a:p>
                  </a:txBody>
                  <a:tcPr/>
                </a:tc>
              </a:tr>
            </a:tbl>
          </a:graphicData>
        </a:graphic>
      </p:graphicFrame>
      <p:pic>
        <p:nvPicPr>
          <p:cNvPr id="5122"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58500" y="3429000"/>
            <a:ext cx="1152525" cy="4286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3"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868025" y="4005064"/>
            <a:ext cx="1143000" cy="32716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4" name="Picture 4"/>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6982325" y="4437112"/>
            <a:ext cx="1028700" cy="4857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5125" name="Picture 5"/>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6915650" y="5013176"/>
            <a:ext cx="1047750" cy="381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865403481"/>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randombar(horizontal)">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randombar(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
                                            <p:txEl>
                                              <p:pRg st="1" end="1"/>
                                            </p:txEl>
                                          </p:spTgt>
                                        </p:tgtEl>
                                        <p:attrNameLst>
                                          <p:attrName>style.visibility</p:attrName>
                                        </p:attrNameLst>
                                      </p:cBhvr>
                                      <p:to>
                                        <p:strVal val="visible"/>
                                      </p:to>
                                    </p:set>
                                    <p:animEffect transition="in" filter="randombar(horizontal)">
                                      <p:cBhvr>
                                        <p:cTn id="17" dur="500"/>
                                        <p:tgtEl>
                                          <p:spTgt spid="2">
                                            <p:txEl>
                                              <p:pRg st="1" end="1"/>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par>
                                <p:cTn id="23" presetID="10" presetClass="entr" presetSubtype="0" fill="hold" nodeType="withEffect">
                                  <p:stCondLst>
                                    <p:cond delay="0"/>
                                  </p:stCondLst>
                                  <p:childTnLst>
                                    <p:set>
                                      <p:cBhvr>
                                        <p:cTn id="24" dur="1" fill="hold">
                                          <p:stCondLst>
                                            <p:cond delay="0"/>
                                          </p:stCondLst>
                                        </p:cTn>
                                        <p:tgtEl>
                                          <p:spTgt spid="5122"/>
                                        </p:tgtEl>
                                        <p:attrNameLst>
                                          <p:attrName>style.visibility</p:attrName>
                                        </p:attrNameLst>
                                      </p:cBhvr>
                                      <p:to>
                                        <p:strVal val="visible"/>
                                      </p:to>
                                    </p:set>
                                    <p:animEffect transition="in" filter="fade">
                                      <p:cBhvr>
                                        <p:cTn id="25" dur="500"/>
                                        <p:tgtEl>
                                          <p:spTgt spid="5122"/>
                                        </p:tgtEl>
                                      </p:cBhvr>
                                    </p:animEffect>
                                  </p:childTnLst>
                                </p:cTn>
                              </p:par>
                              <p:par>
                                <p:cTn id="26" presetID="10" presetClass="entr" presetSubtype="0" fill="hold" nodeType="withEffect">
                                  <p:stCondLst>
                                    <p:cond delay="0"/>
                                  </p:stCondLst>
                                  <p:childTnLst>
                                    <p:set>
                                      <p:cBhvr>
                                        <p:cTn id="27" dur="1" fill="hold">
                                          <p:stCondLst>
                                            <p:cond delay="0"/>
                                          </p:stCondLst>
                                        </p:cTn>
                                        <p:tgtEl>
                                          <p:spTgt spid="5123"/>
                                        </p:tgtEl>
                                        <p:attrNameLst>
                                          <p:attrName>style.visibility</p:attrName>
                                        </p:attrNameLst>
                                      </p:cBhvr>
                                      <p:to>
                                        <p:strVal val="visible"/>
                                      </p:to>
                                    </p:set>
                                    <p:animEffect transition="in" filter="fade">
                                      <p:cBhvr>
                                        <p:cTn id="28" dur="500"/>
                                        <p:tgtEl>
                                          <p:spTgt spid="5123"/>
                                        </p:tgtEl>
                                      </p:cBhvr>
                                    </p:animEffect>
                                  </p:childTnLst>
                                </p:cTn>
                              </p:par>
                              <p:par>
                                <p:cTn id="29" presetID="10" presetClass="entr" presetSubtype="0" fill="hold" nodeType="withEffect">
                                  <p:stCondLst>
                                    <p:cond delay="0"/>
                                  </p:stCondLst>
                                  <p:childTnLst>
                                    <p:set>
                                      <p:cBhvr>
                                        <p:cTn id="30" dur="1" fill="hold">
                                          <p:stCondLst>
                                            <p:cond delay="0"/>
                                          </p:stCondLst>
                                        </p:cTn>
                                        <p:tgtEl>
                                          <p:spTgt spid="5124"/>
                                        </p:tgtEl>
                                        <p:attrNameLst>
                                          <p:attrName>style.visibility</p:attrName>
                                        </p:attrNameLst>
                                      </p:cBhvr>
                                      <p:to>
                                        <p:strVal val="visible"/>
                                      </p:to>
                                    </p:set>
                                    <p:animEffect transition="in" filter="fade">
                                      <p:cBhvr>
                                        <p:cTn id="31" dur="500"/>
                                        <p:tgtEl>
                                          <p:spTgt spid="5124"/>
                                        </p:tgtEl>
                                      </p:cBhvr>
                                    </p:animEffect>
                                  </p:childTnLst>
                                </p:cTn>
                              </p:par>
                              <p:par>
                                <p:cTn id="32" presetID="10" presetClass="entr" presetSubtype="0" fill="hold" nodeType="withEffect">
                                  <p:stCondLst>
                                    <p:cond delay="0"/>
                                  </p:stCondLst>
                                  <p:childTnLst>
                                    <p:set>
                                      <p:cBhvr>
                                        <p:cTn id="33" dur="1" fill="hold">
                                          <p:stCondLst>
                                            <p:cond delay="0"/>
                                          </p:stCondLst>
                                        </p:cTn>
                                        <p:tgtEl>
                                          <p:spTgt spid="5125"/>
                                        </p:tgtEl>
                                        <p:attrNameLst>
                                          <p:attrName>style.visibility</p:attrName>
                                        </p:attrNameLst>
                                      </p:cBhvr>
                                      <p:to>
                                        <p:strVal val="visible"/>
                                      </p:to>
                                    </p:set>
                                    <p:animEffect transition="in" filter="fade">
                                      <p:cBhvr>
                                        <p:cTn id="34" dur="500"/>
                                        <p:tgtEl>
                                          <p:spTgt spid="512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8.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46</a:t>
            </a:r>
            <a:endParaRPr lang="en-US" sz="2000" b="1" dirty="0">
              <a:solidFill>
                <a:prstClr val="black"/>
              </a:solidFill>
            </a:endParaRPr>
          </a:p>
        </p:txBody>
      </p:sp>
      <p:sp>
        <p:nvSpPr>
          <p:cNvPr id="2" name="Rounded Rectangle 1"/>
          <p:cNvSpPr/>
          <p:nvPr/>
        </p:nvSpPr>
        <p:spPr>
          <a:xfrm>
            <a:off x="251520" y="1484784"/>
            <a:ext cx="8626811" cy="3528392"/>
          </a:xfrm>
          <a:prstGeom prst="roundRect">
            <a:avLst/>
          </a:prstGeom>
        </p:spPr>
        <p:style>
          <a:lnRef idx="2">
            <a:schemeClr val="dk1"/>
          </a:lnRef>
          <a:fillRef idx="1">
            <a:schemeClr val="lt1"/>
          </a:fillRef>
          <a:effectRef idx="0">
            <a:schemeClr val="dk1"/>
          </a:effectRef>
          <a:fontRef idx="minor">
            <a:schemeClr val="dk1"/>
          </a:fontRef>
        </p:style>
        <p:txBody>
          <a:bodyPr rtlCol="0" anchor="t"/>
          <a:lstStyle/>
          <a:p>
            <a:pPr algn="just" rtl="1">
              <a:spcAft>
                <a:spcPts val="600"/>
              </a:spcAft>
            </a:pPr>
            <a:r>
              <a:rPr lang="ar-EG" dirty="0" smtClean="0">
                <a:solidFill>
                  <a:prstClr val="black"/>
                </a:solidFill>
              </a:rPr>
              <a:t> </a:t>
            </a:r>
          </a:p>
          <a:p>
            <a:pPr algn="just" rtl="1">
              <a:spcAft>
                <a:spcPts val="600"/>
              </a:spcAft>
            </a:pPr>
            <a:endParaRPr lang="ar-EG" dirty="0">
              <a:solidFill>
                <a:prstClr val="black"/>
              </a:solidFill>
            </a:endParaRPr>
          </a:p>
          <a:p>
            <a:pPr algn="just" rtl="1">
              <a:spcAft>
                <a:spcPts val="600"/>
              </a:spcAft>
            </a:pPr>
            <a:endParaRPr lang="ar-EG" dirty="0" smtClean="0">
              <a:solidFill>
                <a:prstClr val="black"/>
              </a:solidFill>
            </a:endParaRPr>
          </a:p>
          <a:p>
            <a:pPr algn="just" rtl="1">
              <a:spcAft>
                <a:spcPts val="600"/>
              </a:spcAft>
            </a:pPr>
            <a:endParaRPr lang="ar-EG" dirty="0">
              <a:solidFill>
                <a:prstClr val="black"/>
              </a:solidFill>
            </a:endParaRPr>
          </a:p>
          <a:p>
            <a:pPr algn="just" rtl="1">
              <a:spcAft>
                <a:spcPts val="600"/>
              </a:spcAft>
            </a:pPr>
            <a:endParaRPr lang="ar-EG" dirty="0" smtClean="0">
              <a:solidFill>
                <a:prstClr val="black"/>
              </a:solidFill>
            </a:endParaRPr>
          </a:p>
          <a:p>
            <a:pPr algn="just" rtl="1">
              <a:spcAft>
                <a:spcPts val="600"/>
              </a:spcAft>
            </a:pPr>
            <a:endParaRPr lang="ar-EG" dirty="0" smtClean="0">
              <a:solidFill>
                <a:prstClr val="black"/>
              </a:solidFill>
            </a:endParaRPr>
          </a:p>
          <a:p>
            <a:pPr algn="just" rtl="1">
              <a:spcAft>
                <a:spcPts val="600"/>
              </a:spcAft>
            </a:pPr>
            <a:r>
              <a:rPr lang="ar-EG" dirty="0" smtClean="0">
                <a:solidFill>
                  <a:prstClr val="black"/>
                </a:solidFill>
              </a:rPr>
              <a:t>توجد </a:t>
            </a:r>
            <a:r>
              <a:rPr lang="ar-EG" dirty="0">
                <a:solidFill>
                  <a:prstClr val="black"/>
                </a:solidFill>
              </a:rPr>
              <a:t>لبنات كثيرة مخصصة للاستخدام فى حالات معينة ، مثل : التكرار بعدد 10 مرات بدلا من التكرار باستمرار ، أو التكرار حتى يتحقق شرط ما ، أو غيره من الاختلافات التى تحددها فكرة المشروع و بإمكانك استكشافها بنفسك . </a:t>
            </a:r>
          </a:p>
          <a:p>
            <a:pPr algn="just" rtl="1">
              <a:spcAft>
                <a:spcPts val="600"/>
              </a:spcAft>
            </a:pPr>
            <a:endParaRPr lang="ar-EG" dirty="0">
              <a:solidFill>
                <a:prstClr val="black"/>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3307357441"/>
              </p:ext>
            </p:extLst>
          </p:nvPr>
        </p:nvGraphicFramePr>
        <p:xfrm>
          <a:off x="611560" y="1916832"/>
          <a:ext cx="7848872" cy="1656184"/>
        </p:xfrm>
        <a:graphic>
          <a:graphicData uri="http://schemas.openxmlformats.org/drawingml/2006/table">
            <a:tbl>
              <a:tblPr firstRow="1" bandRow="1">
                <a:tableStyleId>{5940675A-B579-460E-94D1-54222C63F5DA}</a:tableStyleId>
              </a:tblPr>
              <a:tblGrid>
                <a:gridCol w="5832648"/>
                <a:gridCol w="2016224"/>
              </a:tblGrid>
              <a:tr h="504056">
                <a:tc>
                  <a:txBody>
                    <a:bodyPr/>
                    <a:lstStyle/>
                    <a:p>
                      <a:pPr algn="ctr" rtl="1"/>
                      <a:r>
                        <a:rPr lang="ar-EG" b="1" dirty="0" smtClean="0"/>
                        <a:t>أنهاء جميع المقاطع البرمجية </a:t>
                      </a:r>
                      <a:endParaRPr lang="en-US" b="1" dirty="0"/>
                    </a:p>
                  </a:txBody>
                  <a:tcPr/>
                </a:tc>
                <a:tc>
                  <a:txBody>
                    <a:bodyPr/>
                    <a:lstStyle/>
                    <a:p>
                      <a:pPr algn="ctr" rtl="1"/>
                      <a:endParaRPr lang="en-US" b="1" dirty="0"/>
                    </a:p>
                  </a:txBody>
                  <a:tcPr/>
                </a:tc>
              </a:tr>
              <a:tr h="1152128">
                <a:tc>
                  <a:txBody>
                    <a:bodyPr/>
                    <a:lstStyle/>
                    <a:p>
                      <a:pPr algn="ctr" rtl="1"/>
                      <a:r>
                        <a:rPr lang="ar-EG" b="1" dirty="0" smtClean="0"/>
                        <a:t>تستخدم لبنات</a:t>
                      </a:r>
                      <a:r>
                        <a:rPr lang="ar-EG" b="1" baseline="0" dirty="0" smtClean="0"/>
                        <a:t> البث لإرسال واستقبال الرسائل بين الكائنات و التى تعتبر أحداق نطلقها لكى تستجيب الكائنات لها </a:t>
                      </a:r>
                      <a:endParaRPr lang="en-US" b="1" dirty="0"/>
                    </a:p>
                  </a:txBody>
                  <a:tcPr/>
                </a:tc>
                <a:tc>
                  <a:txBody>
                    <a:bodyPr/>
                    <a:lstStyle/>
                    <a:p>
                      <a:pPr algn="ctr" rtl="1"/>
                      <a:endParaRPr lang="en-US" b="1" dirty="0"/>
                    </a:p>
                  </a:txBody>
                  <a:tcPr/>
                </a:tc>
              </a:tr>
            </a:tbl>
          </a:graphicData>
        </a:graphic>
      </p:graphicFrame>
      <p:pic>
        <p:nvPicPr>
          <p:cNvPr id="6146" name="Picture 2"/>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872788" y="1988840"/>
            <a:ext cx="1123950" cy="39052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pic>
        <p:nvPicPr>
          <p:cNvPr id="6147" name="Picture 3"/>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6787063" y="2636912"/>
            <a:ext cx="1295400" cy="86409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1215323083"/>
      </p:ext>
    </p:extLst>
  </p:cSld>
  <p:clrMapOvr>
    <a:masterClrMapping/>
  </p:clrMapOvr>
  <p:transition spd="slow">
    <p:pull/>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Effect transition="in" filter="randombar(horizontal)">
                                      <p:cBhvr>
                                        <p:cTn id="7" dur="500"/>
                                        <p:tgtEl>
                                          <p:spTgt spid="2">
                                            <p:bg/>
                                          </p:spTgt>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2">
                                            <p:txEl>
                                              <p:pRg st="0" end="0"/>
                                            </p:txEl>
                                          </p:spTgt>
                                        </p:tgtEl>
                                        <p:attrNameLst>
                                          <p:attrName>style.visibility</p:attrName>
                                        </p:attrNameLst>
                                      </p:cBhvr>
                                      <p:to>
                                        <p:strVal val="visible"/>
                                      </p:to>
                                    </p:set>
                                    <p:animEffect transition="in" filter="randombar(horizontal)">
                                      <p:cBhvr>
                                        <p:cTn id="12" dur="500"/>
                                        <p:tgtEl>
                                          <p:spTgt spid="2">
                                            <p:txEl>
                                              <p:pRg st="0" end="0"/>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4" presetClass="entr" presetSubtype="10" fill="hold" grpId="0" nodeType="clickEffect">
                                  <p:stCondLst>
                                    <p:cond delay="0"/>
                                  </p:stCondLst>
                                  <p:childTnLst>
                                    <p:set>
                                      <p:cBhvr>
                                        <p:cTn id="16" dur="1" fill="hold">
                                          <p:stCondLst>
                                            <p:cond delay="0"/>
                                          </p:stCondLst>
                                        </p:cTn>
                                        <p:tgtEl>
                                          <p:spTgt spid="2">
                                            <p:txEl>
                                              <p:pRg st="6" end="6"/>
                                            </p:txEl>
                                          </p:spTgt>
                                        </p:tgtEl>
                                        <p:attrNameLst>
                                          <p:attrName>style.visibility</p:attrName>
                                        </p:attrNameLst>
                                      </p:cBhvr>
                                      <p:to>
                                        <p:strVal val="visible"/>
                                      </p:to>
                                    </p:set>
                                    <p:animEffect transition="in" filter="randombar(horizontal)">
                                      <p:cBhvr>
                                        <p:cTn id="17" dur="500"/>
                                        <p:tgtEl>
                                          <p:spTgt spid="2">
                                            <p:txEl>
                                              <p:pRg st="6" end="6"/>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0" presetClass="entr" presetSubtype="0" fill="hold" nodeType="clickEffect">
                                  <p:stCondLst>
                                    <p:cond delay="0"/>
                                  </p:stCondLst>
                                  <p:childTnLst>
                                    <p:set>
                                      <p:cBhvr>
                                        <p:cTn id="21" dur="1" fill="hold">
                                          <p:stCondLst>
                                            <p:cond delay="0"/>
                                          </p:stCondLst>
                                        </p:cTn>
                                        <p:tgtEl>
                                          <p:spTgt spid="3"/>
                                        </p:tgtEl>
                                        <p:attrNameLst>
                                          <p:attrName>style.visibility</p:attrName>
                                        </p:attrNameLst>
                                      </p:cBhvr>
                                      <p:to>
                                        <p:strVal val="visible"/>
                                      </p:to>
                                    </p:set>
                                    <p:animEffect transition="in" filter="fade">
                                      <p:cBhvr>
                                        <p:cTn id="2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slides/slide9.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pic>
        <p:nvPicPr>
          <p:cNvPr id="6" name="Picture 5"/>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434763" y="6010994"/>
            <a:ext cx="665629" cy="51435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rot="10800000">
            <a:off x="1636394" y="5995408"/>
            <a:ext cx="685800" cy="529936"/>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4694638" y="6054509"/>
            <a:ext cx="723901" cy="614851"/>
          </a:xfrm>
          <a:prstGeom prst="rect">
            <a:avLst/>
          </a:prstGeom>
        </p:spPr>
      </p:pic>
      <p:pic>
        <p:nvPicPr>
          <p:cNvPr id="9" name="Picture 8"/>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90735" y="139258"/>
            <a:ext cx="304801" cy="304801"/>
          </a:xfrm>
          <a:prstGeom prst="rect">
            <a:avLst/>
          </a:prstGeom>
        </p:spPr>
      </p:pic>
      <p:sp>
        <p:nvSpPr>
          <p:cNvPr id="10" name="Rounded Rectangle 9"/>
          <p:cNvSpPr/>
          <p:nvPr/>
        </p:nvSpPr>
        <p:spPr>
          <a:xfrm>
            <a:off x="2898259" y="6093296"/>
            <a:ext cx="864096" cy="480013"/>
          </a:xfrm>
          <a:prstGeom prst="roundRect">
            <a:avLst/>
          </a:prstGeom>
        </p:spPr>
        <p:style>
          <a:lnRef idx="2">
            <a:schemeClr val="dk1"/>
          </a:lnRef>
          <a:fillRef idx="1">
            <a:schemeClr val="lt1"/>
          </a:fillRef>
          <a:effectRef idx="0">
            <a:schemeClr val="dk1"/>
          </a:effectRef>
          <a:fontRef idx="minor">
            <a:schemeClr val="dk1"/>
          </a:fontRef>
        </p:style>
        <p:txBody>
          <a:bodyPr rtlCol="0" anchor="ctr"/>
          <a:lstStyle/>
          <a:p>
            <a:pPr algn="ctr"/>
            <a:r>
              <a:rPr lang="ar-EG" sz="2000" b="1" dirty="0" smtClean="0">
                <a:solidFill>
                  <a:prstClr val="black"/>
                </a:solidFill>
              </a:rPr>
              <a:t>47</a:t>
            </a:r>
            <a:endParaRPr lang="en-US" sz="2000" b="1" dirty="0">
              <a:solidFill>
                <a:prstClr val="black"/>
              </a:solidFill>
            </a:endParaRPr>
          </a:p>
        </p:txBody>
      </p:sp>
      <p:sp>
        <p:nvSpPr>
          <p:cNvPr id="2" name="Rounded Rectangle 1"/>
          <p:cNvSpPr/>
          <p:nvPr/>
        </p:nvSpPr>
        <p:spPr>
          <a:xfrm>
            <a:off x="251520" y="764704"/>
            <a:ext cx="8626811" cy="4968552"/>
          </a:xfrm>
          <a:prstGeom prst="roundRect">
            <a:avLst/>
          </a:prstGeom>
        </p:spPr>
        <p:style>
          <a:lnRef idx="2">
            <a:schemeClr val="dk1"/>
          </a:lnRef>
          <a:fillRef idx="1">
            <a:schemeClr val="lt1"/>
          </a:fillRef>
          <a:effectRef idx="0">
            <a:schemeClr val="dk1"/>
          </a:effectRef>
          <a:fontRef idx="minor">
            <a:schemeClr val="dk1"/>
          </a:fontRef>
        </p:style>
        <p:txBody>
          <a:bodyPr rtlCol="0" anchor="t"/>
          <a:lstStyle/>
          <a:p>
            <a:pPr algn="just" rtl="1">
              <a:spcAft>
                <a:spcPts val="600"/>
              </a:spcAft>
            </a:pPr>
            <a:r>
              <a:rPr lang="ar-EG" sz="2000" b="1" u="sng" dirty="0" smtClean="0">
                <a:solidFill>
                  <a:srgbClr val="C00000"/>
                </a:solidFill>
              </a:rPr>
              <a:t>خامسا : تصميم مشروع حركى : </a:t>
            </a:r>
          </a:p>
          <a:p>
            <a:pPr algn="just" rtl="1">
              <a:spcAft>
                <a:spcPts val="600"/>
              </a:spcAft>
            </a:pPr>
            <a:r>
              <a:rPr lang="ar-EG" dirty="0" smtClean="0">
                <a:solidFill>
                  <a:prstClr val="black"/>
                </a:solidFill>
              </a:rPr>
              <a:t>فى هذا المشروع سنقوم بجعل الكائن ( القط ) يتحرك باستمرار جهة اليمين حتى يصل إلى حافة المنصة ، وعند اصطدامه بالحافة يطلق صوت المواء ، ثم يعود متجها إلى اليسار حتى يصل إلى الحافة اليسرى و هكذا دوما حتى نقوم بإيقاف المشروع . </a:t>
            </a:r>
          </a:p>
          <a:p>
            <a:pPr algn="just" rtl="1">
              <a:spcAft>
                <a:spcPts val="600"/>
              </a:spcAft>
            </a:pPr>
            <a:r>
              <a:rPr lang="ar-EG" dirty="0" smtClean="0">
                <a:solidFill>
                  <a:prstClr val="black"/>
                </a:solidFill>
              </a:rPr>
              <a:t>لإنجاز المشروع ، اتبع الخطوات التالية : </a:t>
            </a:r>
          </a:p>
          <a:p>
            <a:pPr marL="342900" indent="-342900" algn="just" rtl="1">
              <a:spcAft>
                <a:spcPts val="600"/>
              </a:spcAft>
              <a:buAutoNum type="arabicPeriod"/>
            </a:pPr>
            <a:r>
              <a:rPr lang="ar-EG" dirty="0" smtClean="0">
                <a:solidFill>
                  <a:prstClr val="black"/>
                </a:solidFill>
              </a:rPr>
              <a:t>افتح مشروع جديد . </a:t>
            </a:r>
          </a:p>
          <a:p>
            <a:pPr marL="342900" indent="-342900" algn="just" rtl="1">
              <a:spcAft>
                <a:spcPts val="600"/>
              </a:spcAft>
              <a:buAutoNum type="arabicPeriod"/>
            </a:pPr>
            <a:r>
              <a:rPr lang="ar-EG" dirty="0" smtClean="0">
                <a:solidFill>
                  <a:prstClr val="black"/>
                </a:solidFill>
              </a:rPr>
              <a:t>أحدد كائن القط من لائحة الكائنات إذا لم يكن محددا . </a:t>
            </a:r>
          </a:p>
          <a:p>
            <a:pPr marL="342900" indent="-342900" algn="just" rtl="1">
              <a:spcAft>
                <a:spcPts val="600"/>
              </a:spcAft>
              <a:buAutoNum type="arabicPeriod"/>
            </a:pPr>
            <a:r>
              <a:rPr lang="ar-EG" dirty="0" smtClean="0">
                <a:solidFill>
                  <a:prstClr val="black"/>
                </a:solidFill>
              </a:rPr>
              <a:t>أسحب قبعة العلم الأخضر من قسم التحكم إلى منطقة المقاطع البرمجية لكى يبدأ تنفيذ المقطع البرمجى مع ضغط زر العلم الأخضر . </a:t>
            </a:r>
          </a:p>
          <a:p>
            <a:pPr marL="342900" indent="-342900" algn="just" rtl="1">
              <a:spcAft>
                <a:spcPts val="600"/>
              </a:spcAft>
              <a:buAutoNum type="arabicPeriod"/>
            </a:pPr>
            <a:r>
              <a:rPr lang="ar-EG" dirty="0" smtClean="0">
                <a:solidFill>
                  <a:prstClr val="black"/>
                </a:solidFill>
              </a:rPr>
              <a:t>من قسم الحركة اسحب لبنة ( تحرك 10 خطوة ) لتكون أسفل اللبنة السابقة و عند ظهور الخط الأبيض بين اللبنيت ، أفلت زر الفأرة لتلتصق اللبنات مع بعضها . </a:t>
            </a:r>
          </a:p>
          <a:p>
            <a:pPr marL="342900" indent="-342900" algn="just" rtl="1">
              <a:spcAft>
                <a:spcPts val="600"/>
              </a:spcAft>
              <a:buAutoNum type="arabicPeriod"/>
            </a:pPr>
            <a:r>
              <a:rPr lang="ar-EG" dirty="0" smtClean="0">
                <a:solidFill>
                  <a:prstClr val="black"/>
                </a:solidFill>
              </a:rPr>
              <a:t>لجعل القط يتحرك باستمرار اسحب كتلة من قسم التحكم و ألقيها على لبنة التحرك . لو قمت بتشغيل المشورع بالضغط على زر العلم الأخضر فى منصة العمل سيتحرك القط جهة اليمين بسرعة ليصطدم بالحافة اليمنى ثم يقف ، ولكى نختبر ملامسة القط للحافة نحتاج إلى لبنة الاختيار ( التحقق ) </a:t>
            </a:r>
          </a:p>
          <a:p>
            <a:pPr marL="342900" indent="-342900" algn="just" rtl="1">
              <a:spcAft>
                <a:spcPts val="600"/>
              </a:spcAft>
              <a:buAutoNum type="arabicPeriod"/>
            </a:pPr>
            <a:endParaRPr lang="ar-EG" dirty="0">
              <a:solidFill>
                <a:prstClr val="black"/>
              </a:solidFill>
            </a:endParaRPr>
          </a:p>
          <a:p>
            <a:pPr algn="just" rtl="1">
              <a:spcAft>
                <a:spcPts val="600"/>
              </a:spcAft>
            </a:pPr>
            <a:endParaRPr lang="ar-EG" dirty="0">
              <a:solidFill>
                <a:prstClr val="black"/>
              </a:solidFill>
            </a:endParaRPr>
          </a:p>
        </p:txBody>
      </p:sp>
    </p:spTree>
    <p:extLst>
      <p:ext uri="{BB962C8B-B14F-4D97-AF65-F5344CB8AC3E}">
        <p14:creationId xmlns:p14="http://schemas.microsoft.com/office/powerpoint/2010/main" val="152143810"/>
      </p:ext>
    </p:extLst>
  </p:cSld>
  <p:clrMapOvr>
    <a:masterClrMapping/>
  </p:clrMapOvr>
  <p:transition spd="slow">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1" presetClass="entr" presetSubtype="0" fill="hold" grpId="0" nodeType="clickEffect">
                                  <p:stCondLst>
                                    <p:cond delay="0"/>
                                  </p:stCondLst>
                                  <p:childTnLst>
                                    <p:set>
                                      <p:cBhvr>
                                        <p:cTn id="6" dur="1" fill="hold">
                                          <p:stCondLst>
                                            <p:cond delay="0"/>
                                          </p:stCondLst>
                                        </p:cTn>
                                        <p:tgtEl>
                                          <p:spTgt spid="2">
                                            <p:bg/>
                                          </p:spTgt>
                                        </p:tgtEl>
                                        <p:attrNameLst>
                                          <p:attrName>style.visibility</p:attrName>
                                        </p:attrNameLst>
                                      </p:cBhvr>
                                      <p:to>
                                        <p:strVal val="visible"/>
                                      </p:to>
                                    </p:set>
                                    <p:anim calcmode="lin" valueType="num">
                                      <p:cBhvr>
                                        <p:cTn id="7" dur="1000" fill="hold"/>
                                        <p:tgtEl>
                                          <p:spTgt spid="2">
                                            <p:bg/>
                                          </p:spTgt>
                                        </p:tgtEl>
                                        <p:attrNameLst>
                                          <p:attrName>ppt_w</p:attrName>
                                        </p:attrNameLst>
                                      </p:cBhvr>
                                      <p:tavLst>
                                        <p:tav tm="0">
                                          <p:val>
                                            <p:fltVal val="0"/>
                                          </p:val>
                                        </p:tav>
                                        <p:tav tm="100000">
                                          <p:val>
                                            <p:strVal val="#ppt_w"/>
                                          </p:val>
                                        </p:tav>
                                      </p:tavLst>
                                    </p:anim>
                                    <p:anim calcmode="lin" valueType="num">
                                      <p:cBhvr>
                                        <p:cTn id="8" dur="1000" fill="hold"/>
                                        <p:tgtEl>
                                          <p:spTgt spid="2">
                                            <p:bg/>
                                          </p:spTgt>
                                        </p:tgtEl>
                                        <p:attrNameLst>
                                          <p:attrName>ppt_h</p:attrName>
                                        </p:attrNameLst>
                                      </p:cBhvr>
                                      <p:tavLst>
                                        <p:tav tm="0">
                                          <p:val>
                                            <p:fltVal val="0"/>
                                          </p:val>
                                        </p:tav>
                                        <p:tav tm="100000">
                                          <p:val>
                                            <p:strVal val="#ppt_h"/>
                                          </p:val>
                                        </p:tav>
                                      </p:tavLst>
                                    </p:anim>
                                    <p:anim calcmode="lin" valueType="num">
                                      <p:cBhvr>
                                        <p:cTn id="9" dur="1000" fill="hold"/>
                                        <p:tgtEl>
                                          <p:spTgt spid="2">
                                            <p:bg/>
                                          </p:spTgt>
                                        </p:tgtEl>
                                        <p:attrNameLst>
                                          <p:attrName>style.rotation</p:attrName>
                                        </p:attrNameLst>
                                      </p:cBhvr>
                                      <p:tavLst>
                                        <p:tav tm="0">
                                          <p:val>
                                            <p:fltVal val="90"/>
                                          </p:val>
                                        </p:tav>
                                        <p:tav tm="100000">
                                          <p:val>
                                            <p:fltVal val="0"/>
                                          </p:val>
                                        </p:tav>
                                      </p:tavLst>
                                    </p:anim>
                                    <p:animEffect transition="in" filter="fade">
                                      <p:cBhvr>
                                        <p:cTn id="10" dur="1000"/>
                                        <p:tgtEl>
                                          <p:spTgt spid="2">
                                            <p:bg/>
                                          </p:spTgt>
                                        </p:tgtEl>
                                      </p:cBhvr>
                                    </p:animEffect>
                                  </p:childTnLst>
                                </p:cTn>
                              </p:par>
                            </p:childTnLst>
                          </p:cTn>
                        </p:par>
                      </p:childTnLst>
                    </p:cTn>
                  </p:par>
                  <p:par>
                    <p:cTn id="11" fill="hold">
                      <p:stCondLst>
                        <p:cond delay="indefinite"/>
                      </p:stCondLst>
                      <p:childTnLst>
                        <p:par>
                          <p:cTn id="12" fill="hold">
                            <p:stCondLst>
                              <p:cond delay="0"/>
                            </p:stCondLst>
                            <p:childTnLst>
                              <p:par>
                                <p:cTn id="13" presetID="31" presetClass="entr" presetSubtype="0" fill="hold" grpId="0" nodeType="clickEffect">
                                  <p:stCondLst>
                                    <p:cond delay="0"/>
                                  </p:stCondLst>
                                  <p:childTnLst>
                                    <p:set>
                                      <p:cBhvr>
                                        <p:cTn id="14" dur="1" fill="hold">
                                          <p:stCondLst>
                                            <p:cond delay="0"/>
                                          </p:stCondLst>
                                        </p:cTn>
                                        <p:tgtEl>
                                          <p:spTgt spid="2">
                                            <p:txEl>
                                              <p:pRg st="0" end="0"/>
                                            </p:txEl>
                                          </p:spTgt>
                                        </p:tgtEl>
                                        <p:attrNameLst>
                                          <p:attrName>style.visibility</p:attrName>
                                        </p:attrNameLst>
                                      </p:cBhvr>
                                      <p:to>
                                        <p:strVal val="visible"/>
                                      </p:to>
                                    </p:set>
                                    <p:anim calcmode="lin" valueType="num">
                                      <p:cBhvr>
                                        <p:cTn id="15" dur="1000" fill="hold"/>
                                        <p:tgtEl>
                                          <p:spTgt spid="2">
                                            <p:txEl>
                                              <p:pRg st="0" end="0"/>
                                            </p:txEl>
                                          </p:spTgt>
                                        </p:tgtEl>
                                        <p:attrNameLst>
                                          <p:attrName>ppt_w</p:attrName>
                                        </p:attrNameLst>
                                      </p:cBhvr>
                                      <p:tavLst>
                                        <p:tav tm="0">
                                          <p:val>
                                            <p:fltVal val="0"/>
                                          </p:val>
                                        </p:tav>
                                        <p:tav tm="100000">
                                          <p:val>
                                            <p:strVal val="#ppt_w"/>
                                          </p:val>
                                        </p:tav>
                                      </p:tavLst>
                                    </p:anim>
                                    <p:anim calcmode="lin" valueType="num">
                                      <p:cBhvr>
                                        <p:cTn id="16" dur="1000" fill="hold"/>
                                        <p:tgtEl>
                                          <p:spTgt spid="2">
                                            <p:txEl>
                                              <p:pRg st="0" end="0"/>
                                            </p:txEl>
                                          </p:spTgt>
                                        </p:tgtEl>
                                        <p:attrNameLst>
                                          <p:attrName>ppt_h</p:attrName>
                                        </p:attrNameLst>
                                      </p:cBhvr>
                                      <p:tavLst>
                                        <p:tav tm="0">
                                          <p:val>
                                            <p:fltVal val="0"/>
                                          </p:val>
                                        </p:tav>
                                        <p:tav tm="100000">
                                          <p:val>
                                            <p:strVal val="#ppt_h"/>
                                          </p:val>
                                        </p:tav>
                                      </p:tavLst>
                                    </p:anim>
                                    <p:anim calcmode="lin" valueType="num">
                                      <p:cBhvr>
                                        <p:cTn id="17" dur="1000" fill="hold"/>
                                        <p:tgtEl>
                                          <p:spTgt spid="2">
                                            <p:txEl>
                                              <p:pRg st="0" end="0"/>
                                            </p:txEl>
                                          </p:spTgt>
                                        </p:tgtEl>
                                        <p:attrNameLst>
                                          <p:attrName>style.rotation</p:attrName>
                                        </p:attrNameLst>
                                      </p:cBhvr>
                                      <p:tavLst>
                                        <p:tav tm="0">
                                          <p:val>
                                            <p:fltVal val="90"/>
                                          </p:val>
                                        </p:tav>
                                        <p:tav tm="100000">
                                          <p:val>
                                            <p:fltVal val="0"/>
                                          </p:val>
                                        </p:tav>
                                      </p:tavLst>
                                    </p:anim>
                                    <p:animEffect transition="in" filter="fade">
                                      <p:cBhvr>
                                        <p:cTn id="18" dur="1000"/>
                                        <p:tgtEl>
                                          <p:spTgt spid="2">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31" presetClass="entr" presetSubtype="0" fill="hold" grpId="0" nodeType="clickEffect">
                                  <p:stCondLst>
                                    <p:cond delay="0"/>
                                  </p:stCondLst>
                                  <p:childTnLst>
                                    <p:set>
                                      <p:cBhvr>
                                        <p:cTn id="22" dur="1" fill="hold">
                                          <p:stCondLst>
                                            <p:cond delay="0"/>
                                          </p:stCondLst>
                                        </p:cTn>
                                        <p:tgtEl>
                                          <p:spTgt spid="2">
                                            <p:txEl>
                                              <p:pRg st="1" end="1"/>
                                            </p:txEl>
                                          </p:spTgt>
                                        </p:tgtEl>
                                        <p:attrNameLst>
                                          <p:attrName>style.visibility</p:attrName>
                                        </p:attrNameLst>
                                      </p:cBhvr>
                                      <p:to>
                                        <p:strVal val="visible"/>
                                      </p:to>
                                    </p:set>
                                    <p:anim calcmode="lin" valueType="num">
                                      <p:cBhvr>
                                        <p:cTn id="23" dur="1000" fill="hold"/>
                                        <p:tgtEl>
                                          <p:spTgt spid="2">
                                            <p:txEl>
                                              <p:pRg st="1" end="1"/>
                                            </p:txEl>
                                          </p:spTgt>
                                        </p:tgtEl>
                                        <p:attrNameLst>
                                          <p:attrName>ppt_w</p:attrName>
                                        </p:attrNameLst>
                                      </p:cBhvr>
                                      <p:tavLst>
                                        <p:tav tm="0">
                                          <p:val>
                                            <p:fltVal val="0"/>
                                          </p:val>
                                        </p:tav>
                                        <p:tav tm="100000">
                                          <p:val>
                                            <p:strVal val="#ppt_w"/>
                                          </p:val>
                                        </p:tav>
                                      </p:tavLst>
                                    </p:anim>
                                    <p:anim calcmode="lin" valueType="num">
                                      <p:cBhvr>
                                        <p:cTn id="24" dur="1000" fill="hold"/>
                                        <p:tgtEl>
                                          <p:spTgt spid="2">
                                            <p:txEl>
                                              <p:pRg st="1" end="1"/>
                                            </p:txEl>
                                          </p:spTgt>
                                        </p:tgtEl>
                                        <p:attrNameLst>
                                          <p:attrName>ppt_h</p:attrName>
                                        </p:attrNameLst>
                                      </p:cBhvr>
                                      <p:tavLst>
                                        <p:tav tm="0">
                                          <p:val>
                                            <p:fltVal val="0"/>
                                          </p:val>
                                        </p:tav>
                                        <p:tav tm="100000">
                                          <p:val>
                                            <p:strVal val="#ppt_h"/>
                                          </p:val>
                                        </p:tav>
                                      </p:tavLst>
                                    </p:anim>
                                    <p:anim calcmode="lin" valueType="num">
                                      <p:cBhvr>
                                        <p:cTn id="25" dur="1000" fill="hold"/>
                                        <p:tgtEl>
                                          <p:spTgt spid="2">
                                            <p:txEl>
                                              <p:pRg st="1" end="1"/>
                                            </p:txEl>
                                          </p:spTgt>
                                        </p:tgtEl>
                                        <p:attrNameLst>
                                          <p:attrName>style.rotation</p:attrName>
                                        </p:attrNameLst>
                                      </p:cBhvr>
                                      <p:tavLst>
                                        <p:tav tm="0">
                                          <p:val>
                                            <p:fltVal val="90"/>
                                          </p:val>
                                        </p:tav>
                                        <p:tav tm="100000">
                                          <p:val>
                                            <p:fltVal val="0"/>
                                          </p:val>
                                        </p:tav>
                                      </p:tavLst>
                                    </p:anim>
                                    <p:animEffect transition="in" filter="fade">
                                      <p:cBhvr>
                                        <p:cTn id="26" dur="1000"/>
                                        <p:tgtEl>
                                          <p:spTgt spid="2">
                                            <p:txEl>
                                              <p:pRg st="1" end="1"/>
                                            </p:txEl>
                                          </p:spTgt>
                                        </p:tgtEl>
                                      </p:cBhvr>
                                    </p:animEffect>
                                  </p:childTnLst>
                                </p:cTn>
                              </p:par>
                            </p:childTnLst>
                          </p:cTn>
                        </p:par>
                      </p:childTnLst>
                    </p:cTn>
                  </p:par>
                  <p:par>
                    <p:cTn id="27" fill="hold">
                      <p:stCondLst>
                        <p:cond delay="indefinite"/>
                      </p:stCondLst>
                      <p:childTnLst>
                        <p:par>
                          <p:cTn id="28" fill="hold">
                            <p:stCondLst>
                              <p:cond delay="0"/>
                            </p:stCondLst>
                            <p:childTnLst>
                              <p:par>
                                <p:cTn id="29" presetID="31" presetClass="entr" presetSubtype="0" fill="hold" grpId="0" nodeType="clickEffect">
                                  <p:stCondLst>
                                    <p:cond delay="0"/>
                                  </p:stCondLst>
                                  <p:childTnLst>
                                    <p:set>
                                      <p:cBhvr>
                                        <p:cTn id="30" dur="1" fill="hold">
                                          <p:stCondLst>
                                            <p:cond delay="0"/>
                                          </p:stCondLst>
                                        </p:cTn>
                                        <p:tgtEl>
                                          <p:spTgt spid="2">
                                            <p:txEl>
                                              <p:pRg st="2" end="2"/>
                                            </p:txEl>
                                          </p:spTgt>
                                        </p:tgtEl>
                                        <p:attrNameLst>
                                          <p:attrName>style.visibility</p:attrName>
                                        </p:attrNameLst>
                                      </p:cBhvr>
                                      <p:to>
                                        <p:strVal val="visible"/>
                                      </p:to>
                                    </p:set>
                                    <p:anim calcmode="lin" valueType="num">
                                      <p:cBhvr>
                                        <p:cTn id="31" dur="1000" fill="hold"/>
                                        <p:tgtEl>
                                          <p:spTgt spid="2">
                                            <p:txEl>
                                              <p:pRg st="2" end="2"/>
                                            </p:txEl>
                                          </p:spTgt>
                                        </p:tgtEl>
                                        <p:attrNameLst>
                                          <p:attrName>ppt_w</p:attrName>
                                        </p:attrNameLst>
                                      </p:cBhvr>
                                      <p:tavLst>
                                        <p:tav tm="0">
                                          <p:val>
                                            <p:fltVal val="0"/>
                                          </p:val>
                                        </p:tav>
                                        <p:tav tm="100000">
                                          <p:val>
                                            <p:strVal val="#ppt_w"/>
                                          </p:val>
                                        </p:tav>
                                      </p:tavLst>
                                    </p:anim>
                                    <p:anim calcmode="lin" valueType="num">
                                      <p:cBhvr>
                                        <p:cTn id="32" dur="1000" fill="hold"/>
                                        <p:tgtEl>
                                          <p:spTgt spid="2">
                                            <p:txEl>
                                              <p:pRg st="2" end="2"/>
                                            </p:txEl>
                                          </p:spTgt>
                                        </p:tgtEl>
                                        <p:attrNameLst>
                                          <p:attrName>ppt_h</p:attrName>
                                        </p:attrNameLst>
                                      </p:cBhvr>
                                      <p:tavLst>
                                        <p:tav tm="0">
                                          <p:val>
                                            <p:fltVal val="0"/>
                                          </p:val>
                                        </p:tav>
                                        <p:tav tm="100000">
                                          <p:val>
                                            <p:strVal val="#ppt_h"/>
                                          </p:val>
                                        </p:tav>
                                      </p:tavLst>
                                    </p:anim>
                                    <p:anim calcmode="lin" valueType="num">
                                      <p:cBhvr>
                                        <p:cTn id="33" dur="1000" fill="hold"/>
                                        <p:tgtEl>
                                          <p:spTgt spid="2">
                                            <p:txEl>
                                              <p:pRg st="2" end="2"/>
                                            </p:txEl>
                                          </p:spTgt>
                                        </p:tgtEl>
                                        <p:attrNameLst>
                                          <p:attrName>style.rotation</p:attrName>
                                        </p:attrNameLst>
                                      </p:cBhvr>
                                      <p:tavLst>
                                        <p:tav tm="0">
                                          <p:val>
                                            <p:fltVal val="90"/>
                                          </p:val>
                                        </p:tav>
                                        <p:tav tm="100000">
                                          <p:val>
                                            <p:fltVal val="0"/>
                                          </p:val>
                                        </p:tav>
                                      </p:tavLst>
                                    </p:anim>
                                    <p:animEffect transition="in" filter="fade">
                                      <p:cBhvr>
                                        <p:cTn id="34" dur="1000"/>
                                        <p:tgtEl>
                                          <p:spTgt spid="2">
                                            <p:txEl>
                                              <p:pRg st="2" end="2"/>
                                            </p:txEl>
                                          </p:spTgt>
                                        </p:tgtEl>
                                      </p:cBhvr>
                                    </p:animEffect>
                                  </p:childTnLst>
                                </p:cTn>
                              </p:par>
                            </p:childTnLst>
                          </p:cTn>
                        </p:par>
                      </p:childTnLst>
                    </p:cTn>
                  </p:par>
                  <p:par>
                    <p:cTn id="35" fill="hold">
                      <p:stCondLst>
                        <p:cond delay="indefinite"/>
                      </p:stCondLst>
                      <p:childTnLst>
                        <p:par>
                          <p:cTn id="36" fill="hold">
                            <p:stCondLst>
                              <p:cond delay="0"/>
                            </p:stCondLst>
                            <p:childTnLst>
                              <p:par>
                                <p:cTn id="37" presetID="31" presetClass="entr" presetSubtype="0" fill="hold" grpId="0" nodeType="clickEffect">
                                  <p:stCondLst>
                                    <p:cond delay="0"/>
                                  </p:stCondLst>
                                  <p:childTnLst>
                                    <p:set>
                                      <p:cBhvr>
                                        <p:cTn id="38" dur="1" fill="hold">
                                          <p:stCondLst>
                                            <p:cond delay="0"/>
                                          </p:stCondLst>
                                        </p:cTn>
                                        <p:tgtEl>
                                          <p:spTgt spid="2">
                                            <p:txEl>
                                              <p:pRg st="3" end="3"/>
                                            </p:txEl>
                                          </p:spTgt>
                                        </p:tgtEl>
                                        <p:attrNameLst>
                                          <p:attrName>style.visibility</p:attrName>
                                        </p:attrNameLst>
                                      </p:cBhvr>
                                      <p:to>
                                        <p:strVal val="visible"/>
                                      </p:to>
                                    </p:set>
                                    <p:anim calcmode="lin" valueType="num">
                                      <p:cBhvr>
                                        <p:cTn id="39" dur="1000" fill="hold"/>
                                        <p:tgtEl>
                                          <p:spTgt spid="2">
                                            <p:txEl>
                                              <p:pRg st="3" end="3"/>
                                            </p:txEl>
                                          </p:spTgt>
                                        </p:tgtEl>
                                        <p:attrNameLst>
                                          <p:attrName>ppt_w</p:attrName>
                                        </p:attrNameLst>
                                      </p:cBhvr>
                                      <p:tavLst>
                                        <p:tav tm="0">
                                          <p:val>
                                            <p:fltVal val="0"/>
                                          </p:val>
                                        </p:tav>
                                        <p:tav tm="100000">
                                          <p:val>
                                            <p:strVal val="#ppt_w"/>
                                          </p:val>
                                        </p:tav>
                                      </p:tavLst>
                                    </p:anim>
                                    <p:anim calcmode="lin" valueType="num">
                                      <p:cBhvr>
                                        <p:cTn id="40" dur="1000" fill="hold"/>
                                        <p:tgtEl>
                                          <p:spTgt spid="2">
                                            <p:txEl>
                                              <p:pRg st="3" end="3"/>
                                            </p:txEl>
                                          </p:spTgt>
                                        </p:tgtEl>
                                        <p:attrNameLst>
                                          <p:attrName>ppt_h</p:attrName>
                                        </p:attrNameLst>
                                      </p:cBhvr>
                                      <p:tavLst>
                                        <p:tav tm="0">
                                          <p:val>
                                            <p:fltVal val="0"/>
                                          </p:val>
                                        </p:tav>
                                        <p:tav tm="100000">
                                          <p:val>
                                            <p:strVal val="#ppt_h"/>
                                          </p:val>
                                        </p:tav>
                                      </p:tavLst>
                                    </p:anim>
                                    <p:anim calcmode="lin" valueType="num">
                                      <p:cBhvr>
                                        <p:cTn id="41" dur="1000" fill="hold"/>
                                        <p:tgtEl>
                                          <p:spTgt spid="2">
                                            <p:txEl>
                                              <p:pRg st="3" end="3"/>
                                            </p:txEl>
                                          </p:spTgt>
                                        </p:tgtEl>
                                        <p:attrNameLst>
                                          <p:attrName>style.rotation</p:attrName>
                                        </p:attrNameLst>
                                      </p:cBhvr>
                                      <p:tavLst>
                                        <p:tav tm="0">
                                          <p:val>
                                            <p:fltVal val="90"/>
                                          </p:val>
                                        </p:tav>
                                        <p:tav tm="100000">
                                          <p:val>
                                            <p:fltVal val="0"/>
                                          </p:val>
                                        </p:tav>
                                      </p:tavLst>
                                    </p:anim>
                                    <p:animEffect transition="in" filter="fade">
                                      <p:cBhvr>
                                        <p:cTn id="42" dur="1000"/>
                                        <p:tgtEl>
                                          <p:spTgt spid="2">
                                            <p:txEl>
                                              <p:pRg st="3" end="3"/>
                                            </p:txEl>
                                          </p:spTgt>
                                        </p:tgtEl>
                                      </p:cBhvr>
                                    </p:animEffect>
                                  </p:childTnLst>
                                </p:cTn>
                              </p:par>
                            </p:childTnLst>
                          </p:cTn>
                        </p:par>
                      </p:childTnLst>
                    </p:cTn>
                  </p:par>
                  <p:par>
                    <p:cTn id="43" fill="hold">
                      <p:stCondLst>
                        <p:cond delay="indefinite"/>
                      </p:stCondLst>
                      <p:childTnLst>
                        <p:par>
                          <p:cTn id="44" fill="hold">
                            <p:stCondLst>
                              <p:cond delay="0"/>
                            </p:stCondLst>
                            <p:childTnLst>
                              <p:par>
                                <p:cTn id="45" presetID="31" presetClass="entr" presetSubtype="0" fill="hold" grpId="0" nodeType="clickEffect">
                                  <p:stCondLst>
                                    <p:cond delay="0"/>
                                  </p:stCondLst>
                                  <p:childTnLst>
                                    <p:set>
                                      <p:cBhvr>
                                        <p:cTn id="46" dur="1" fill="hold">
                                          <p:stCondLst>
                                            <p:cond delay="0"/>
                                          </p:stCondLst>
                                        </p:cTn>
                                        <p:tgtEl>
                                          <p:spTgt spid="2">
                                            <p:txEl>
                                              <p:pRg st="4" end="4"/>
                                            </p:txEl>
                                          </p:spTgt>
                                        </p:tgtEl>
                                        <p:attrNameLst>
                                          <p:attrName>style.visibility</p:attrName>
                                        </p:attrNameLst>
                                      </p:cBhvr>
                                      <p:to>
                                        <p:strVal val="visible"/>
                                      </p:to>
                                    </p:set>
                                    <p:anim calcmode="lin" valueType="num">
                                      <p:cBhvr>
                                        <p:cTn id="47" dur="1000" fill="hold"/>
                                        <p:tgtEl>
                                          <p:spTgt spid="2">
                                            <p:txEl>
                                              <p:pRg st="4" end="4"/>
                                            </p:txEl>
                                          </p:spTgt>
                                        </p:tgtEl>
                                        <p:attrNameLst>
                                          <p:attrName>ppt_w</p:attrName>
                                        </p:attrNameLst>
                                      </p:cBhvr>
                                      <p:tavLst>
                                        <p:tav tm="0">
                                          <p:val>
                                            <p:fltVal val="0"/>
                                          </p:val>
                                        </p:tav>
                                        <p:tav tm="100000">
                                          <p:val>
                                            <p:strVal val="#ppt_w"/>
                                          </p:val>
                                        </p:tav>
                                      </p:tavLst>
                                    </p:anim>
                                    <p:anim calcmode="lin" valueType="num">
                                      <p:cBhvr>
                                        <p:cTn id="48" dur="1000" fill="hold"/>
                                        <p:tgtEl>
                                          <p:spTgt spid="2">
                                            <p:txEl>
                                              <p:pRg st="4" end="4"/>
                                            </p:txEl>
                                          </p:spTgt>
                                        </p:tgtEl>
                                        <p:attrNameLst>
                                          <p:attrName>ppt_h</p:attrName>
                                        </p:attrNameLst>
                                      </p:cBhvr>
                                      <p:tavLst>
                                        <p:tav tm="0">
                                          <p:val>
                                            <p:fltVal val="0"/>
                                          </p:val>
                                        </p:tav>
                                        <p:tav tm="100000">
                                          <p:val>
                                            <p:strVal val="#ppt_h"/>
                                          </p:val>
                                        </p:tav>
                                      </p:tavLst>
                                    </p:anim>
                                    <p:anim calcmode="lin" valueType="num">
                                      <p:cBhvr>
                                        <p:cTn id="49" dur="1000" fill="hold"/>
                                        <p:tgtEl>
                                          <p:spTgt spid="2">
                                            <p:txEl>
                                              <p:pRg st="4" end="4"/>
                                            </p:txEl>
                                          </p:spTgt>
                                        </p:tgtEl>
                                        <p:attrNameLst>
                                          <p:attrName>style.rotation</p:attrName>
                                        </p:attrNameLst>
                                      </p:cBhvr>
                                      <p:tavLst>
                                        <p:tav tm="0">
                                          <p:val>
                                            <p:fltVal val="90"/>
                                          </p:val>
                                        </p:tav>
                                        <p:tav tm="100000">
                                          <p:val>
                                            <p:fltVal val="0"/>
                                          </p:val>
                                        </p:tav>
                                      </p:tavLst>
                                    </p:anim>
                                    <p:animEffect transition="in" filter="fade">
                                      <p:cBhvr>
                                        <p:cTn id="50" dur="1000"/>
                                        <p:tgtEl>
                                          <p:spTgt spid="2">
                                            <p:txEl>
                                              <p:pRg st="4" end="4"/>
                                            </p:txEl>
                                          </p:spTgt>
                                        </p:tgtEl>
                                      </p:cBhvr>
                                    </p:animEffect>
                                  </p:childTnLst>
                                </p:cTn>
                              </p:par>
                            </p:childTnLst>
                          </p:cTn>
                        </p:par>
                      </p:childTnLst>
                    </p:cTn>
                  </p:par>
                  <p:par>
                    <p:cTn id="51" fill="hold">
                      <p:stCondLst>
                        <p:cond delay="indefinite"/>
                      </p:stCondLst>
                      <p:childTnLst>
                        <p:par>
                          <p:cTn id="52" fill="hold">
                            <p:stCondLst>
                              <p:cond delay="0"/>
                            </p:stCondLst>
                            <p:childTnLst>
                              <p:par>
                                <p:cTn id="53" presetID="31" presetClass="entr" presetSubtype="0" fill="hold" grpId="0" nodeType="clickEffect">
                                  <p:stCondLst>
                                    <p:cond delay="0"/>
                                  </p:stCondLst>
                                  <p:childTnLst>
                                    <p:set>
                                      <p:cBhvr>
                                        <p:cTn id="54" dur="1" fill="hold">
                                          <p:stCondLst>
                                            <p:cond delay="0"/>
                                          </p:stCondLst>
                                        </p:cTn>
                                        <p:tgtEl>
                                          <p:spTgt spid="2">
                                            <p:txEl>
                                              <p:pRg st="5" end="5"/>
                                            </p:txEl>
                                          </p:spTgt>
                                        </p:tgtEl>
                                        <p:attrNameLst>
                                          <p:attrName>style.visibility</p:attrName>
                                        </p:attrNameLst>
                                      </p:cBhvr>
                                      <p:to>
                                        <p:strVal val="visible"/>
                                      </p:to>
                                    </p:set>
                                    <p:anim calcmode="lin" valueType="num">
                                      <p:cBhvr>
                                        <p:cTn id="55" dur="1000" fill="hold"/>
                                        <p:tgtEl>
                                          <p:spTgt spid="2">
                                            <p:txEl>
                                              <p:pRg st="5" end="5"/>
                                            </p:txEl>
                                          </p:spTgt>
                                        </p:tgtEl>
                                        <p:attrNameLst>
                                          <p:attrName>ppt_w</p:attrName>
                                        </p:attrNameLst>
                                      </p:cBhvr>
                                      <p:tavLst>
                                        <p:tav tm="0">
                                          <p:val>
                                            <p:fltVal val="0"/>
                                          </p:val>
                                        </p:tav>
                                        <p:tav tm="100000">
                                          <p:val>
                                            <p:strVal val="#ppt_w"/>
                                          </p:val>
                                        </p:tav>
                                      </p:tavLst>
                                    </p:anim>
                                    <p:anim calcmode="lin" valueType="num">
                                      <p:cBhvr>
                                        <p:cTn id="56" dur="1000" fill="hold"/>
                                        <p:tgtEl>
                                          <p:spTgt spid="2">
                                            <p:txEl>
                                              <p:pRg st="5" end="5"/>
                                            </p:txEl>
                                          </p:spTgt>
                                        </p:tgtEl>
                                        <p:attrNameLst>
                                          <p:attrName>ppt_h</p:attrName>
                                        </p:attrNameLst>
                                      </p:cBhvr>
                                      <p:tavLst>
                                        <p:tav tm="0">
                                          <p:val>
                                            <p:fltVal val="0"/>
                                          </p:val>
                                        </p:tav>
                                        <p:tav tm="100000">
                                          <p:val>
                                            <p:strVal val="#ppt_h"/>
                                          </p:val>
                                        </p:tav>
                                      </p:tavLst>
                                    </p:anim>
                                    <p:anim calcmode="lin" valueType="num">
                                      <p:cBhvr>
                                        <p:cTn id="57" dur="1000" fill="hold"/>
                                        <p:tgtEl>
                                          <p:spTgt spid="2">
                                            <p:txEl>
                                              <p:pRg st="5" end="5"/>
                                            </p:txEl>
                                          </p:spTgt>
                                        </p:tgtEl>
                                        <p:attrNameLst>
                                          <p:attrName>style.rotation</p:attrName>
                                        </p:attrNameLst>
                                      </p:cBhvr>
                                      <p:tavLst>
                                        <p:tav tm="0">
                                          <p:val>
                                            <p:fltVal val="90"/>
                                          </p:val>
                                        </p:tav>
                                        <p:tav tm="100000">
                                          <p:val>
                                            <p:fltVal val="0"/>
                                          </p:val>
                                        </p:tav>
                                      </p:tavLst>
                                    </p:anim>
                                    <p:animEffect transition="in" filter="fade">
                                      <p:cBhvr>
                                        <p:cTn id="58" dur="1000"/>
                                        <p:tgtEl>
                                          <p:spTgt spid="2">
                                            <p:txEl>
                                              <p:pRg st="5" end="5"/>
                                            </p:txEl>
                                          </p:spTgt>
                                        </p:tgtEl>
                                      </p:cBhvr>
                                    </p:animEffect>
                                  </p:childTnLst>
                                </p:cTn>
                              </p:par>
                            </p:childTnLst>
                          </p:cTn>
                        </p:par>
                      </p:childTnLst>
                    </p:cTn>
                  </p:par>
                  <p:par>
                    <p:cTn id="59" fill="hold">
                      <p:stCondLst>
                        <p:cond delay="indefinite"/>
                      </p:stCondLst>
                      <p:childTnLst>
                        <p:par>
                          <p:cTn id="60" fill="hold">
                            <p:stCondLst>
                              <p:cond delay="0"/>
                            </p:stCondLst>
                            <p:childTnLst>
                              <p:par>
                                <p:cTn id="61" presetID="31" presetClass="entr" presetSubtype="0" fill="hold" grpId="0" nodeType="clickEffect">
                                  <p:stCondLst>
                                    <p:cond delay="0"/>
                                  </p:stCondLst>
                                  <p:childTnLst>
                                    <p:set>
                                      <p:cBhvr>
                                        <p:cTn id="62" dur="1" fill="hold">
                                          <p:stCondLst>
                                            <p:cond delay="0"/>
                                          </p:stCondLst>
                                        </p:cTn>
                                        <p:tgtEl>
                                          <p:spTgt spid="2">
                                            <p:txEl>
                                              <p:pRg st="6" end="6"/>
                                            </p:txEl>
                                          </p:spTgt>
                                        </p:tgtEl>
                                        <p:attrNameLst>
                                          <p:attrName>style.visibility</p:attrName>
                                        </p:attrNameLst>
                                      </p:cBhvr>
                                      <p:to>
                                        <p:strVal val="visible"/>
                                      </p:to>
                                    </p:set>
                                    <p:anim calcmode="lin" valueType="num">
                                      <p:cBhvr>
                                        <p:cTn id="63" dur="1000" fill="hold"/>
                                        <p:tgtEl>
                                          <p:spTgt spid="2">
                                            <p:txEl>
                                              <p:pRg st="6" end="6"/>
                                            </p:txEl>
                                          </p:spTgt>
                                        </p:tgtEl>
                                        <p:attrNameLst>
                                          <p:attrName>ppt_w</p:attrName>
                                        </p:attrNameLst>
                                      </p:cBhvr>
                                      <p:tavLst>
                                        <p:tav tm="0">
                                          <p:val>
                                            <p:fltVal val="0"/>
                                          </p:val>
                                        </p:tav>
                                        <p:tav tm="100000">
                                          <p:val>
                                            <p:strVal val="#ppt_w"/>
                                          </p:val>
                                        </p:tav>
                                      </p:tavLst>
                                    </p:anim>
                                    <p:anim calcmode="lin" valueType="num">
                                      <p:cBhvr>
                                        <p:cTn id="64" dur="1000" fill="hold"/>
                                        <p:tgtEl>
                                          <p:spTgt spid="2">
                                            <p:txEl>
                                              <p:pRg st="6" end="6"/>
                                            </p:txEl>
                                          </p:spTgt>
                                        </p:tgtEl>
                                        <p:attrNameLst>
                                          <p:attrName>ppt_h</p:attrName>
                                        </p:attrNameLst>
                                      </p:cBhvr>
                                      <p:tavLst>
                                        <p:tav tm="0">
                                          <p:val>
                                            <p:fltVal val="0"/>
                                          </p:val>
                                        </p:tav>
                                        <p:tav tm="100000">
                                          <p:val>
                                            <p:strVal val="#ppt_h"/>
                                          </p:val>
                                        </p:tav>
                                      </p:tavLst>
                                    </p:anim>
                                    <p:anim calcmode="lin" valueType="num">
                                      <p:cBhvr>
                                        <p:cTn id="65" dur="1000" fill="hold"/>
                                        <p:tgtEl>
                                          <p:spTgt spid="2">
                                            <p:txEl>
                                              <p:pRg st="6" end="6"/>
                                            </p:txEl>
                                          </p:spTgt>
                                        </p:tgtEl>
                                        <p:attrNameLst>
                                          <p:attrName>style.rotation</p:attrName>
                                        </p:attrNameLst>
                                      </p:cBhvr>
                                      <p:tavLst>
                                        <p:tav tm="0">
                                          <p:val>
                                            <p:fltVal val="90"/>
                                          </p:val>
                                        </p:tav>
                                        <p:tav tm="100000">
                                          <p:val>
                                            <p:fltVal val="0"/>
                                          </p:val>
                                        </p:tav>
                                      </p:tavLst>
                                    </p:anim>
                                    <p:animEffect transition="in" filter="fade">
                                      <p:cBhvr>
                                        <p:cTn id="66" dur="1000"/>
                                        <p:tgtEl>
                                          <p:spTgt spid="2">
                                            <p:txEl>
                                              <p:pRg st="6" end="6"/>
                                            </p:txEl>
                                          </p:spTgt>
                                        </p:tgtEl>
                                      </p:cBhvr>
                                    </p:animEffect>
                                  </p:childTnLst>
                                </p:cTn>
                              </p:par>
                            </p:childTnLst>
                          </p:cTn>
                        </p:par>
                      </p:childTnLst>
                    </p:cTn>
                  </p:par>
                  <p:par>
                    <p:cTn id="67" fill="hold">
                      <p:stCondLst>
                        <p:cond delay="indefinite"/>
                      </p:stCondLst>
                      <p:childTnLst>
                        <p:par>
                          <p:cTn id="68" fill="hold">
                            <p:stCondLst>
                              <p:cond delay="0"/>
                            </p:stCondLst>
                            <p:childTnLst>
                              <p:par>
                                <p:cTn id="69" presetID="31" presetClass="entr" presetSubtype="0" fill="hold" grpId="0" nodeType="clickEffect">
                                  <p:stCondLst>
                                    <p:cond delay="0"/>
                                  </p:stCondLst>
                                  <p:childTnLst>
                                    <p:set>
                                      <p:cBhvr>
                                        <p:cTn id="70" dur="1" fill="hold">
                                          <p:stCondLst>
                                            <p:cond delay="0"/>
                                          </p:stCondLst>
                                        </p:cTn>
                                        <p:tgtEl>
                                          <p:spTgt spid="2">
                                            <p:txEl>
                                              <p:pRg st="7" end="7"/>
                                            </p:txEl>
                                          </p:spTgt>
                                        </p:tgtEl>
                                        <p:attrNameLst>
                                          <p:attrName>style.visibility</p:attrName>
                                        </p:attrNameLst>
                                      </p:cBhvr>
                                      <p:to>
                                        <p:strVal val="visible"/>
                                      </p:to>
                                    </p:set>
                                    <p:anim calcmode="lin" valueType="num">
                                      <p:cBhvr>
                                        <p:cTn id="71" dur="1000" fill="hold"/>
                                        <p:tgtEl>
                                          <p:spTgt spid="2">
                                            <p:txEl>
                                              <p:pRg st="7" end="7"/>
                                            </p:txEl>
                                          </p:spTgt>
                                        </p:tgtEl>
                                        <p:attrNameLst>
                                          <p:attrName>ppt_w</p:attrName>
                                        </p:attrNameLst>
                                      </p:cBhvr>
                                      <p:tavLst>
                                        <p:tav tm="0">
                                          <p:val>
                                            <p:fltVal val="0"/>
                                          </p:val>
                                        </p:tav>
                                        <p:tav tm="100000">
                                          <p:val>
                                            <p:strVal val="#ppt_w"/>
                                          </p:val>
                                        </p:tav>
                                      </p:tavLst>
                                    </p:anim>
                                    <p:anim calcmode="lin" valueType="num">
                                      <p:cBhvr>
                                        <p:cTn id="72" dur="1000" fill="hold"/>
                                        <p:tgtEl>
                                          <p:spTgt spid="2">
                                            <p:txEl>
                                              <p:pRg st="7" end="7"/>
                                            </p:txEl>
                                          </p:spTgt>
                                        </p:tgtEl>
                                        <p:attrNameLst>
                                          <p:attrName>ppt_h</p:attrName>
                                        </p:attrNameLst>
                                      </p:cBhvr>
                                      <p:tavLst>
                                        <p:tav tm="0">
                                          <p:val>
                                            <p:fltVal val="0"/>
                                          </p:val>
                                        </p:tav>
                                        <p:tav tm="100000">
                                          <p:val>
                                            <p:strVal val="#ppt_h"/>
                                          </p:val>
                                        </p:tav>
                                      </p:tavLst>
                                    </p:anim>
                                    <p:anim calcmode="lin" valueType="num">
                                      <p:cBhvr>
                                        <p:cTn id="73" dur="1000" fill="hold"/>
                                        <p:tgtEl>
                                          <p:spTgt spid="2">
                                            <p:txEl>
                                              <p:pRg st="7" end="7"/>
                                            </p:txEl>
                                          </p:spTgt>
                                        </p:tgtEl>
                                        <p:attrNameLst>
                                          <p:attrName>style.rotation</p:attrName>
                                        </p:attrNameLst>
                                      </p:cBhvr>
                                      <p:tavLst>
                                        <p:tav tm="0">
                                          <p:val>
                                            <p:fltVal val="90"/>
                                          </p:val>
                                        </p:tav>
                                        <p:tav tm="100000">
                                          <p:val>
                                            <p:fltVal val="0"/>
                                          </p:val>
                                        </p:tav>
                                      </p:tavLst>
                                    </p:anim>
                                    <p:animEffect transition="in" filter="fade">
                                      <p:cBhvr>
                                        <p:cTn id="74" dur="1000"/>
                                        <p:tgtEl>
                                          <p:spTgt spid="2">
                                            <p:txEl>
                                              <p:pRg st="7" end="7"/>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animBg="1"/>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301</TotalTime>
  <Words>1207</Words>
  <Application>Microsoft Office PowerPoint</Application>
  <PresentationFormat>On-screen Show (4:3)</PresentationFormat>
  <Paragraphs>103</Paragraphs>
  <Slides>14</Slides>
  <Notes>0</Notes>
  <HiddenSlides>0</HiddenSlides>
  <MMClips>0</MMClips>
  <ScaleCrop>false</ScaleCrop>
  <HeadingPairs>
    <vt:vector size="4" baseType="variant">
      <vt:variant>
        <vt:lpstr>Theme</vt:lpstr>
      </vt:variant>
      <vt:variant>
        <vt:i4>2</vt:i4>
      </vt:variant>
      <vt:variant>
        <vt:lpstr>Slide Titles</vt:lpstr>
      </vt:variant>
      <vt:variant>
        <vt:i4>14</vt:i4>
      </vt:variant>
    </vt:vector>
  </HeadingPairs>
  <TitlesOfParts>
    <vt:vector size="16" baseType="lpstr">
      <vt:lpstr>Office Theme</vt:lpstr>
      <vt:lpstr>1_Office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SemSem</dc:creator>
  <cp:lastModifiedBy>SemSem</cp:lastModifiedBy>
  <cp:revision>6</cp:revision>
  <dcterms:created xsi:type="dcterms:W3CDTF">2017-08-04T08:32:14Z</dcterms:created>
  <dcterms:modified xsi:type="dcterms:W3CDTF">2017-08-04T13:33:18Z</dcterms:modified>
</cp:coreProperties>
</file>