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1"/>
  </p:notesMasterIdLst>
  <p:sldIdLst>
    <p:sldId id="894" r:id="rId2"/>
    <p:sldId id="893" r:id="rId3"/>
    <p:sldId id="817" r:id="rId4"/>
    <p:sldId id="849" r:id="rId5"/>
    <p:sldId id="706" r:id="rId6"/>
    <p:sldId id="864" r:id="rId7"/>
    <p:sldId id="865" r:id="rId8"/>
    <p:sldId id="866" r:id="rId9"/>
    <p:sldId id="797" r:id="rId10"/>
    <p:sldId id="798" r:id="rId11"/>
    <p:sldId id="528" r:id="rId12"/>
    <p:sldId id="268" r:id="rId13"/>
    <p:sldId id="867" r:id="rId14"/>
    <p:sldId id="868" r:id="rId15"/>
    <p:sldId id="715" r:id="rId16"/>
    <p:sldId id="869" r:id="rId17"/>
    <p:sldId id="870" r:id="rId18"/>
    <p:sldId id="716" r:id="rId19"/>
    <p:sldId id="871" r:id="rId20"/>
    <p:sldId id="717" r:id="rId21"/>
    <p:sldId id="872" r:id="rId22"/>
    <p:sldId id="334" r:id="rId23"/>
    <p:sldId id="825" r:id="rId24"/>
    <p:sldId id="873" r:id="rId25"/>
    <p:sldId id="269" r:id="rId26"/>
    <p:sldId id="539" r:id="rId27"/>
    <p:sldId id="733" r:id="rId28"/>
    <p:sldId id="874" r:id="rId29"/>
    <p:sldId id="735" r:id="rId30"/>
    <p:sldId id="753" r:id="rId31"/>
    <p:sldId id="853" r:id="rId32"/>
    <p:sldId id="875" r:id="rId33"/>
    <p:sldId id="876" r:id="rId34"/>
    <p:sldId id="795" r:id="rId35"/>
    <p:sldId id="799" r:id="rId36"/>
    <p:sldId id="762" r:id="rId37"/>
    <p:sldId id="772" r:id="rId38"/>
    <p:sldId id="877" r:id="rId39"/>
    <p:sldId id="878" r:id="rId40"/>
    <p:sldId id="879" r:id="rId41"/>
    <p:sldId id="880" r:id="rId42"/>
    <p:sldId id="881" r:id="rId43"/>
    <p:sldId id="882" r:id="rId44"/>
    <p:sldId id="774" r:id="rId45"/>
    <p:sldId id="883" r:id="rId46"/>
    <p:sldId id="884" r:id="rId47"/>
    <p:sldId id="775" r:id="rId48"/>
    <p:sldId id="805" r:id="rId49"/>
    <p:sldId id="885" r:id="rId50"/>
    <p:sldId id="785" r:id="rId51"/>
    <p:sldId id="886" r:id="rId52"/>
    <p:sldId id="887" r:id="rId53"/>
    <p:sldId id="888" r:id="rId54"/>
    <p:sldId id="889" r:id="rId55"/>
    <p:sldId id="890" r:id="rId56"/>
    <p:sldId id="846" r:id="rId57"/>
    <p:sldId id="891" r:id="rId58"/>
    <p:sldId id="788" r:id="rId59"/>
    <p:sldId id="789" r:id="rId60"/>
    <p:sldId id="790" r:id="rId61"/>
    <p:sldId id="857" r:id="rId62"/>
    <p:sldId id="792" r:id="rId63"/>
    <p:sldId id="810" r:id="rId64"/>
    <p:sldId id="811" r:id="rId65"/>
    <p:sldId id="812" r:id="rId66"/>
    <p:sldId id="813" r:id="rId67"/>
    <p:sldId id="814" r:id="rId68"/>
    <p:sldId id="815" r:id="rId69"/>
    <p:sldId id="816"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F2389A-A27C-4329-ADAE-FB4061EDC906}" type="doc">
      <dgm:prSet loTypeId="urn:microsoft.com/office/officeart/2005/8/layout/hList7" loCatId="list" qsTypeId="urn:microsoft.com/office/officeart/2005/8/quickstyle/3d5" qsCatId="3D" csTypeId="urn:microsoft.com/office/officeart/2005/8/colors/colorful2" csCatId="colorful"/>
      <dgm:spPr/>
      <dgm:t>
        <a:bodyPr/>
        <a:lstStyle/>
        <a:p>
          <a:pPr rtl="1"/>
          <a:endParaRPr lang="ar-EG"/>
        </a:p>
      </dgm:t>
    </dgm:pt>
    <dgm:pt modelId="{B209DB50-5A84-4699-AA83-74EBCB2FBDAD}">
      <dgm:prSet/>
      <dgm:spPr/>
      <dgm:t>
        <a:bodyPr/>
        <a:lstStyle/>
        <a:p>
          <a:pPr rtl="0"/>
          <a:r>
            <a:rPr lang="ar-SA" b="1" dirty="0" smtClean="0"/>
            <a:t>الفصل الحادى عشر</a:t>
          </a:r>
          <a:endParaRPr lang="ar-EG" b="1" dirty="0"/>
        </a:p>
      </dgm:t>
    </dgm:pt>
    <dgm:pt modelId="{10F6A2A3-3E45-4A01-9488-76EDAFA833F7}" type="parTrans" cxnId="{B8013831-79F2-4908-A53F-077824BED1A9}">
      <dgm:prSet/>
      <dgm:spPr/>
      <dgm:t>
        <a:bodyPr/>
        <a:lstStyle/>
        <a:p>
          <a:pPr rtl="1"/>
          <a:endParaRPr lang="ar-EG"/>
        </a:p>
      </dgm:t>
    </dgm:pt>
    <dgm:pt modelId="{40BF6C77-E378-4C0C-963F-5C694A573ADF}" type="sibTrans" cxnId="{B8013831-79F2-4908-A53F-077824BED1A9}">
      <dgm:prSet/>
      <dgm:spPr/>
      <dgm:t>
        <a:bodyPr/>
        <a:lstStyle/>
        <a:p>
          <a:pPr rtl="1"/>
          <a:endParaRPr lang="ar-EG"/>
        </a:p>
      </dgm:t>
    </dgm:pt>
    <dgm:pt modelId="{C1B0A130-9BCD-437E-890A-870381F66FA5}" type="pres">
      <dgm:prSet presAssocID="{32F2389A-A27C-4329-ADAE-FB4061EDC906}" presName="Name0" presStyleCnt="0">
        <dgm:presLayoutVars>
          <dgm:dir/>
          <dgm:resizeHandles val="exact"/>
        </dgm:presLayoutVars>
      </dgm:prSet>
      <dgm:spPr/>
      <dgm:t>
        <a:bodyPr/>
        <a:lstStyle/>
        <a:p>
          <a:pPr rtl="1"/>
          <a:endParaRPr lang="ar-SA"/>
        </a:p>
      </dgm:t>
    </dgm:pt>
    <dgm:pt modelId="{07527CFF-6F4F-4FCE-9655-7DFF6F42A496}" type="pres">
      <dgm:prSet presAssocID="{32F2389A-A27C-4329-ADAE-FB4061EDC906}" presName="fgShape" presStyleLbl="fgShp" presStyleIdx="0" presStyleCnt="1"/>
      <dgm:spPr/>
    </dgm:pt>
    <dgm:pt modelId="{82B128D5-90E6-4A6D-AE85-E595BE0CDF57}" type="pres">
      <dgm:prSet presAssocID="{32F2389A-A27C-4329-ADAE-FB4061EDC906}" presName="linComp" presStyleCnt="0"/>
      <dgm:spPr/>
    </dgm:pt>
    <dgm:pt modelId="{200AB6A7-49D4-446E-AF60-E2D908ACE050}" type="pres">
      <dgm:prSet presAssocID="{B209DB50-5A84-4699-AA83-74EBCB2FBDAD}" presName="compNode" presStyleCnt="0"/>
      <dgm:spPr/>
    </dgm:pt>
    <dgm:pt modelId="{BB78DC2A-F38E-4D1B-90DE-32501071A3D7}" type="pres">
      <dgm:prSet presAssocID="{B209DB50-5A84-4699-AA83-74EBCB2FBDAD}" presName="bkgdShape" presStyleLbl="node1" presStyleIdx="0" presStyleCnt="1"/>
      <dgm:spPr/>
      <dgm:t>
        <a:bodyPr/>
        <a:lstStyle/>
        <a:p>
          <a:pPr rtl="1"/>
          <a:endParaRPr lang="ar-SA"/>
        </a:p>
      </dgm:t>
    </dgm:pt>
    <dgm:pt modelId="{B94D0E3F-60DD-407E-BAAA-A544A9454014}" type="pres">
      <dgm:prSet presAssocID="{B209DB50-5A84-4699-AA83-74EBCB2FBDAD}" presName="nodeTx" presStyleLbl="node1" presStyleIdx="0" presStyleCnt="1">
        <dgm:presLayoutVars>
          <dgm:bulletEnabled val="1"/>
        </dgm:presLayoutVars>
      </dgm:prSet>
      <dgm:spPr/>
      <dgm:t>
        <a:bodyPr/>
        <a:lstStyle/>
        <a:p>
          <a:pPr rtl="1"/>
          <a:endParaRPr lang="ar-SA"/>
        </a:p>
      </dgm:t>
    </dgm:pt>
    <dgm:pt modelId="{30BB6A90-CEDA-4996-B250-7F8354983DFB}" type="pres">
      <dgm:prSet presAssocID="{B209DB50-5A84-4699-AA83-74EBCB2FBDAD}" presName="invisiNode" presStyleLbl="node1" presStyleIdx="0" presStyleCnt="1"/>
      <dgm:spPr/>
    </dgm:pt>
    <dgm:pt modelId="{2B18B5B5-586B-4A2E-B0EC-80ACCC917BAE}" type="pres">
      <dgm:prSet presAssocID="{B209DB50-5A84-4699-AA83-74EBCB2FBDAD}" presName="imagNode" presStyleLbl="fgImgPlace1" presStyleIdx="0" presStyleCnt="1"/>
      <dgm:spPr/>
    </dgm:pt>
  </dgm:ptLst>
  <dgm:cxnLst>
    <dgm:cxn modelId="{0F6F17FC-8850-4E5D-B5B1-6F7856C209E3}" type="presOf" srcId="{B209DB50-5A84-4699-AA83-74EBCB2FBDAD}" destId="{BB78DC2A-F38E-4D1B-90DE-32501071A3D7}" srcOrd="0" destOrd="0" presId="urn:microsoft.com/office/officeart/2005/8/layout/hList7"/>
    <dgm:cxn modelId="{65B0DE28-65B7-427F-952E-A292D7D00E6E}" type="presOf" srcId="{B209DB50-5A84-4699-AA83-74EBCB2FBDAD}" destId="{B94D0E3F-60DD-407E-BAAA-A544A9454014}" srcOrd="1" destOrd="0" presId="urn:microsoft.com/office/officeart/2005/8/layout/hList7"/>
    <dgm:cxn modelId="{63E48C56-3335-46B5-8A8A-00EC48287F16}" type="presOf" srcId="{32F2389A-A27C-4329-ADAE-FB4061EDC906}" destId="{C1B0A130-9BCD-437E-890A-870381F66FA5}" srcOrd="0" destOrd="0" presId="urn:microsoft.com/office/officeart/2005/8/layout/hList7"/>
    <dgm:cxn modelId="{B8013831-79F2-4908-A53F-077824BED1A9}" srcId="{32F2389A-A27C-4329-ADAE-FB4061EDC906}" destId="{B209DB50-5A84-4699-AA83-74EBCB2FBDAD}" srcOrd="0" destOrd="0" parTransId="{10F6A2A3-3E45-4A01-9488-76EDAFA833F7}" sibTransId="{40BF6C77-E378-4C0C-963F-5C694A573ADF}"/>
    <dgm:cxn modelId="{FD6FCC8C-D34D-4E07-8110-81AD3329D700}" type="presParOf" srcId="{C1B0A130-9BCD-437E-890A-870381F66FA5}" destId="{07527CFF-6F4F-4FCE-9655-7DFF6F42A496}" srcOrd="0" destOrd="0" presId="urn:microsoft.com/office/officeart/2005/8/layout/hList7"/>
    <dgm:cxn modelId="{5DAB7477-8DCB-42B5-A362-080697B1EB66}" type="presParOf" srcId="{C1B0A130-9BCD-437E-890A-870381F66FA5}" destId="{82B128D5-90E6-4A6D-AE85-E595BE0CDF57}" srcOrd="1" destOrd="0" presId="urn:microsoft.com/office/officeart/2005/8/layout/hList7"/>
    <dgm:cxn modelId="{8FD15547-E128-465E-9739-ADC665F6C212}" type="presParOf" srcId="{82B128D5-90E6-4A6D-AE85-E595BE0CDF57}" destId="{200AB6A7-49D4-446E-AF60-E2D908ACE050}" srcOrd="0" destOrd="0" presId="urn:microsoft.com/office/officeart/2005/8/layout/hList7"/>
    <dgm:cxn modelId="{7A19AF89-807B-43A4-BE4C-CBC8697E380E}" type="presParOf" srcId="{200AB6A7-49D4-446E-AF60-E2D908ACE050}" destId="{BB78DC2A-F38E-4D1B-90DE-32501071A3D7}" srcOrd="0" destOrd="0" presId="urn:microsoft.com/office/officeart/2005/8/layout/hList7"/>
    <dgm:cxn modelId="{917B2520-A326-4E4D-BA37-42EF21EAA955}" type="presParOf" srcId="{200AB6A7-49D4-446E-AF60-E2D908ACE050}" destId="{B94D0E3F-60DD-407E-BAAA-A544A9454014}" srcOrd="1" destOrd="0" presId="urn:microsoft.com/office/officeart/2005/8/layout/hList7"/>
    <dgm:cxn modelId="{2BEB2AC9-A349-4121-838D-933383867F3E}" type="presParOf" srcId="{200AB6A7-49D4-446E-AF60-E2D908ACE050}" destId="{30BB6A90-CEDA-4996-B250-7F8354983DFB}" srcOrd="2" destOrd="0" presId="urn:microsoft.com/office/officeart/2005/8/layout/hList7"/>
    <dgm:cxn modelId="{6D6141A1-893B-4BD0-A3F8-10B52A44B3F2}" type="presParOf" srcId="{200AB6A7-49D4-446E-AF60-E2D908ACE050}" destId="{2B18B5B5-586B-4A2E-B0EC-80ACCC917BAE}" srcOrd="3" destOrd="0" presId="urn:microsoft.com/office/officeart/2005/8/layout/hList7"/>
  </dgm:cxnLst>
  <dgm:bg/>
  <dgm:whole/>
</dgm:dataModel>
</file>

<file path=ppt/diagrams/data2.xml><?xml version="1.0" encoding="utf-8"?>
<dgm:dataModel xmlns:dgm="http://schemas.openxmlformats.org/drawingml/2006/diagram" xmlns:a="http://schemas.openxmlformats.org/drawingml/2006/main">
  <dgm:ptLst>
    <dgm:pt modelId="{AA97E197-0941-4B5D-B8A4-551B673110D9}" type="doc">
      <dgm:prSet loTypeId="urn:microsoft.com/office/officeart/2005/8/layout/venn1" loCatId="relationship" qsTypeId="urn:microsoft.com/office/officeart/2005/8/quickstyle/3d3" qsCatId="3D" csTypeId="urn:microsoft.com/office/officeart/2005/8/colors/accent1_2" csCatId="accent1" phldr="1"/>
      <dgm:spPr/>
      <dgm:t>
        <a:bodyPr/>
        <a:lstStyle/>
        <a:p>
          <a:pPr rtl="1"/>
          <a:endParaRPr lang="ar-EG"/>
        </a:p>
      </dgm:t>
    </dgm:pt>
    <dgm:pt modelId="{0E1BAC8E-2275-4A93-AD19-B73D729346B0}">
      <dgm:prSet/>
      <dgm:spPr/>
      <dgm:t>
        <a:bodyPr/>
        <a:lstStyle/>
        <a:p>
          <a:pPr rtl="0"/>
          <a:r>
            <a:rPr lang="ar-SA" b="1" dirty="0" smtClean="0"/>
            <a:t>استعمال القوى</a:t>
          </a:r>
          <a:endParaRPr lang="ar-EG" b="1" dirty="0"/>
        </a:p>
      </dgm:t>
    </dgm:pt>
    <dgm:pt modelId="{8AFFC101-673E-4F51-B6BF-DCB027257645}" type="parTrans" cxnId="{5FF9D1DB-0CBF-4FE4-BA60-B6201F2A4697}">
      <dgm:prSet/>
      <dgm:spPr/>
      <dgm:t>
        <a:bodyPr/>
        <a:lstStyle/>
        <a:p>
          <a:pPr rtl="1"/>
          <a:endParaRPr lang="ar-EG"/>
        </a:p>
      </dgm:t>
    </dgm:pt>
    <dgm:pt modelId="{4F7628E1-856D-4804-A553-0A660E8B9D54}" type="sibTrans" cxnId="{5FF9D1DB-0CBF-4FE4-BA60-B6201F2A4697}">
      <dgm:prSet/>
      <dgm:spPr/>
      <dgm:t>
        <a:bodyPr/>
        <a:lstStyle/>
        <a:p>
          <a:pPr rtl="1"/>
          <a:endParaRPr lang="ar-EG"/>
        </a:p>
      </dgm:t>
    </dgm:pt>
    <dgm:pt modelId="{23AA3078-1149-4AEF-83D3-CAF8E6AE355F}" type="pres">
      <dgm:prSet presAssocID="{AA97E197-0941-4B5D-B8A4-551B673110D9}" presName="compositeShape" presStyleCnt="0">
        <dgm:presLayoutVars>
          <dgm:chMax val="7"/>
          <dgm:dir/>
          <dgm:resizeHandles val="exact"/>
        </dgm:presLayoutVars>
      </dgm:prSet>
      <dgm:spPr/>
      <dgm:t>
        <a:bodyPr/>
        <a:lstStyle/>
        <a:p>
          <a:pPr rtl="1"/>
          <a:endParaRPr lang="ar-SA"/>
        </a:p>
      </dgm:t>
    </dgm:pt>
    <dgm:pt modelId="{5DB54425-7BE6-442F-A982-0F760488DF21}" type="pres">
      <dgm:prSet presAssocID="{0E1BAC8E-2275-4A93-AD19-B73D729346B0}" presName="circ1TxSh" presStyleLbl="vennNode1" presStyleIdx="0" presStyleCnt="1" custScaleX="293548" custLinFactNeighborX="-25807"/>
      <dgm:spPr/>
      <dgm:t>
        <a:bodyPr/>
        <a:lstStyle/>
        <a:p>
          <a:pPr rtl="1"/>
          <a:endParaRPr lang="ar-SA"/>
        </a:p>
      </dgm:t>
    </dgm:pt>
  </dgm:ptLst>
  <dgm:cxnLst>
    <dgm:cxn modelId="{5FF9D1DB-0CBF-4FE4-BA60-B6201F2A4697}" srcId="{AA97E197-0941-4B5D-B8A4-551B673110D9}" destId="{0E1BAC8E-2275-4A93-AD19-B73D729346B0}" srcOrd="0" destOrd="0" parTransId="{8AFFC101-673E-4F51-B6BF-DCB027257645}" sibTransId="{4F7628E1-856D-4804-A553-0A660E8B9D54}"/>
    <dgm:cxn modelId="{AC2E43CF-674D-4EAC-8881-1D068C9D8B56}" type="presOf" srcId="{0E1BAC8E-2275-4A93-AD19-B73D729346B0}" destId="{5DB54425-7BE6-442F-A982-0F760488DF21}" srcOrd="0" destOrd="0" presId="urn:microsoft.com/office/officeart/2005/8/layout/venn1"/>
    <dgm:cxn modelId="{264A6B46-601F-48FF-8835-601D559DE2CE}" type="presOf" srcId="{AA97E197-0941-4B5D-B8A4-551B673110D9}" destId="{23AA3078-1149-4AEF-83D3-CAF8E6AE355F}" srcOrd="0" destOrd="0" presId="urn:microsoft.com/office/officeart/2005/8/layout/venn1"/>
    <dgm:cxn modelId="{5F56F5E6-97F7-4EB8-AA82-9BA5D8CF5335}" type="presParOf" srcId="{23AA3078-1149-4AEF-83D3-CAF8E6AE355F}" destId="{5DB54425-7BE6-442F-A982-0F760488DF21}" srcOrd="0" destOrd="0" presId="urn:microsoft.com/office/officeart/2005/8/layout/venn1"/>
  </dgm:cxnLst>
  <dgm:bg/>
  <dgm:whole/>
</dgm:dataModel>
</file>

<file path=ppt/diagrams/data3.xml><?xml version="1.0" encoding="utf-8"?>
<dgm:dataModel xmlns:dgm="http://schemas.openxmlformats.org/drawingml/2006/diagram" xmlns:a="http://schemas.openxmlformats.org/drawingml/2006/main">
  <dgm:ptLst>
    <dgm:pt modelId="{AD0D59AE-B222-463C-97A4-EB59B90311ED}" type="doc">
      <dgm:prSet loTypeId="urn:microsoft.com/office/officeart/2005/8/layout/target3" loCatId="relationship" qsTypeId="urn:microsoft.com/office/officeart/2005/8/quickstyle/simple1" qsCatId="simple" csTypeId="urn:microsoft.com/office/officeart/2005/8/colors/accent2_2" csCatId="accent2"/>
      <dgm:spPr/>
      <dgm:t>
        <a:bodyPr/>
        <a:lstStyle/>
        <a:p>
          <a:pPr rtl="1"/>
          <a:endParaRPr lang="ar-EG"/>
        </a:p>
      </dgm:t>
    </dgm:pt>
    <dgm:pt modelId="{E0CE6086-2DE8-46F7-AB64-863D3727FBBF}">
      <dgm:prSet/>
      <dgm:spPr/>
      <dgm:t>
        <a:bodyPr/>
        <a:lstStyle/>
        <a:p>
          <a:pPr rtl="1"/>
          <a:r>
            <a:rPr lang="ar-SA" b="1" i="0" baseline="0" dirty="0" smtClean="0"/>
            <a:t>الدرس الأول </a:t>
          </a:r>
          <a:endParaRPr lang="ar-SA" b="1" i="0" dirty="0"/>
        </a:p>
      </dgm:t>
    </dgm:pt>
    <dgm:pt modelId="{F469CE9F-5973-4358-B73F-91F7F5B7593C}" type="parTrans" cxnId="{6EFE79BE-02B1-4866-9714-15F22B9E6C9C}">
      <dgm:prSet/>
      <dgm:spPr/>
      <dgm:t>
        <a:bodyPr/>
        <a:lstStyle/>
        <a:p>
          <a:pPr rtl="1"/>
          <a:endParaRPr lang="ar-EG"/>
        </a:p>
      </dgm:t>
    </dgm:pt>
    <dgm:pt modelId="{8E7249C1-9B32-4480-AC60-94D52252F641}" type="sibTrans" cxnId="{6EFE79BE-02B1-4866-9714-15F22B9E6C9C}">
      <dgm:prSet/>
      <dgm:spPr/>
      <dgm:t>
        <a:bodyPr/>
        <a:lstStyle/>
        <a:p>
          <a:pPr rtl="1"/>
          <a:endParaRPr lang="ar-EG"/>
        </a:p>
      </dgm:t>
    </dgm:pt>
    <dgm:pt modelId="{415A443C-598A-4554-9296-FFE95093FB5D}" type="pres">
      <dgm:prSet presAssocID="{AD0D59AE-B222-463C-97A4-EB59B90311ED}" presName="Name0" presStyleCnt="0">
        <dgm:presLayoutVars>
          <dgm:chMax val="7"/>
          <dgm:dir/>
          <dgm:animLvl val="lvl"/>
          <dgm:resizeHandles val="exact"/>
        </dgm:presLayoutVars>
      </dgm:prSet>
      <dgm:spPr/>
      <dgm:t>
        <a:bodyPr/>
        <a:lstStyle/>
        <a:p>
          <a:pPr rtl="1"/>
          <a:endParaRPr lang="ar-SA"/>
        </a:p>
      </dgm:t>
    </dgm:pt>
    <dgm:pt modelId="{D25D52D5-6E36-4865-9D14-E68DF1B69417}" type="pres">
      <dgm:prSet presAssocID="{E0CE6086-2DE8-46F7-AB64-863D3727FBBF}" presName="circle1" presStyleLbl="node1" presStyleIdx="0" presStyleCnt="1"/>
      <dgm:spPr/>
    </dgm:pt>
    <dgm:pt modelId="{D15359C5-D9D1-4F93-88A8-74280185D554}" type="pres">
      <dgm:prSet presAssocID="{E0CE6086-2DE8-46F7-AB64-863D3727FBBF}" presName="space" presStyleCnt="0"/>
      <dgm:spPr/>
    </dgm:pt>
    <dgm:pt modelId="{BE121359-941C-4445-BE3B-6935F75C26C3}" type="pres">
      <dgm:prSet presAssocID="{E0CE6086-2DE8-46F7-AB64-863D3727FBBF}" presName="rect1" presStyleLbl="alignAcc1" presStyleIdx="0" presStyleCnt="1" custLinFactNeighborX="14516" custLinFactNeighborY="-10526"/>
      <dgm:spPr/>
      <dgm:t>
        <a:bodyPr/>
        <a:lstStyle/>
        <a:p>
          <a:pPr rtl="1"/>
          <a:endParaRPr lang="ar-SA"/>
        </a:p>
      </dgm:t>
    </dgm:pt>
    <dgm:pt modelId="{A656625F-9991-44FC-816B-FE9198051D84}" type="pres">
      <dgm:prSet presAssocID="{E0CE6086-2DE8-46F7-AB64-863D3727FBBF}" presName="rect1ParTxNoCh" presStyleLbl="alignAcc1" presStyleIdx="0" presStyleCnt="1">
        <dgm:presLayoutVars>
          <dgm:chMax val="1"/>
          <dgm:bulletEnabled val="1"/>
        </dgm:presLayoutVars>
      </dgm:prSet>
      <dgm:spPr/>
      <dgm:t>
        <a:bodyPr/>
        <a:lstStyle/>
        <a:p>
          <a:pPr rtl="1"/>
          <a:endParaRPr lang="ar-SA"/>
        </a:p>
      </dgm:t>
    </dgm:pt>
  </dgm:ptLst>
  <dgm:cxnLst>
    <dgm:cxn modelId="{DDAD49C7-A51F-4776-9CE3-F82B67DF0F78}" type="presOf" srcId="{E0CE6086-2DE8-46F7-AB64-863D3727FBBF}" destId="{BE121359-941C-4445-BE3B-6935F75C26C3}" srcOrd="0" destOrd="0" presId="urn:microsoft.com/office/officeart/2005/8/layout/target3"/>
    <dgm:cxn modelId="{B4EDE245-44B5-4DD8-8158-F6490C670EAA}" type="presOf" srcId="{AD0D59AE-B222-463C-97A4-EB59B90311ED}" destId="{415A443C-598A-4554-9296-FFE95093FB5D}" srcOrd="0" destOrd="0" presId="urn:microsoft.com/office/officeart/2005/8/layout/target3"/>
    <dgm:cxn modelId="{6EFE79BE-02B1-4866-9714-15F22B9E6C9C}" srcId="{AD0D59AE-B222-463C-97A4-EB59B90311ED}" destId="{E0CE6086-2DE8-46F7-AB64-863D3727FBBF}" srcOrd="0" destOrd="0" parTransId="{F469CE9F-5973-4358-B73F-91F7F5B7593C}" sibTransId="{8E7249C1-9B32-4480-AC60-94D52252F641}"/>
    <dgm:cxn modelId="{98E57129-2D33-497F-BA07-430224C1C1FB}" type="presOf" srcId="{E0CE6086-2DE8-46F7-AB64-863D3727FBBF}" destId="{A656625F-9991-44FC-816B-FE9198051D84}" srcOrd="1" destOrd="0" presId="urn:microsoft.com/office/officeart/2005/8/layout/target3"/>
    <dgm:cxn modelId="{208D33C3-4C51-45FC-B7A9-1E3AEE3F996F}" type="presParOf" srcId="{415A443C-598A-4554-9296-FFE95093FB5D}" destId="{D25D52D5-6E36-4865-9D14-E68DF1B69417}" srcOrd="0" destOrd="0" presId="urn:microsoft.com/office/officeart/2005/8/layout/target3"/>
    <dgm:cxn modelId="{339ED8CC-EAEF-4519-8F1A-15A23D81EEDF}" type="presParOf" srcId="{415A443C-598A-4554-9296-FFE95093FB5D}" destId="{D15359C5-D9D1-4F93-88A8-74280185D554}" srcOrd="1" destOrd="0" presId="urn:microsoft.com/office/officeart/2005/8/layout/target3"/>
    <dgm:cxn modelId="{E69CF3A0-8238-40B0-B4BF-9B8EEEC6CEC7}" type="presParOf" srcId="{415A443C-598A-4554-9296-FFE95093FB5D}" destId="{BE121359-941C-4445-BE3B-6935F75C26C3}" srcOrd="2" destOrd="0" presId="urn:microsoft.com/office/officeart/2005/8/layout/target3"/>
    <dgm:cxn modelId="{BF2152B5-B8D2-4704-8E21-49E63B850A04}" type="presParOf" srcId="{415A443C-598A-4554-9296-FFE95093FB5D}" destId="{A656625F-9991-44FC-816B-FE9198051D84}" srcOrd="3" destOrd="0" presId="urn:microsoft.com/office/officeart/2005/8/layout/target3"/>
  </dgm:cxnLst>
  <dgm:bg/>
  <dgm:whole/>
</dgm:dataModel>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9FEC1-DF78-4FF6-A3CE-2F8BC7679399}" type="datetimeFigureOut">
              <a:rPr lang="ar-EG" smtClean="0"/>
              <a:pPr/>
              <a:t>15/01/1437</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96E0E3-8774-43E6-9A6B-DC4D9E446598}" type="slidenum">
              <a:rPr lang="ar-EG" smtClean="0"/>
              <a:pPr/>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10/28/2015</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10/28/2015</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newsflash/>
    <p:sndAc>
      <p:stSnd>
        <p:snd r:embed="rId13" name="chimes.wav" builtIn="1"/>
      </p:stSnd>
    </p:sndAc>
  </p:transition>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audio" Target="../media/audio2.wav"/><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16.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audio" Target="../media/audio9.wav"/></Relationships>
</file>

<file path=ppt/slides/_rels/slide17.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19.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audio" Target="../media/audio3.wav"/><Relationship Id="rId7" Type="http://schemas.openxmlformats.org/officeDocument/2006/relationships/diagramQuickStyle" Target="../diagrams/quickStyle1.xml"/><Relationship Id="rId12" Type="http://schemas.openxmlformats.org/officeDocument/2006/relationships/diagramColors" Target="../diagrams/colors2.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Layout" Target="../diagrams/layout1.xml"/><Relationship Id="rId11" Type="http://schemas.openxmlformats.org/officeDocument/2006/relationships/diagramQuickStyle" Target="../diagrams/quickStyle2.xml"/><Relationship Id="rId5" Type="http://schemas.openxmlformats.org/officeDocument/2006/relationships/diagramData" Target="../diagrams/data1.xml"/><Relationship Id="rId10" Type="http://schemas.openxmlformats.org/officeDocument/2006/relationships/diagramLayout" Target="../diagrams/layout2.xml"/><Relationship Id="rId4" Type="http://schemas.openxmlformats.org/officeDocument/2006/relationships/audio" Target="../media/audio4.wav"/><Relationship Id="rId9" Type="http://schemas.openxmlformats.org/officeDocument/2006/relationships/diagramData" Target="../diagrams/data2.xml"/></Relationships>
</file>

<file path=ppt/slides/_rels/slide2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audio" Target="../media/audio7.wav"/><Relationship Id="rId4" Type="http://schemas.openxmlformats.org/officeDocument/2006/relationships/audio" Target="../media/audio9.wav"/></Relationships>
</file>

<file path=ppt/slides/_rels/slide21.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audio" Target="../media/audio8.wav"/><Relationship Id="rId4" Type="http://schemas.openxmlformats.org/officeDocument/2006/relationships/audio" Target="../media/audio9.wav"/></Relationships>
</file>

<file path=ppt/slides/_rels/slide23.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24.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audio" Target="../media/audio9.wav"/></Relationships>
</file>

<file path=ppt/slides/_rels/slide29.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5.wav"/></Relationships>
</file>

<file path=ppt/slides/_rels/slide3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3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43.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audio" Target="../media/audio5.wav"/></Relationships>
</file>

<file path=ppt/slides/_rels/slide4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9.wav"/></Relationships>
</file>

<file path=ppt/slides/_rels/slide4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png"/></Relationships>
</file>

<file path=ppt/slides/_rels/slide46.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47.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audio" Target="../media/audio5.wav"/><Relationship Id="rId4" Type="http://schemas.openxmlformats.org/officeDocument/2006/relationships/audio" Target="../media/audio9.wav"/></Relationships>
</file>

<file path=ppt/slides/_rels/slide4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_rels/slide49.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diagramColors" Target="../diagrams/colors3.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0.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42.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audio" Target="../media/audio7.wav"/><Relationship Id="rId4" Type="http://schemas.openxmlformats.org/officeDocument/2006/relationships/audio" Target="../media/audio5.wav"/></Relationships>
</file>

<file path=ppt/slides/_rels/slide51.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52.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5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54.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5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audio" Target="../media/audio10.wav"/></Relationships>
</file>

<file path=ppt/slides/_rels/slide5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5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audio" Target="../media/audio7.wav"/></Relationships>
</file>

<file path=ppt/slides/_rels/slide6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9.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6"/>
          <p:cNvGrpSpPr/>
          <p:nvPr/>
        </p:nvGrpSpPr>
        <p:grpSpPr>
          <a:xfrm>
            <a:off x="2329410" y="-27383"/>
            <a:ext cx="4114798" cy="1016950"/>
            <a:chOff x="2274540" y="0"/>
            <a:chExt cx="4457700" cy="845423"/>
          </a:xfrm>
          <a:scene3d>
            <a:camera prst="orthographicFront">
              <a:rot lat="0" lon="0" rev="0"/>
            </a:camera>
            <a:lightRig rig="glow" dir="t">
              <a:rot lat="0" lon="0" rev="14100000"/>
            </a:lightRig>
          </a:scene3d>
        </p:grpSpPr>
        <p:pic>
          <p:nvPicPr>
            <p:cNvPr id="27" name="صورة 26"/>
            <p:cNvPicPr>
              <a:picLocks noChangeAspect="1"/>
            </p:cNvPicPr>
            <p:nvPr/>
          </p:nvPicPr>
          <p:blipFill>
            <a:blip r:embed="rId4">
              <a:extLst>
                <a:ext uri="{BEBA8EAE-BF5A-486C-A8C5-ECC9F3942E4B}">
                  <a14:imgProps xmlns:a14="http://schemas.microsoft.com/office/drawing/2010/main" xmlns="">
                    <a14:imgLayer r:embed="">
                      <a14:imgEffect>
                        <a14:sharpenSoften amount="50000"/>
                      </a14:imgEffect>
                    </a14:imgLayer>
                  </a14:imgProps>
                </a:ext>
                <a:ext uri="{28A0092B-C50C-407E-A947-70E740481C1C}">
                  <a14:useLocalDpi xmlns:a14="http://schemas.microsoft.com/office/drawing/2010/main" xmlns="" val="0"/>
                </a:ext>
              </a:extLst>
            </a:blip>
            <a:stretch>
              <a:fillRect/>
            </a:stretch>
          </p:blipFill>
          <p:spPr>
            <a:xfrm>
              <a:off x="2274540" y="0"/>
              <a:ext cx="4457700" cy="845423"/>
            </a:xfrm>
            <a:prstGeom prst="downArrowCallout">
              <a:avLst/>
            </a:prstGeom>
            <a:ln>
              <a:noFill/>
            </a:ln>
            <a:effectLst/>
            <a:sp3d prstMaterial="softEdge">
              <a:bevelT w="127000" prst="artDeco"/>
            </a:sp3d>
          </p:spPr>
          <p:style>
            <a:lnRef idx="2">
              <a:schemeClr val="dk1"/>
            </a:lnRef>
            <a:fillRef idx="1">
              <a:schemeClr val="lt1"/>
            </a:fillRef>
            <a:effectRef idx="0">
              <a:schemeClr val="dk1"/>
            </a:effectRef>
            <a:fontRef idx="minor">
              <a:schemeClr val="dk1"/>
            </a:fontRef>
          </p:style>
        </p:pic>
        <p:sp>
          <p:nvSpPr>
            <p:cNvPr id="28" name="مستطيل 8"/>
            <p:cNvSpPr/>
            <p:nvPr/>
          </p:nvSpPr>
          <p:spPr>
            <a:xfrm>
              <a:off x="2910614" y="116632"/>
              <a:ext cx="3022009" cy="568346"/>
            </a:xfrm>
            <a:prstGeom prst="downArrowCallout">
              <a:avLst/>
            </a:prstGeom>
            <a:ln>
              <a:noFill/>
            </a:ln>
            <a:effectLst/>
            <a:sp3d prstMaterial="softEdge">
              <a:bevelT w="127000" prst="artDeco"/>
            </a:sp3d>
          </p:spPr>
          <p:txBody>
            <a:bodyPr wrap="non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SA" sz="2300" b="1" dirty="0">
                  <a:ln w="10541" cmpd="sng">
                    <a:solidFill>
                      <a:srgbClr val="7FD13B">
                        <a:shade val="88000"/>
                        <a:satMod val="110000"/>
                      </a:srgbClr>
                    </a:solidFill>
                    <a:prstDash val="solid"/>
                  </a:ln>
                  <a:solidFill>
                    <a:srgbClr val="002060"/>
                  </a:solidFill>
                  <a:latin typeface="Traditional Arabic" panose="02020603050405020304" pitchFamily="18" charset="-78"/>
                  <a:cs typeface="Traditional Arabic" panose="02020603050405020304" pitchFamily="18" charset="-78"/>
                </a:rPr>
                <a:t>استراتيجية : داخل وخارج الدائرة</a:t>
              </a:r>
              <a:endParaRPr lang="ar-EG" sz="2300" b="1" dirty="0">
                <a:ln w="10541" cmpd="sng">
                  <a:solidFill>
                    <a:srgbClr val="7FD13B">
                      <a:shade val="88000"/>
                      <a:satMod val="110000"/>
                    </a:srgbClr>
                  </a:solidFill>
                  <a:prstDash val="solid"/>
                </a:ln>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grpSp>
      <p:pic>
        <p:nvPicPr>
          <p:cNvPr id="20" name="صورة 19">
            <a:hlinkClick r:id="" action="ppaction://hlinkshowjump?jump=nextslide"/>
          </p:cNvPr>
          <p:cNvPicPr>
            <a:picLocks noChangeAspect="1"/>
          </p:cNvPicPr>
          <p:nvPr/>
        </p:nvPicPr>
        <p:blipFill>
          <a:blip r:embed="rId5" cstate="print">
            <a:extLst>
              <a:ext uri="{BEBA8EAE-BF5A-486C-A8C5-ECC9F3942E4B}">
                <a14:imgProps xmlns:a14="http://schemas.microsoft.com/office/drawing/2010/main" xmlns="">
                  <a14:imgLayer r:embed="">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tretch>
            <a:fillRect/>
          </a:stretch>
        </p:blipFill>
        <p:spPr>
          <a:xfrm rot="16200000" flipH="1" flipV="1">
            <a:off x="2440421" y="5712965"/>
            <a:ext cx="799498" cy="753763"/>
          </a:xfrm>
          <a:prstGeom prst="rect">
            <a:avLst/>
          </a:prstGeom>
        </p:spPr>
      </p:pic>
      <p:pic>
        <p:nvPicPr>
          <p:cNvPr id="21" name="صورة 20">
            <a:hlinkClick r:id="" action="ppaction://hlinkshowjump?jump=endshow"/>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00777" y="5760762"/>
            <a:ext cx="718988" cy="762614"/>
          </a:xfrm>
          <a:prstGeom prst="rect">
            <a:avLst/>
          </a:prstGeom>
        </p:spPr>
      </p:pic>
      <p:grpSp>
        <p:nvGrpSpPr>
          <p:cNvPr id="3" name="مجموعة 2"/>
          <p:cNvGrpSpPr/>
          <p:nvPr/>
        </p:nvGrpSpPr>
        <p:grpSpPr>
          <a:xfrm>
            <a:off x="616053" y="947197"/>
            <a:ext cx="7958292" cy="4865603"/>
            <a:chOff x="739798" y="1263148"/>
            <a:chExt cx="9556859" cy="6488596"/>
          </a:xfrm>
        </p:grpSpPr>
        <p:grpSp>
          <p:nvGrpSpPr>
            <p:cNvPr id="4" name="مجموعة 22"/>
            <p:cNvGrpSpPr/>
            <p:nvPr/>
          </p:nvGrpSpPr>
          <p:grpSpPr>
            <a:xfrm>
              <a:off x="739798" y="1263148"/>
              <a:ext cx="9556859" cy="6488596"/>
              <a:chOff x="523875" y="1116452"/>
              <a:chExt cx="8096250" cy="5120860"/>
            </a:xfrm>
          </p:grpSpPr>
          <p:pic>
            <p:nvPicPr>
              <p:cNvPr id="25" name="صورة 24"/>
              <p:cNvPicPr>
                <a:picLocks noChangeAspect="1"/>
              </p:cNvPicPr>
              <p:nvPr/>
            </p:nvPicPr>
            <p:blipFill>
              <a:blip r:embed="rId7">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a:off x="523875" y="1116452"/>
                <a:ext cx="8096250" cy="5120860"/>
              </a:xfrm>
              <a:prstGeom prst="rect">
                <a:avLst/>
              </a:prstGeom>
            </p:spPr>
          </p:pic>
          <p:sp>
            <p:nvSpPr>
              <p:cNvPr id="26" name="مربع نص 26"/>
              <p:cNvSpPr txBox="1"/>
              <p:nvPr/>
            </p:nvSpPr>
            <p:spPr>
              <a:xfrm>
                <a:off x="4509263" y="1171133"/>
                <a:ext cx="3830189" cy="4761668"/>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style>
              <a:lnRef idx="2">
                <a:schemeClr val="dk1"/>
              </a:lnRef>
              <a:fillRef idx="1">
                <a:schemeClr val="lt1"/>
              </a:fillRef>
              <a:effectRef idx="0">
                <a:schemeClr val="dk1"/>
              </a:effectRef>
              <a:fontRef idx="minor">
                <a:schemeClr val="dk1"/>
              </a:fontRef>
            </p:style>
            <p:txBody>
              <a:bodyPr wrap="square" rtlCol="1">
                <a:spAutoFit/>
              </a:bodyPr>
              <a:lstStyle>
                <a:defPPr>
                  <a:defRPr lang="ar-EG"/>
                </a:defPPr>
                <a:lvl1pPr marL="0" algn="r" defTabSz="914400" rtl="1" eaLnBrk="1" latinLnBrk="0" hangingPunct="1">
                  <a:defRPr sz="1800" kern="1200">
                    <a:solidFill>
                      <a:schemeClr val="dk1"/>
                    </a:solidFill>
                    <a:latin typeface="+mn-lt"/>
                    <a:ea typeface="+mn-ea"/>
                    <a:cs typeface="+mn-cs"/>
                  </a:defRPr>
                </a:lvl1pPr>
                <a:lvl2pPr marL="457200" algn="r" defTabSz="914400" rtl="1" eaLnBrk="1" latinLnBrk="0" hangingPunct="1">
                  <a:defRPr sz="1800" kern="1200">
                    <a:solidFill>
                      <a:schemeClr val="dk1"/>
                    </a:solidFill>
                    <a:latin typeface="+mn-lt"/>
                    <a:ea typeface="+mn-ea"/>
                    <a:cs typeface="+mn-cs"/>
                  </a:defRPr>
                </a:lvl2pPr>
                <a:lvl3pPr marL="914400" algn="r" defTabSz="914400" rtl="1" eaLnBrk="1" latinLnBrk="0" hangingPunct="1">
                  <a:defRPr sz="1800" kern="1200">
                    <a:solidFill>
                      <a:schemeClr val="dk1"/>
                    </a:solidFill>
                    <a:latin typeface="+mn-lt"/>
                    <a:ea typeface="+mn-ea"/>
                    <a:cs typeface="+mn-cs"/>
                  </a:defRPr>
                </a:lvl3pPr>
                <a:lvl4pPr marL="1371600" algn="r" defTabSz="914400" rtl="1" eaLnBrk="1" latinLnBrk="0" hangingPunct="1">
                  <a:defRPr sz="1800" kern="1200">
                    <a:solidFill>
                      <a:schemeClr val="dk1"/>
                    </a:solidFill>
                    <a:latin typeface="+mn-lt"/>
                    <a:ea typeface="+mn-ea"/>
                    <a:cs typeface="+mn-cs"/>
                  </a:defRPr>
                </a:lvl4pPr>
                <a:lvl5pPr marL="1828800" algn="r" defTabSz="914400" rtl="1" eaLnBrk="1" latinLnBrk="0" hangingPunct="1">
                  <a:defRPr sz="1800" kern="1200">
                    <a:solidFill>
                      <a:schemeClr val="dk1"/>
                    </a:solidFill>
                    <a:latin typeface="+mn-lt"/>
                    <a:ea typeface="+mn-ea"/>
                    <a:cs typeface="+mn-cs"/>
                  </a:defRPr>
                </a:lvl5pPr>
                <a:lvl6pPr marL="2286000" algn="r" defTabSz="914400" rtl="1" eaLnBrk="1" latinLnBrk="0" hangingPunct="1">
                  <a:defRPr sz="1800" kern="1200">
                    <a:solidFill>
                      <a:schemeClr val="dk1"/>
                    </a:solidFill>
                    <a:latin typeface="+mn-lt"/>
                    <a:ea typeface="+mn-ea"/>
                    <a:cs typeface="+mn-cs"/>
                  </a:defRPr>
                </a:lvl6pPr>
                <a:lvl7pPr marL="2743200" algn="r" defTabSz="914400" rtl="1" eaLnBrk="1" latinLnBrk="0" hangingPunct="1">
                  <a:defRPr sz="1800" kern="1200">
                    <a:solidFill>
                      <a:schemeClr val="dk1"/>
                    </a:solidFill>
                    <a:latin typeface="+mn-lt"/>
                    <a:ea typeface="+mn-ea"/>
                    <a:cs typeface="+mn-cs"/>
                  </a:defRPr>
                </a:lvl7pPr>
                <a:lvl8pPr marL="3200400" algn="r" defTabSz="914400" rtl="1" eaLnBrk="1" latinLnBrk="0" hangingPunct="1">
                  <a:defRPr sz="1800" kern="1200">
                    <a:solidFill>
                      <a:schemeClr val="dk1"/>
                    </a:solidFill>
                    <a:latin typeface="+mn-lt"/>
                    <a:ea typeface="+mn-ea"/>
                    <a:cs typeface="+mn-cs"/>
                  </a:defRPr>
                </a:lvl8pPr>
                <a:lvl9pPr marL="3657600" algn="r" defTabSz="914400" rtl="1" eaLnBrk="1" latinLnBrk="0" hangingPunct="1">
                  <a:defRPr sz="1800" kern="1200">
                    <a:solidFill>
                      <a:schemeClr val="dk1"/>
                    </a:solidFill>
                    <a:latin typeface="+mn-lt"/>
                    <a:ea typeface="+mn-ea"/>
                    <a:cs typeface="+mn-cs"/>
                  </a:defRPr>
                </a:lvl9pPr>
              </a:lstStyle>
              <a:p>
                <a:pPr marL="263332" indent="-263332">
                  <a:buFontTx/>
                  <a:buBlip>
                    <a:blip r:embed="rId8"/>
                  </a:buBlip>
                </a:pPr>
                <a:r>
                  <a:rPr lang="ar-EG" b="1" dirty="0">
                    <a:solidFill>
                      <a:prstClr val="black"/>
                    </a:solidFill>
                  </a:rPr>
                  <a:t>يقسم المعلم الطلاب إلي أربعة مجاميع </a:t>
                </a:r>
              </a:p>
              <a:p>
                <a:pPr marL="263332" indent="-263332">
                  <a:buFontTx/>
                  <a:buBlip>
                    <a:blip r:embed="rId8"/>
                  </a:buBlip>
                </a:pPr>
                <a:r>
                  <a:rPr lang="ar-EG" b="1" dirty="0">
                    <a:solidFill>
                      <a:prstClr val="black"/>
                    </a:solidFill>
                  </a:rPr>
                  <a:t>تشكل كل مجموعتين دائرة داخلية ودائرة خارجية </a:t>
                </a:r>
              </a:p>
              <a:p>
                <a:pPr marL="263332" indent="-263332">
                  <a:buFontTx/>
                  <a:buBlip>
                    <a:blip r:embed="rId8"/>
                  </a:buBlip>
                </a:pPr>
                <a:r>
                  <a:rPr lang="ar-EG" b="1" dirty="0">
                    <a:solidFill>
                      <a:prstClr val="black"/>
                    </a:solidFill>
                  </a:rPr>
                  <a:t>طلاب الدائرة الداخلية يقابلون طلاب الدائرة الخارجية وجها لوجه </a:t>
                </a:r>
              </a:p>
              <a:p>
                <a:pPr marL="263332" indent="-263332">
                  <a:buFontTx/>
                  <a:buBlip>
                    <a:blip r:embed="rId8"/>
                  </a:buBlip>
                </a:pPr>
                <a:r>
                  <a:rPr lang="ar-EG" b="1" dirty="0">
                    <a:solidFill>
                      <a:prstClr val="black"/>
                    </a:solidFill>
                  </a:rPr>
                  <a:t>يعطي المعلم طلاب الدائرة الداخلية بطاقات تحتوي علي أسئلة وإجاباتها في جهة واحدة من البطاقة </a:t>
                </a:r>
              </a:p>
              <a:p>
                <a:pPr marL="263332" indent="-263332">
                  <a:buFontTx/>
                  <a:buBlip>
                    <a:blip r:embed="rId8"/>
                  </a:buBlip>
                </a:pPr>
                <a:r>
                  <a:rPr lang="ar-EG" b="1" dirty="0">
                    <a:solidFill>
                      <a:prstClr val="black"/>
                    </a:solidFill>
                  </a:rPr>
                  <a:t>يطرح كل طالب في الدائرة الداخلية سؤالا للطالب الذي يقابله ثم تتحرك الدائرة </a:t>
                </a:r>
              </a:p>
              <a:p>
                <a:pPr marL="263332" indent="-263332">
                  <a:buFontTx/>
                  <a:buBlip>
                    <a:blip r:embed="rId8"/>
                  </a:buBlip>
                </a:pPr>
                <a:r>
                  <a:rPr lang="ar-EG" b="1" dirty="0">
                    <a:solidFill>
                      <a:prstClr val="black"/>
                    </a:solidFill>
                  </a:rPr>
                  <a:t>تستمر الدائرة الخارجية بالدوران حتي تكتمل الدورة</a:t>
                </a:r>
              </a:p>
            </p:txBody>
          </p:sp>
        </p:grpSp>
        <p:pic>
          <p:nvPicPr>
            <p:cNvPr id="12" name="صورة 11"/>
            <p:cNvPicPr>
              <a:picLocks noChangeAspect="1"/>
            </p:cNvPicPr>
            <p:nvPr/>
          </p:nvPicPr>
          <p:blipFill>
            <a:blip r:embed="rId9">
              <a:clrChange>
                <a:clrFrom>
                  <a:srgbClr val="FFFFFF"/>
                </a:clrFrom>
                <a:clrTo>
                  <a:srgbClr val="FFFFFF">
                    <a:alpha val="0"/>
                  </a:srgbClr>
                </a:clrTo>
              </a:clrChange>
              <a:extLst>
                <a:ext uri="{BEBA8EAE-BF5A-486C-A8C5-ECC9F3942E4B}">
                  <a14:imgProps xmlns:a14="http://schemas.microsoft.com/office/drawing/2010/main" xmlns="">
                    <a14:imgLayer r:embed="">
                      <a14:imgEffect>
                        <a14:sharpenSoften amount="50000"/>
                      </a14:imgEffect>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a:off x="1202308" y="1843172"/>
              <a:ext cx="4226876" cy="5429598"/>
            </a:xfrm>
            <a:prstGeom prst="rect">
              <a:avLst/>
            </a:prstGeom>
          </p:spPr>
        </p:pic>
      </p:grpSp>
    </p:spTree>
    <p:custDataLst>
      <p:tags r:id="rId1"/>
    </p:custDataLst>
    <p:extLst>
      <p:ext uri="{BB962C8B-B14F-4D97-AF65-F5344CB8AC3E}">
        <p14:creationId xmlns:p14="http://schemas.microsoft.com/office/powerpoint/2010/main" xmlns="" val="3127934471"/>
      </p:ext>
    </p:extLst>
  </p:cSld>
  <p:clrMapOvr>
    <a:masterClrMapping/>
  </p:clrMapOvr>
  <p:transition spd="slow">
    <p:cover dir="r"/>
    <p:sndAc>
      <p:stSnd>
        <p:snd r:embed="rId3" name="arrow.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609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2514600"/>
            <a:ext cx="8382000" cy="28956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الموقع ـ الحركة ـ الإطار المرجعى ـ السرعة ـ السرعة المتجهة ـ التسارع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p:spPr>
        <p:style>
          <a:lnRef idx="3">
            <a:schemeClr val="lt1"/>
          </a:lnRef>
          <a:fillRef idx="1">
            <a:schemeClr val="accent3"/>
          </a:fillRef>
          <a:effectRef idx="1">
            <a:schemeClr val="accent3"/>
          </a:effectRef>
          <a:fontRef idx="minor">
            <a:schemeClr val="lt1"/>
          </a:fontRef>
        </p:style>
        <p:txBody>
          <a:bodyPr>
            <a:scene3d>
              <a:camera prst="isometricOffAxis2Left"/>
              <a:lightRig rig="flat" dir="tl">
                <a:rot lat="0" lon="0" rev="6600000"/>
              </a:lightRig>
            </a:scene3d>
            <a:sp3d extrusionH="25400" contourW="8890">
              <a:bevelT w="38100" h="31750"/>
              <a:contourClr>
                <a:schemeClr val="accent2">
                  <a:shade val="75000"/>
                </a:schemeClr>
              </a:contourClr>
            </a:sp3d>
          </a:bodyPr>
          <a:lstStyle/>
          <a:p>
            <a:pPr lvl="0" algn="ctr" rtl="1">
              <a:spcBef>
                <a:spcPct val="0"/>
              </a:spcBef>
              <a:defRPr/>
            </a:pPr>
            <a:r>
              <a:rPr lang="ar-SA" sz="13800" b="1" dirty="0" smtClean="0">
                <a:ln w="11430"/>
                <a:solidFill>
                  <a:srgbClr val="00B0F0"/>
                </a:solidFill>
                <a:effectLst>
                  <a:outerShdw blurRad="50800" dist="39000" dir="5460000" algn="tl">
                    <a:srgbClr val="000000">
                      <a:alpha val="38000"/>
                    </a:srgbClr>
                  </a:outerShdw>
                </a:effectLst>
              </a:rPr>
              <a:t>ما </a:t>
            </a:r>
          </a:p>
          <a:p>
            <a:pPr lvl="0" algn="ctr" rtl="1">
              <a:spcBef>
                <a:spcPct val="0"/>
              </a:spcBef>
              <a:defRPr/>
            </a:pPr>
            <a:r>
              <a:rPr lang="ar-SA" sz="13800" b="1" dirty="0" smtClean="0">
                <a:ln w="11430"/>
                <a:solidFill>
                  <a:srgbClr val="00B0F0"/>
                </a:solidFill>
                <a:effectLst>
                  <a:outerShdw blurRad="50800" dist="39000" dir="5460000" algn="tl">
                    <a:srgbClr val="000000">
                      <a:alpha val="38000"/>
                    </a:srgbClr>
                  </a:outerShdw>
                </a:effectLst>
              </a:rPr>
              <a:t>الحركة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762000" y="381000"/>
            <a:ext cx="8077200" cy="6096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800" b="1" dirty="0" smtClean="0">
                <a:ln w="50800"/>
                <a:solidFill>
                  <a:schemeClr val="bg1">
                    <a:shade val="50000"/>
                  </a:schemeClr>
                </a:solidFill>
                <a:cs typeface="Arabic Transparent" pitchFamily="2" charset="-78"/>
              </a:rPr>
              <a:t>   : الموقع هو المكان الذي يوجد فيه الجسم. ويمثل حركة الجسم ويمكن تحديد موقع الجسم باستعمال نقطة مرجعية، أومجموعة من النقاط المرجعية تسمَّى شبكة الإحداثيات والحركة تغير في موقع الجسم بمرور الزمن. توصف الحركة بتحديد مقدارها واتجاهها.</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990600" y="381000"/>
            <a:ext cx="7667625" cy="6165281"/>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228600" y="228600"/>
            <a:ext cx="8639175" cy="6400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495800" y="533400"/>
            <a:ext cx="4343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الإطار المرجعى </a:t>
            </a:r>
          </a:p>
        </p:txBody>
      </p:sp>
      <p:sp>
        <p:nvSpPr>
          <p:cNvPr id="5" name="Content Placeholder 2"/>
          <p:cNvSpPr txBox="1">
            <a:spLocks/>
          </p:cNvSpPr>
          <p:nvPr/>
        </p:nvSpPr>
        <p:spPr>
          <a:xfrm>
            <a:off x="879984" y="1905000"/>
            <a:ext cx="7848600" cy="3581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400" b="1" dirty="0" smtClean="0">
                <a:ln w="50800"/>
                <a:solidFill>
                  <a:schemeClr val="bg1">
                    <a:shade val="50000"/>
                  </a:schemeClr>
                </a:solidFill>
                <a:cs typeface="Arabic Transparent" pitchFamily="2" charset="-78"/>
              </a:rPr>
              <a:t>    والإطار المرجعيّ هومجموعة أجسام تمكِّنُني من قياس الحركة أو تحديد الموقع بالنسبة لها. إنَّ غرفة الصفِّ والأجسام التِي فيها مثال جيد على الإطا ر المرجعيِّ.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5"/>
          <a:srcRect/>
          <a:stretch>
            <a:fillRect/>
          </a:stretch>
        </p:blipFill>
        <p:spPr bwMode="auto">
          <a:xfrm>
            <a:off x="4953000" y="1676400"/>
            <a:ext cx="3642023" cy="3705225"/>
          </a:xfrm>
          <a:prstGeom prst="rect">
            <a:avLst/>
          </a:prstGeom>
          <a:ln w="88900" cap="sq" cmpd="thickThin">
            <a:solidFill>
              <a:srgbClr val="FFFF00"/>
            </a:solidFill>
            <a:prstDash val="solid"/>
            <a:miter lim="800000"/>
          </a:ln>
          <a:effectLst>
            <a:innerShdw blurRad="76200">
              <a:srgbClr val="000000"/>
            </a:innerShdw>
          </a:effectLst>
        </p:spPr>
      </p:pic>
      <p:pic>
        <p:nvPicPr>
          <p:cNvPr id="8195" name="Picture 3"/>
          <p:cNvPicPr>
            <a:picLocks noChangeAspect="1" noChangeArrowheads="1"/>
          </p:cNvPicPr>
          <p:nvPr/>
        </p:nvPicPr>
        <p:blipFill>
          <a:blip r:embed="rId6"/>
          <a:srcRect/>
          <a:stretch>
            <a:fillRect/>
          </a:stretch>
        </p:blipFill>
        <p:spPr bwMode="auto">
          <a:xfrm>
            <a:off x="838200" y="1676401"/>
            <a:ext cx="3197666" cy="36576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 to="" calcmode="lin" valueType="num">
                                      <p:cBhvr>
                                        <p:cTn id="12" dur="1" fill="hold"/>
                                        <p:tgtEl>
                                          <p:spTgt spid="819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3810000" y="304800"/>
            <a:ext cx="4800600" cy="63246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419600" y="533400"/>
            <a:ext cx="44196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200" b="1" spc="0" dirty="0" smtClean="0">
                <a:ln w="50800"/>
                <a:solidFill>
                  <a:schemeClr val="bg1">
                    <a:shade val="50000"/>
                  </a:schemeClr>
                </a:solidFill>
              </a:rPr>
              <a:t>ما السرعة ؟</a:t>
            </a:r>
          </a:p>
        </p:txBody>
      </p:sp>
      <p:sp>
        <p:nvSpPr>
          <p:cNvPr id="5" name="Content Placeholder 2"/>
          <p:cNvSpPr txBox="1">
            <a:spLocks/>
          </p:cNvSpPr>
          <p:nvPr/>
        </p:nvSpPr>
        <p:spPr>
          <a:xfrm>
            <a:off x="762000" y="1905000"/>
            <a:ext cx="7848600" cy="2743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السرعة مقدار التغير ِ في موقع الجسم خلال الزمن. ولحساب السرعة نقسم المسافة المقطوعة على الزمن المستغرق، ووحدة قياس السرعة هي وحدة المسافة لكلِّ وحدة زمن، مثل: متر لكل ثانية (م/ث)، كيلومتر لكل ساعة (كم/ س).</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srcRect/>
          <a:stretch>
            <a:fillRect/>
          </a:stretch>
        </p:blipFill>
        <p:spPr bwMode="auto">
          <a:xfrm>
            <a:off x="228600" y="381000"/>
            <a:ext cx="8610600" cy="6172199"/>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nvGraphicFramePr>
        <p:xfrm>
          <a:off x="1028696" y="533400"/>
          <a:ext cx="7620000" cy="25908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5" name="Diagram 4"/>
          <p:cNvGraphicFramePr/>
          <p:nvPr/>
        </p:nvGraphicFramePr>
        <p:xfrm>
          <a:off x="1828800" y="3733800"/>
          <a:ext cx="6934200" cy="23622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5"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0" y="533400"/>
            <a:ext cx="42672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EG" sz="3200" b="1" dirty="0" smtClean="0">
                <a:solidFill>
                  <a:schemeClr val="bg1"/>
                </a:solidFill>
              </a:rPr>
              <a:t>السرعة والاتجاه </a:t>
            </a:r>
          </a:p>
        </p:txBody>
      </p:sp>
      <p:sp>
        <p:nvSpPr>
          <p:cNvPr id="5" name="Content Placeholder 2"/>
          <p:cNvSpPr txBox="1">
            <a:spLocks/>
          </p:cNvSpPr>
          <p:nvPr/>
        </p:nvSpPr>
        <p:spPr>
          <a:xfrm>
            <a:off x="5105400" y="1600200"/>
            <a:ext cx="3733800" cy="4343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 السرعة المتجهة تقيس سرعة الجسم واتجاه حركتِه. ولأنني قائد الطائرة يجب أن أعرف السرعة المتجهة للطائرة في أثناء رحلتِي.</a:t>
            </a:r>
          </a:p>
        </p:txBody>
      </p:sp>
      <p:pic>
        <p:nvPicPr>
          <p:cNvPr id="11266" name="Picture 2"/>
          <p:cNvPicPr>
            <a:picLocks noChangeAspect="1" noChangeArrowheads="1"/>
          </p:cNvPicPr>
          <p:nvPr/>
        </p:nvPicPr>
        <p:blipFill>
          <a:blip r:embed="rId6"/>
          <a:srcRect/>
          <a:stretch>
            <a:fillRect/>
          </a:stretch>
        </p:blipFill>
        <p:spPr bwMode="auto">
          <a:xfrm>
            <a:off x="838200" y="1524000"/>
            <a:ext cx="4095750" cy="4495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11266"/>
                                        </p:tgtEl>
                                        <p:attrNameLst>
                                          <p:attrName>style.visibility</p:attrName>
                                        </p:attrNameLst>
                                      </p:cBhvr>
                                      <p:to>
                                        <p:strVal val="visible"/>
                                      </p:to>
                                    </p:set>
                                    <p:anim to="" calcmode="lin" valueType="num">
                                      <p:cBhvr>
                                        <p:cTn id="21" dur="1" fill="hold"/>
                                        <p:tgtEl>
                                          <p:spTgt spid="11266"/>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srcRect/>
          <a:stretch>
            <a:fillRect/>
          </a:stretch>
        </p:blipFill>
        <p:spPr bwMode="auto">
          <a:xfrm>
            <a:off x="1828800" y="414338"/>
            <a:ext cx="5867399" cy="6029325"/>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5867400" y="533400"/>
            <a:ext cx="29718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ما التسارع ؟</a:t>
            </a:r>
          </a:p>
        </p:txBody>
      </p:sp>
      <p:sp>
        <p:nvSpPr>
          <p:cNvPr id="5" name="Content Placeholder 2"/>
          <p:cNvSpPr txBox="1">
            <a:spLocks/>
          </p:cNvSpPr>
          <p:nvPr/>
        </p:nvSpPr>
        <p:spPr>
          <a:xfrm>
            <a:off x="838200" y="1600200"/>
            <a:ext cx="7848600" cy="2209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يقصد بالتسارع التغير في سرعة الجسم أو اتجاه حركته أو كليهما في وحدة الزمن، أي أنَّ السيارة في الثانية الواحدة اكتسبت سرعة ٢٠ م/ث وأصبحت سرعتها بعد ٥ ثوان ١٠٠ م/ث.</a:t>
            </a:r>
          </a:p>
        </p:txBody>
      </p:sp>
      <p:pic>
        <p:nvPicPr>
          <p:cNvPr id="13314" name="Picture 2"/>
          <p:cNvPicPr>
            <a:picLocks noChangeAspect="1" noChangeArrowheads="1"/>
          </p:cNvPicPr>
          <p:nvPr/>
        </p:nvPicPr>
        <p:blipFill>
          <a:blip r:embed="rId6"/>
          <a:srcRect/>
          <a:stretch>
            <a:fillRect/>
          </a:stretch>
        </p:blipFill>
        <p:spPr bwMode="auto">
          <a:xfrm>
            <a:off x="2895600" y="3962400"/>
            <a:ext cx="4638675" cy="270051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13314"/>
                                        </p:tgtEl>
                                        <p:attrNameLst>
                                          <p:attrName>style.visibility</p:attrName>
                                        </p:attrNameLst>
                                      </p:cBhvr>
                                      <p:to>
                                        <p:strVal val="visible"/>
                                      </p:to>
                                    </p:set>
                                    <p:anim to="" calcmode="lin" valueType="num">
                                      <p:cBhvr>
                                        <p:cTn id="21" dur="1" fill="hold"/>
                                        <p:tgtEl>
                                          <p:spTgt spid="13314"/>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0" y="533400"/>
            <a:ext cx="42672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200" b="1" spc="0" dirty="0" smtClean="0">
                <a:ln w="50800"/>
                <a:solidFill>
                  <a:schemeClr val="bg1">
                    <a:shade val="50000"/>
                  </a:schemeClr>
                </a:solidFill>
              </a:rPr>
              <a:t>تغيير الاتجاه </a:t>
            </a:r>
          </a:p>
        </p:txBody>
      </p:sp>
      <p:sp>
        <p:nvSpPr>
          <p:cNvPr id="5" name="Content Placeholder 2"/>
          <p:cNvSpPr txBox="1">
            <a:spLocks/>
          </p:cNvSpPr>
          <p:nvPr/>
        </p:nvSpPr>
        <p:spPr>
          <a:xfrm>
            <a:off x="762000" y="1905000"/>
            <a:ext cx="7848600" cy="3810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عندما تتحرك سيارة بسرعة ثابتة ثمَّ تغير اتجاه حركتِها عندما تصبح الطريق منحنية دون أن تغير سرعتها فإنَّ تغير اتجاه حركة الجسم دون تغيير سرعتِه يغير من سرعتِه المتجهة، أي يكسبه تسارعا.</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srcRect/>
          <a:stretch>
            <a:fillRect/>
          </a:stretch>
        </p:blipFill>
        <p:spPr bwMode="auto">
          <a:xfrm>
            <a:off x="276225" y="990600"/>
            <a:ext cx="8562975" cy="44958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to="" calcmode="lin" valueType="num">
                                      <p:cBhvr>
                                        <p:cTn id="7" dur="1" fill="hold"/>
                                        <p:tgtEl>
                                          <p:spTgt spid="1433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62484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الدرس</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143000" y="4191000"/>
            <a:ext cx="6858000" cy="13716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8000" b="1" dirty="0" smtClean="0">
                <a:ln w="50800"/>
                <a:solidFill>
                  <a:schemeClr val="bg1">
                    <a:shade val="50000"/>
                  </a:schemeClr>
                </a:solidFill>
                <a:cs typeface="Arabic Transparent" pitchFamily="2" charset="-78"/>
              </a:rPr>
              <a:t>السرعة المتجهة </a:t>
            </a:r>
          </a:p>
          <a:p>
            <a:pPr marL="811530" indent="-742950" algn="ctr" rtl="1">
              <a:spcBef>
                <a:spcPts val="700"/>
              </a:spcBef>
              <a:buClr>
                <a:schemeClr val="tx2"/>
              </a:buClr>
              <a:buSzPct val="95000"/>
            </a:pPr>
            <a:endParaRPr lang="ar-SA" sz="3600" b="1" dirty="0" smtClean="0">
              <a:ln w="50800"/>
              <a:solidFill>
                <a:schemeClr val="bg1">
                  <a:shade val="50000"/>
                </a:schemeClr>
              </a:solidFill>
              <a:cs typeface="Arabic Transparent" pitchFamily="2" charset="-78"/>
            </a:endParaRPr>
          </a:p>
        </p:txBody>
      </p:sp>
      <p:sp>
        <p:nvSpPr>
          <p:cNvPr id="3" name="Down Arrow 2"/>
          <p:cNvSpPr/>
          <p:nvPr/>
        </p:nvSpPr>
        <p:spPr>
          <a:xfrm>
            <a:off x="2819400" y="25146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1066800" y="838200"/>
            <a:ext cx="7543800" cy="15240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4000" b="1" dirty="0" smtClean="0">
                <a:ln w="50800"/>
                <a:solidFill>
                  <a:srgbClr val="FF0000"/>
                </a:solidFill>
                <a:cs typeface="Arabic Transparent" pitchFamily="2" charset="-78"/>
              </a:rPr>
              <a:t>الفكرة الرئيسية : </a:t>
            </a:r>
            <a:r>
              <a:rPr lang="ar-SA" sz="4000" b="1" dirty="0" smtClean="0">
                <a:ln w="50800"/>
                <a:solidFill>
                  <a:schemeClr val="bg1">
                    <a:shade val="50000"/>
                  </a:schemeClr>
                </a:solidFill>
                <a:cs typeface="Arabic Transparent" pitchFamily="2" charset="-78"/>
              </a:rPr>
              <a:t>أيهما أهم للطيار السرعة أم السرعة المتجهة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04800" y="4267200"/>
            <a:ext cx="8229600" cy="1828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11500" b="1" dirty="0" smtClean="0">
                <a:ln w="50800"/>
                <a:solidFill>
                  <a:schemeClr val="bg1">
                    <a:shade val="50000"/>
                  </a:schemeClr>
                </a:solidFill>
                <a:cs typeface="Arabic Transparent" pitchFamily="2" charset="-78"/>
              </a:rPr>
              <a:t>السرعة</a:t>
            </a:r>
          </a:p>
        </p:txBody>
      </p:sp>
      <p:sp>
        <p:nvSpPr>
          <p:cNvPr id="3" name="Down Arrow 2"/>
          <p:cNvSpPr/>
          <p:nvPr/>
        </p:nvSpPr>
        <p:spPr>
          <a:xfrm>
            <a:off x="2971800" y="25146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914400" y="381000"/>
            <a:ext cx="7848600" cy="1676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chor="ct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a:t>
            </a:r>
            <a:r>
              <a:rPr lang="ar-SA" sz="4000" b="1" dirty="0" smtClean="0">
                <a:ln w="50800"/>
                <a:solidFill>
                  <a:srgbClr val="FF0000"/>
                </a:solidFill>
                <a:cs typeface="Arabic Transparent" pitchFamily="2" charset="-78"/>
              </a:rPr>
              <a:t>المفردات : </a:t>
            </a:r>
            <a:r>
              <a:rPr lang="ar-SA" sz="4000" b="1" dirty="0" smtClean="0">
                <a:ln w="50800"/>
                <a:solidFill>
                  <a:schemeClr val="bg1">
                    <a:shade val="50000"/>
                  </a:schemeClr>
                </a:solidFill>
                <a:cs typeface="Arabic Transparent" pitchFamily="2" charset="-78"/>
              </a:rPr>
              <a:t>حاصل قسمة التغير فى المسافة على الزمن يسمى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5"/>
          <a:srcRect/>
          <a:stretch>
            <a:fillRect/>
          </a:stretch>
        </p:blipFill>
        <p:spPr bwMode="auto">
          <a:xfrm>
            <a:off x="3581400" y="380999"/>
            <a:ext cx="5219700" cy="2225241"/>
          </a:xfrm>
          <a:prstGeom prst="rect">
            <a:avLst/>
          </a:prstGeom>
          <a:noFill/>
          <a:ln w="9525">
            <a:noFill/>
            <a:miter lim="800000"/>
            <a:headEnd/>
            <a:tailEnd/>
          </a:ln>
          <a:effectLst/>
        </p:spPr>
      </p:pic>
      <p:sp>
        <p:nvSpPr>
          <p:cNvPr id="3" name="Content Placeholder 2"/>
          <p:cNvSpPr txBox="1">
            <a:spLocks/>
          </p:cNvSpPr>
          <p:nvPr/>
        </p:nvSpPr>
        <p:spPr>
          <a:xfrm>
            <a:off x="304800" y="4267200"/>
            <a:ext cx="8229600" cy="18288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ان تغير اتجاه حركة الجسم دون تغيير سرعته يغير من سرعته المتجهة أى يكسبه تسارعا </a:t>
            </a:r>
          </a:p>
        </p:txBody>
      </p:sp>
      <p:sp>
        <p:nvSpPr>
          <p:cNvPr id="4" name="Down Arrow 3"/>
          <p:cNvSpPr/>
          <p:nvPr/>
        </p:nvSpPr>
        <p:spPr>
          <a:xfrm>
            <a:off x="990600" y="24384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to="" calcmode="lin" valueType="num">
                                      <p:cBhvr>
                                        <p:cTn id="13" dur="1" fill="hold"/>
                                        <p:tgtEl>
                                          <p:spTgt spid="4"/>
                                        </p:tgtEl>
                                        <p:attrNameLst>
                                          <p:attrName/>
                                        </p:attrNameLst>
                                      </p:cBhvr>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
                                        </p:tgtEl>
                                        <p:attrNameLst>
                                          <p:attrName>ppt_y</p:attrName>
                                        </p:attrNameLst>
                                      </p:cBhvr>
                                      <p:tavLst>
                                        <p:tav tm="0">
                                          <p:val>
                                            <p:strVal val="#ppt_y"/>
                                          </p:val>
                                        </p:tav>
                                        <p:tav tm="100000">
                                          <p:val>
                                            <p:strVal val="#ppt_y"/>
                                          </p:val>
                                        </p:tav>
                                      </p:tavLst>
                                    </p:anim>
                                    <p:anim calcmode="lin" valueType="num">
                                      <p:cBhvr>
                                        <p:cTn id="2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
                                        </p:tgtEl>
                                      </p:cBhvr>
                                    </p:animEffect>
                                  </p:childTnLst>
                                  <p:subTnLst>
                                    <p:audio>
                                      <p:cMediaNode>
                                        <p:cTn display="0" masterRel="sameClick">
                                          <p:stCondLst>
                                            <p:cond evt="begin" delay="0">
                                              <p:tn val="16"/>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4"/>
          <a:srcRect/>
          <a:stretch>
            <a:fillRect/>
          </a:stretch>
        </p:blipFill>
        <p:spPr bwMode="auto">
          <a:xfrm>
            <a:off x="1828800" y="990599"/>
            <a:ext cx="6848475" cy="5184523"/>
          </a:xfrm>
          <a:prstGeom prst="rect">
            <a:avLst/>
          </a:prstGeom>
          <a:noFill/>
          <a:ln w="9525">
            <a:noFill/>
            <a:miter lim="800000"/>
            <a:headEnd/>
            <a:tailEnd/>
          </a:ln>
          <a:effectLst/>
        </p:spPr>
      </p:pic>
      <p:sp>
        <p:nvSpPr>
          <p:cNvPr id="3" name="Oval 2"/>
          <p:cNvSpPr/>
          <p:nvPr/>
        </p:nvSpPr>
        <p:spPr>
          <a:xfrm>
            <a:off x="3886200" y="1752600"/>
            <a:ext cx="1524000" cy="6858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Oval 4"/>
          <p:cNvSpPr/>
          <p:nvPr/>
        </p:nvSpPr>
        <p:spPr>
          <a:xfrm>
            <a:off x="2561304" y="5137356"/>
            <a:ext cx="2971800" cy="6858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 to="" calcmode="lin" valueType="num">
                                      <p:cBhvr>
                                        <p:cTn id="7" dur="1" fill="hold"/>
                                        <p:tgtEl>
                                          <p:spTgt spid="1741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228600" y="338138"/>
            <a:ext cx="8610600" cy="6181725"/>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905000" y="1447800"/>
            <a:ext cx="6172200" cy="1676400"/>
          </a:xfrm>
          <a:prstGeom prst="rect">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الثانى</a:t>
            </a:r>
            <a:endParaRPr kumimoji="0" lang="ar-SA" sz="80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990600" y="3810000"/>
            <a:ext cx="7543800" cy="1371600"/>
          </a:xfrm>
          <a:prstGeom prst="rect">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spcBef>
                <a:spcPct val="0"/>
              </a:spcBef>
              <a:defRPr/>
            </a:pP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القوى الحركة</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4"/>
          <a:srcRect/>
          <a:stretch>
            <a:fillRect/>
          </a:stretch>
        </p:blipFill>
        <p:spPr bwMode="auto">
          <a:xfrm>
            <a:off x="228600" y="228600"/>
            <a:ext cx="8624887" cy="64770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 to="" calcmode="lin" valueType="num">
                                      <p:cBhvr>
                                        <p:cTn id="7" dur="1" fill="hold"/>
                                        <p:tgtEl>
                                          <p:spTgt spid="1843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4"/>
          <a:srcRect/>
          <a:stretch>
            <a:fillRect/>
          </a:stretch>
        </p:blipFill>
        <p:spPr bwMode="auto">
          <a:xfrm>
            <a:off x="228600" y="228600"/>
            <a:ext cx="8686800" cy="64008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to="" calcmode="lin" valueType="num">
                                      <p:cBhvr>
                                        <p:cTn id="7" dur="1" fill="hold"/>
                                        <p:tgtEl>
                                          <p:spTgt spid="1945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4"/>
          <a:srcRect/>
          <a:stretch>
            <a:fillRect/>
          </a:stretch>
        </p:blipFill>
        <p:spPr bwMode="auto">
          <a:xfrm>
            <a:off x="381000" y="304800"/>
            <a:ext cx="8572500" cy="62484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to="" calcmode="lin" valueType="num">
                                      <p:cBhvr>
                                        <p:cTn id="7" dur="1" fill="hold"/>
                                        <p:tgtEl>
                                          <p:spTgt spid="2048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685800" y="3657600"/>
            <a:ext cx="7924800" cy="16764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يمكن أن تمتزج المواد لتكون المخاليط . تحتفظ كل مادة فى المخلوط بخصائصها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17526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القوة ـ الاحتكاك ـ القوى المتزنة ـ القوى غير المتزنة ـ الفعل ـ رد الفعل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685800"/>
            <a:ext cx="8382000" cy="5638800"/>
          </a:xfrm>
          <a:prstGeom prst="rect">
            <a:avLst/>
          </a:prstGeom>
          <a:solidFill>
            <a:srgbClr val="00B0F0"/>
          </a:solidFill>
        </p:spPr>
        <p:style>
          <a:lnRef idx="3">
            <a:schemeClr val="lt1"/>
          </a:lnRef>
          <a:fillRef idx="1">
            <a:schemeClr val="accent3"/>
          </a:fillRef>
          <a:effectRef idx="1">
            <a:schemeClr val="accent3"/>
          </a:effectRef>
          <a:fontRef idx="minor">
            <a:schemeClr val="lt1"/>
          </a:fontRef>
        </p:style>
        <p:txBody>
          <a:bodyPr>
            <a:scene3d>
              <a:camera prst="isometricOffAxis2Left"/>
              <a:lightRig rig="balanced" dir="t">
                <a:rot lat="0" lon="0" rev="2100000"/>
              </a:lightRig>
            </a:scene3d>
            <a:sp3d extrusionH="57150" prstMaterial="metal">
              <a:bevelT w="38100" h="25400"/>
              <a:contourClr>
                <a:schemeClr val="bg2"/>
              </a:contourClr>
            </a:sp3d>
          </a:bodyPr>
          <a:lstStyle/>
          <a:p>
            <a:pPr lvl="0" algn="ctr" rtl="1">
              <a:spcBef>
                <a:spcPct val="0"/>
              </a:spcBef>
              <a:defRPr/>
            </a:pPr>
            <a:r>
              <a:rPr lang="ar-SA" sz="16600" b="1" dirty="0" smtClean="0">
                <a:ln w="50800"/>
                <a:solidFill>
                  <a:schemeClr val="bg1">
                    <a:shade val="50000"/>
                  </a:schemeClr>
                </a:solidFill>
              </a:rPr>
              <a:t>ما </a:t>
            </a:r>
          </a:p>
          <a:p>
            <a:pPr lvl="0" algn="ctr" rtl="1">
              <a:spcBef>
                <a:spcPct val="0"/>
              </a:spcBef>
              <a:defRPr/>
            </a:pPr>
            <a:r>
              <a:rPr lang="ar-SA" sz="16600" b="1" dirty="0" smtClean="0">
                <a:ln w="50800"/>
                <a:solidFill>
                  <a:schemeClr val="bg1">
                    <a:shade val="50000"/>
                  </a:schemeClr>
                </a:solidFill>
              </a:rPr>
              <a:t>القوة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762000" y="914400"/>
            <a:ext cx="7848600" cy="4495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4800" b="1" dirty="0" smtClean="0">
                <a:ln w="50800"/>
                <a:solidFill>
                  <a:schemeClr val="bg1">
                    <a:shade val="50000"/>
                  </a:schemeClr>
                </a:solidFill>
                <a:cs typeface="Arabic Transparent" pitchFamily="2" charset="-78"/>
              </a:rPr>
              <a:t>    فالقوة هي أيُّ عملية دفع أو سحب يؤثِّر بها جسم في جسم آخر. ووحدة القوة هي النيوتن. وعند الحاجة إلى تمثيل القوة بالرسم نرسم سهًما للتعبير عن مقدار القوة واتجاهها.</a:t>
            </a:r>
          </a:p>
          <a:p>
            <a:pPr marL="811530" indent="-742950" algn="just" rtl="1">
              <a:spcBef>
                <a:spcPts val="700"/>
              </a:spcBef>
              <a:buClr>
                <a:schemeClr val="tx2"/>
              </a:buClr>
              <a:buSzPct val="95000"/>
            </a:pPr>
            <a:endParaRPr lang="ar-SA" sz="54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4"/>
          <a:srcRect/>
          <a:stretch>
            <a:fillRect/>
          </a:stretch>
        </p:blipFill>
        <p:spPr bwMode="auto">
          <a:xfrm>
            <a:off x="685800" y="838200"/>
            <a:ext cx="8153400" cy="3834039"/>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 to="" calcmode="lin" valueType="num">
                                      <p:cBhvr>
                                        <p:cTn id="7" dur="1" fill="hold"/>
                                        <p:tgtEl>
                                          <p:spTgt spid="2150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4"/>
          <a:srcRect/>
          <a:stretch>
            <a:fillRect/>
          </a:stretch>
        </p:blipFill>
        <p:spPr bwMode="auto">
          <a:xfrm>
            <a:off x="1219200" y="990600"/>
            <a:ext cx="7658100" cy="404827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to="" calcmode="lin" valueType="num">
                                      <p:cBhvr>
                                        <p:cTn id="7" dur="1" fill="hold"/>
                                        <p:tgtEl>
                                          <p:spTgt spid="2253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1143000" y="152400"/>
            <a:ext cx="6705600" cy="6505575"/>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4"/>
          <a:srcRect/>
          <a:stretch>
            <a:fillRect/>
          </a:stretch>
        </p:blipFill>
        <p:spPr bwMode="auto">
          <a:xfrm>
            <a:off x="533400" y="609600"/>
            <a:ext cx="7989570" cy="54864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to="" calcmode="lin" valueType="num">
                                      <p:cBhvr>
                                        <p:cTn id="7" dur="1" fill="hold"/>
                                        <p:tgtEl>
                                          <p:spTgt spid="2355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srcRect/>
          <a:stretch>
            <a:fillRect/>
          </a:stretch>
        </p:blipFill>
        <p:spPr bwMode="auto">
          <a:xfrm>
            <a:off x="3841120" y="381001"/>
            <a:ext cx="5026655" cy="56388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4"/>
          <a:srcRect/>
          <a:stretch>
            <a:fillRect/>
          </a:stretch>
        </p:blipFill>
        <p:spPr bwMode="auto">
          <a:xfrm>
            <a:off x="533400" y="685800"/>
            <a:ext cx="8343900" cy="51816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to="" calcmode="lin" valueType="num">
                                      <p:cBhvr>
                                        <p:cTn id="7" dur="1" fill="hold"/>
                                        <p:tgtEl>
                                          <p:spTgt spid="2560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5"/>
          <a:srcRect/>
          <a:stretch>
            <a:fillRect/>
          </a:stretch>
        </p:blipFill>
        <p:spPr bwMode="auto">
          <a:xfrm>
            <a:off x="3876397" y="609600"/>
            <a:ext cx="4838978" cy="4572000"/>
          </a:xfrm>
          <a:prstGeom prst="rect">
            <a:avLst/>
          </a:prstGeom>
          <a:noFill/>
          <a:ln w="9525">
            <a:noFill/>
            <a:miter lim="800000"/>
            <a:headEnd/>
            <a:tailEnd/>
          </a:ln>
          <a:effectLst/>
        </p:spPr>
      </p:pic>
      <p:pic>
        <p:nvPicPr>
          <p:cNvPr id="26627" name="Picture 3"/>
          <p:cNvPicPr>
            <a:picLocks noChangeAspect="1" noChangeArrowheads="1"/>
          </p:cNvPicPr>
          <p:nvPr/>
        </p:nvPicPr>
        <p:blipFill>
          <a:blip r:embed="rId6"/>
          <a:srcRect/>
          <a:stretch>
            <a:fillRect/>
          </a:stretch>
        </p:blipFill>
        <p:spPr bwMode="auto">
          <a:xfrm>
            <a:off x="152400" y="609600"/>
            <a:ext cx="3429000" cy="4572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to="" calcmode="lin" valueType="num">
                                      <p:cBhvr>
                                        <p:cTn id="7" dur="1" fill="hold"/>
                                        <p:tgtEl>
                                          <p:spTgt spid="266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6627"/>
                                        </p:tgtEl>
                                        <p:attrNameLst>
                                          <p:attrName>style.visibility</p:attrName>
                                        </p:attrNameLst>
                                      </p:cBhvr>
                                      <p:to>
                                        <p:strVal val="visible"/>
                                      </p:to>
                                    </p:set>
                                    <p:anim to="" calcmode="lin" valueType="num">
                                      <p:cBhvr>
                                        <p:cTn id="12" dur="1" fill="hold"/>
                                        <p:tgtEl>
                                          <p:spTgt spid="26627"/>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352800" y="533400"/>
            <a:ext cx="54864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800" b="1" spc="0" dirty="0" smtClean="0">
                <a:ln w="50800"/>
                <a:solidFill>
                  <a:schemeClr val="bg1">
                    <a:shade val="50000"/>
                  </a:schemeClr>
                </a:solidFill>
              </a:rPr>
              <a:t>ما الجاذبية ؟ وما الاحتكاك ؟</a:t>
            </a:r>
            <a:br>
              <a:rPr lang="ar-SA" sz="2800" b="1" spc="0" dirty="0" smtClean="0">
                <a:ln w="50800"/>
                <a:solidFill>
                  <a:schemeClr val="bg1">
                    <a:shade val="50000"/>
                  </a:schemeClr>
                </a:solidFill>
              </a:rPr>
            </a:br>
            <a:endParaRPr lang="ar-SA" sz="2000" b="1" spc="0" dirty="0" smtClean="0">
              <a:ln w="50800"/>
              <a:solidFill>
                <a:schemeClr val="bg1">
                  <a:shade val="50000"/>
                </a:schemeClr>
              </a:solidFill>
            </a:endParaRPr>
          </a:p>
        </p:txBody>
      </p:sp>
      <p:sp>
        <p:nvSpPr>
          <p:cNvPr id="5" name="Content Placeholder 2"/>
          <p:cNvSpPr txBox="1">
            <a:spLocks/>
          </p:cNvSpPr>
          <p:nvPr/>
        </p:nvSpPr>
        <p:spPr>
          <a:xfrm>
            <a:off x="762000" y="1905000"/>
            <a:ext cx="7848600" cy="4191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4400" b="1" dirty="0" smtClean="0">
                <a:ln w="50800"/>
                <a:solidFill>
                  <a:schemeClr val="bg1">
                    <a:shade val="50000"/>
                  </a:schemeClr>
                </a:solidFill>
                <a:cs typeface="Arabic Transparent" pitchFamily="2" charset="-78"/>
              </a:rPr>
              <a:t>: الجاذبية هي القوة التي تجذب الأجسام كلَّها بعضها إلى بعض. وسواء كانت هذه الأجسام صغيرة أم كبيرة فإنَّ بعضها يجذب بعضا، إلا أنَّ قوة الجذب بين الأجسام الصغيرة تكون ضعيفة.</a:t>
            </a:r>
          </a:p>
          <a:p>
            <a:pPr marL="811530" indent="-742950" algn="just" rtl="1">
              <a:spcBef>
                <a:spcPts val="700"/>
              </a:spcBef>
              <a:buClr>
                <a:schemeClr val="tx2"/>
              </a:buClr>
              <a:buSzPct val="95000"/>
            </a:pPr>
            <a:endParaRPr lang="ar-SA" sz="44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4"/>
          <a:srcRect/>
          <a:stretch>
            <a:fillRect/>
          </a:stretch>
        </p:blipFill>
        <p:spPr bwMode="auto">
          <a:xfrm>
            <a:off x="4648200" y="304800"/>
            <a:ext cx="4200525" cy="5867400"/>
          </a:xfrm>
          <a:prstGeom prst="rect">
            <a:avLst/>
          </a:prstGeom>
          <a:noFill/>
          <a:ln w="9525">
            <a:noFill/>
            <a:miter lim="800000"/>
            <a:headEnd/>
            <a:tailEnd/>
          </a:ln>
          <a:effectLst/>
        </p:spPr>
      </p:pic>
      <p:pic>
        <p:nvPicPr>
          <p:cNvPr id="27651" name="Picture 3"/>
          <p:cNvPicPr>
            <a:picLocks noChangeAspect="1" noChangeArrowheads="1"/>
          </p:cNvPicPr>
          <p:nvPr/>
        </p:nvPicPr>
        <p:blipFill>
          <a:blip r:embed="rId5"/>
          <a:srcRect/>
          <a:stretch>
            <a:fillRect/>
          </a:stretch>
        </p:blipFill>
        <p:spPr bwMode="auto">
          <a:xfrm>
            <a:off x="381000" y="381000"/>
            <a:ext cx="4045964" cy="5791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to="" calcmode="lin" valueType="num">
                                      <p:cBhvr>
                                        <p:cTn id="7" dur="1" fill="hold"/>
                                        <p:tgtEl>
                                          <p:spTgt spid="2765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7651"/>
                                        </p:tgtEl>
                                        <p:attrNameLst>
                                          <p:attrName>style.visibility</p:attrName>
                                        </p:attrNameLst>
                                      </p:cBhvr>
                                      <p:to>
                                        <p:strVal val="visible"/>
                                      </p:to>
                                    </p:set>
                                    <p:anim to="" calcmode="lin" valueType="num">
                                      <p:cBhvr>
                                        <p:cTn id="12" dur="1" fill="hold"/>
                                        <p:tgtEl>
                                          <p:spTgt spid="27651"/>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3"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4"/>
          <a:srcRect/>
          <a:stretch>
            <a:fillRect/>
          </a:stretch>
        </p:blipFill>
        <p:spPr bwMode="auto">
          <a:xfrm>
            <a:off x="533400" y="914400"/>
            <a:ext cx="8315325" cy="48006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 to="" calcmode="lin" valueType="num">
                                      <p:cBhvr>
                                        <p:cTn id="7" dur="1" fill="hold"/>
                                        <p:tgtEl>
                                          <p:spTgt spid="286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791200" y="533400"/>
            <a:ext cx="3048000" cy="7620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b="1" spc="0" dirty="0" smtClean="0">
                <a:ln w="50800"/>
                <a:solidFill>
                  <a:schemeClr val="bg1">
                    <a:shade val="50000"/>
                  </a:schemeClr>
                </a:solidFill>
              </a:rPr>
              <a:t>الاحتكاك </a:t>
            </a:r>
          </a:p>
        </p:txBody>
      </p:sp>
      <p:sp>
        <p:nvSpPr>
          <p:cNvPr id="5" name="Content Placeholder 2"/>
          <p:cNvSpPr txBox="1">
            <a:spLocks/>
          </p:cNvSpPr>
          <p:nvPr/>
        </p:nvSpPr>
        <p:spPr>
          <a:xfrm>
            <a:off x="4648200" y="1905000"/>
            <a:ext cx="4191000" cy="3429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 والاحتكاك قوة تعيق حركة الأجسام، تنشأ بين سطحي جسمين متلامسين في أثناء حركة أحدهما بالنسبة إلى الآخر.</a:t>
            </a:r>
          </a:p>
        </p:txBody>
      </p:sp>
      <p:pic>
        <p:nvPicPr>
          <p:cNvPr id="29698" name="Picture 2"/>
          <p:cNvPicPr>
            <a:picLocks noChangeAspect="1" noChangeArrowheads="1"/>
          </p:cNvPicPr>
          <p:nvPr/>
        </p:nvPicPr>
        <p:blipFill>
          <a:blip r:embed="rId6"/>
          <a:srcRect/>
          <a:stretch>
            <a:fillRect/>
          </a:stretch>
        </p:blipFill>
        <p:spPr bwMode="auto">
          <a:xfrm>
            <a:off x="914400" y="685800"/>
            <a:ext cx="3117273" cy="57150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29698"/>
                                        </p:tgtEl>
                                        <p:attrNameLst>
                                          <p:attrName>style.visibility</p:attrName>
                                        </p:attrNameLst>
                                      </p:cBhvr>
                                      <p:to>
                                        <p:strVal val="visible"/>
                                      </p:to>
                                    </p:set>
                                    <p:anim to="" calcmode="lin" valueType="num">
                                      <p:cBhvr>
                                        <p:cTn id="21" dur="1" fill="hold"/>
                                        <p:tgtEl>
                                          <p:spTgt spid="29698"/>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400800" y="533400"/>
            <a:ext cx="24384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rtl="1"/>
            <a:r>
              <a:rPr lang="ar-EG" sz="2800" b="1" dirty="0" smtClean="0">
                <a:solidFill>
                  <a:schemeClr val="bg1"/>
                </a:solidFill>
              </a:rPr>
              <a:t>مقاومة الهواء </a:t>
            </a:r>
          </a:p>
        </p:txBody>
      </p:sp>
      <p:sp>
        <p:nvSpPr>
          <p:cNvPr id="3" name="Content Placeholder 2"/>
          <p:cNvSpPr txBox="1">
            <a:spLocks/>
          </p:cNvSpPr>
          <p:nvPr/>
        </p:nvSpPr>
        <p:spPr>
          <a:xfrm>
            <a:off x="762000" y="1905000"/>
            <a:ext cx="7848600" cy="4114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 عندما يتحرك جسم ِ في الهواء فإنَّ الهواء يصطدم بالجسم ويبطئ حركته. وكلَّما زادت سرعة الجسم زادت مقاومة الهواء. والسوائل أيضا تنتج قوة إعاقة للأجسام المتحركة؛ فالماء يمكن أن يقاوم حركة القارب ويبطيء سرعته.</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4"/>
          <a:srcRect/>
          <a:stretch>
            <a:fillRect/>
          </a:stretch>
        </p:blipFill>
        <p:spPr bwMode="auto">
          <a:xfrm>
            <a:off x="1905000" y="381000"/>
            <a:ext cx="6943725" cy="5479402"/>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 to="" calcmode="lin" valueType="num">
                                      <p:cBhvr>
                                        <p:cTn id="7" dur="1" fill="hold"/>
                                        <p:tgtEl>
                                          <p:spTgt spid="307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28800" y="533400"/>
            <a:ext cx="7010400" cy="5334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ما القانون الأول لنيوتن فى الحركة ؟</a:t>
            </a:r>
          </a:p>
        </p:txBody>
      </p:sp>
      <p:pic>
        <p:nvPicPr>
          <p:cNvPr id="31746" name="Picture 2"/>
          <p:cNvPicPr>
            <a:picLocks noChangeAspect="1" noChangeArrowheads="1"/>
          </p:cNvPicPr>
          <p:nvPr/>
        </p:nvPicPr>
        <p:blipFill>
          <a:blip r:embed="rId6"/>
          <a:srcRect/>
          <a:stretch>
            <a:fillRect/>
          </a:stretch>
        </p:blipFill>
        <p:spPr bwMode="auto">
          <a:xfrm>
            <a:off x="2514600" y="1676400"/>
            <a:ext cx="6353175" cy="3429000"/>
          </a:xfrm>
          <a:prstGeom prst="rect">
            <a:avLst/>
          </a:prstGeom>
          <a:noFill/>
          <a:ln w="9525">
            <a:noFill/>
            <a:miter lim="800000"/>
            <a:headEnd/>
            <a:tailEnd/>
          </a:ln>
          <a:effectLst/>
        </p:spPr>
      </p:pic>
      <p:pic>
        <p:nvPicPr>
          <p:cNvPr id="31747" name="Picture 3"/>
          <p:cNvPicPr>
            <a:picLocks noChangeAspect="1" noChangeArrowheads="1"/>
          </p:cNvPicPr>
          <p:nvPr/>
        </p:nvPicPr>
        <p:blipFill>
          <a:blip r:embed="rId7"/>
          <a:srcRect/>
          <a:stretch>
            <a:fillRect/>
          </a:stretch>
        </p:blipFill>
        <p:spPr bwMode="auto">
          <a:xfrm>
            <a:off x="304800" y="1219200"/>
            <a:ext cx="2047875" cy="527685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1746"/>
                                        </p:tgtEl>
                                        <p:attrNameLst>
                                          <p:attrName>style.visibility</p:attrName>
                                        </p:attrNameLst>
                                      </p:cBhvr>
                                      <p:to>
                                        <p:strVal val="visible"/>
                                      </p:to>
                                    </p:set>
                                    <p:anim to="" calcmode="lin" valueType="num">
                                      <p:cBhvr>
                                        <p:cTn id="12" dur="1" fill="hold"/>
                                        <p:tgtEl>
                                          <p:spTgt spid="31746"/>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drumroll.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1747"/>
                                        </p:tgtEl>
                                        <p:attrNameLst>
                                          <p:attrName>style.visibility</p:attrName>
                                        </p:attrNameLst>
                                      </p:cBhvr>
                                      <p:to>
                                        <p:strVal val="visible"/>
                                      </p:to>
                                    </p:set>
                                    <p:anim to="" calcmode="lin" valueType="num">
                                      <p:cBhvr>
                                        <p:cTn id="17" dur="1" fill="hold"/>
                                        <p:tgtEl>
                                          <p:spTgt spid="31747"/>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5"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4"/>
          <a:srcRect/>
          <a:stretch>
            <a:fillRect/>
          </a:stretch>
        </p:blipFill>
        <p:spPr bwMode="auto">
          <a:xfrm>
            <a:off x="762000" y="685800"/>
            <a:ext cx="8115300" cy="4572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 to="" calcmode="lin" valueType="num">
                                      <p:cBhvr>
                                        <p:cTn id="7" dur="1" fill="hold"/>
                                        <p:tgtEl>
                                          <p:spTgt spid="3277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4"/>
          <a:srcRect/>
          <a:stretch>
            <a:fillRect/>
          </a:stretch>
        </p:blipFill>
        <p:spPr bwMode="auto">
          <a:xfrm>
            <a:off x="333375" y="533400"/>
            <a:ext cx="8477250" cy="5715000"/>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 to="" calcmode="lin" valueType="num">
                                      <p:cBhvr>
                                        <p:cTn id="7" dur="1" fill="hold"/>
                                        <p:tgtEl>
                                          <p:spTgt spid="3379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4"/>
          <a:srcRect/>
          <a:stretch>
            <a:fillRect/>
          </a:stretch>
        </p:blipFill>
        <p:spPr bwMode="auto">
          <a:xfrm>
            <a:off x="228600" y="152400"/>
            <a:ext cx="8728969" cy="6477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 to="" calcmode="lin" valueType="num">
                                      <p:cBhvr>
                                        <p:cTn id="7" dur="1" fill="hold"/>
                                        <p:tgtEl>
                                          <p:spTgt spid="348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4"/>
          <a:srcRect/>
          <a:stretch>
            <a:fillRect/>
          </a:stretch>
        </p:blipFill>
        <p:spPr bwMode="auto">
          <a:xfrm>
            <a:off x="419100" y="304800"/>
            <a:ext cx="8305800" cy="61722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 to="" calcmode="lin" valueType="num">
                                      <p:cBhvr>
                                        <p:cTn id="7" dur="1" fill="hold"/>
                                        <p:tgtEl>
                                          <p:spTgt spid="3584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4"/>
          <a:srcRect/>
          <a:stretch>
            <a:fillRect/>
          </a:stretch>
        </p:blipFill>
        <p:spPr bwMode="auto">
          <a:xfrm>
            <a:off x="304800" y="228600"/>
            <a:ext cx="8610600" cy="63246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 to="" calcmode="lin" valueType="num">
                                      <p:cBhvr>
                                        <p:cTn id="7" dur="1" fill="hold"/>
                                        <p:tgtEl>
                                          <p:spTgt spid="3686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828800" y="533400"/>
            <a:ext cx="7010400" cy="5334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2800" b="1" dirty="0" smtClean="0">
                <a:ln w="50800"/>
                <a:solidFill>
                  <a:schemeClr val="bg1">
                    <a:shade val="50000"/>
                  </a:schemeClr>
                </a:solidFill>
              </a:rPr>
              <a:t>ما القانون الثالث لنيوتن فى الحركة ؟</a:t>
            </a:r>
          </a:p>
        </p:txBody>
      </p:sp>
      <p:pic>
        <p:nvPicPr>
          <p:cNvPr id="37890" name="Picture 2"/>
          <p:cNvPicPr>
            <a:picLocks noChangeAspect="1" noChangeArrowheads="1"/>
          </p:cNvPicPr>
          <p:nvPr/>
        </p:nvPicPr>
        <p:blipFill>
          <a:blip r:embed="rId5"/>
          <a:srcRect/>
          <a:stretch>
            <a:fillRect/>
          </a:stretch>
        </p:blipFill>
        <p:spPr bwMode="auto">
          <a:xfrm>
            <a:off x="4419600" y="1295400"/>
            <a:ext cx="4505325" cy="4977204"/>
          </a:xfrm>
          <a:prstGeom prst="rect">
            <a:avLst/>
          </a:prstGeom>
          <a:noFill/>
          <a:ln w="9525">
            <a:noFill/>
            <a:miter lim="800000"/>
            <a:headEnd/>
            <a:tailEnd/>
          </a:ln>
          <a:effectLst/>
        </p:spPr>
      </p:pic>
      <p:pic>
        <p:nvPicPr>
          <p:cNvPr id="37891" name="Picture 3"/>
          <p:cNvPicPr>
            <a:picLocks noChangeAspect="1" noChangeArrowheads="1"/>
          </p:cNvPicPr>
          <p:nvPr/>
        </p:nvPicPr>
        <p:blipFill>
          <a:blip r:embed="rId6"/>
          <a:srcRect/>
          <a:stretch>
            <a:fillRect/>
          </a:stretch>
        </p:blipFill>
        <p:spPr bwMode="auto">
          <a:xfrm>
            <a:off x="228600" y="1295401"/>
            <a:ext cx="3657600" cy="4953000"/>
          </a:xfrm>
          <a:prstGeom prst="rect">
            <a:avLst/>
          </a:prstGeom>
          <a:noFill/>
          <a:ln w="9525">
            <a:noFill/>
            <a:miter lim="800000"/>
            <a:headEnd/>
            <a:tailEnd/>
          </a:ln>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7890"/>
                                        </p:tgtEl>
                                        <p:attrNameLst>
                                          <p:attrName>style.visibility</p:attrName>
                                        </p:attrNameLst>
                                      </p:cBhvr>
                                      <p:to>
                                        <p:strVal val="visible"/>
                                      </p:to>
                                    </p:set>
                                    <p:anim to="" calcmode="lin" valueType="num">
                                      <p:cBhvr>
                                        <p:cTn id="12" dur="1" fill="hold"/>
                                        <p:tgtEl>
                                          <p:spTgt spid="37890"/>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hammer.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7891"/>
                                        </p:tgtEl>
                                        <p:attrNameLst>
                                          <p:attrName>style.visibility</p:attrName>
                                        </p:attrNameLst>
                                      </p:cBhvr>
                                      <p:to>
                                        <p:strVal val="visible"/>
                                      </p:to>
                                    </p:set>
                                    <p:anim to="" calcmode="lin" valueType="num">
                                      <p:cBhvr>
                                        <p:cTn id="17" dur="1" fill="hold"/>
                                        <p:tgtEl>
                                          <p:spTgt spid="37891"/>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4"/>
          <a:srcRect/>
          <a:stretch>
            <a:fillRect/>
          </a:stretch>
        </p:blipFill>
        <p:spPr bwMode="auto">
          <a:xfrm>
            <a:off x="3048000" y="533399"/>
            <a:ext cx="5695950" cy="5920421"/>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 to="" calcmode="lin" valueType="num">
                                      <p:cBhvr>
                                        <p:cTn id="7" dur="1" fill="hold"/>
                                        <p:tgtEl>
                                          <p:spTgt spid="3891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shreg.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62484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الدرس</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895600" y="1676400"/>
            <a:ext cx="3505200" cy="10668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0668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الفكرة الرئيسية : </a:t>
            </a:r>
            <a:r>
              <a:rPr lang="ar-SA" sz="3200" b="1" dirty="0" smtClean="0">
                <a:ln w="50800"/>
                <a:solidFill>
                  <a:schemeClr val="bg1">
                    <a:shade val="50000"/>
                  </a:schemeClr>
                </a:solidFill>
                <a:cs typeface="Arabic Transparent" pitchFamily="2" charset="-78"/>
              </a:rPr>
              <a:t>ما القوى المؤثرة فى جسم طاف على سطح الماء ؟ وهل هى قوى متزنة ؟</a:t>
            </a:r>
          </a:p>
        </p:txBody>
      </p:sp>
      <p:sp>
        <p:nvSpPr>
          <p:cNvPr id="8" name="Oval 7"/>
          <p:cNvSpPr/>
          <p:nvPr/>
        </p:nvSpPr>
        <p:spPr>
          <a:xfrm>
            <a:off x="2209800" y="3200400"/>
            <a:ext cx="5181600" cy="251460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قوة الطفو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to="" calcmode="lin" valueType="num">
                                      <p:cBhvr>
                                        <p:cTn id="21" dur="1" fill="hold"/>
                                        <p:tgtEl>
                                          <p:spTgt spid="8"/>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304800" y="304800"/>
            <a:ext cx="8628091" cy="6444967"/>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voltag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133600" y="4267200"/>
            <a:ext cx="5638800" cy="13716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8000" b="1" dirty="0" smtClean="0">
                <a:ln w="50800"/>
                <a:solidFill>
                  <a:schemeClr val="bg1">
                    <a:shade val="50000"/>
                  </a:schemeClr>
                </a:solidFill>
                <a:cs typeface="Arabic Transparent" pitchFamily="2" charset="-78"/>
              </a:rPr>
              <a:t>غير متزنة </a:t>
            </a:r>
          </a:p>
        </p:txBody>
      </p:sp>
      <p:sp>
        <p:nvSpPr>
          <p:cNvPr id="3" name="Down Arrow 2"/>
          <p:cNvSpPr/>
          <p:nvPr/>
        </p:nvSpPr>
        <p:spPr>
          <a:xfrm>
            <a:off x="2971800" y="25146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533400"/>
            <a:ext cx="8229600" cy="18288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a:t>
            </a:r>
            <a:r>
              <a:rPr lang="ar-SA" sz="4400" b="1" dirty="0" smtClean="0">
                <a:ln w="50800"/>
                <a:solidFill>
                  <a:srgbClr val="FF0000"/>
                </a:solidFill>
                <a:cs typeface="Arabic Transparent" pitchFamily="2" charset="-78"/>
              </a:rPr>
              <a:t>المفردات : </a:t>
            </a:r>
            <a:r>
              <a:rPr lang="ar-SA" sz="4400" b="1" dirty="0" smtClean="0">
                <a:ln w="50800"/>
                <a:solidFill>
                  <a:schemeClr val="bg1">
                    <a:shade val="50000"/>
                  </a:schemeClr>
                </a:solidFill>
                <a:cs typeface="Arabic Transparent" pitchFamily="2" charset="-78"/>
              </a:rPr>
              <a:t>القوة المعاكسة للحركة تسمى قوة .....................</a:t>
            </a: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81000" y="3733800"/>
            <a:ext cx="8382000" cy="1905000"/>
          </a:xfrm>
          <a:prstGeom prst="rect">
            <a:avLst/>
          </a:prstGeom>
        </p:spPr>
        <p:style>
          <a:lnRef idx="1">
            <a:schemeClr val="accent2"/>
          </a:lnRef>
          <a:fillRef idx="2">
            <a:schemeClr val="accent2"/>
          </a:fillRef>
          <a:effectRef idx="1">
            <a:schemeClr val="accent2"/>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3600" b="1" dirty="0" smtClean="0">
                <a:ln w="50800"/>
                <a:solidFill>
                  <a:schemeClr val="bg1">
                    <a:shade val="50000"/>
                  </a:schemeClr>
                </a:solidFill>
                <a:cs typeface="Arabic Transparent" pitchFamily="2" charset="-78"/>
              </a:rPr>
              <a:t> </a:t>
            </a:r>
          </a:p>
        </p:txBody>
      </p:sp>
      <p:sp>
        <p:nvSpPr>
          <p:cNvPr id="3" name="Down Arrow 2"/>
          <p:cNvSpPr/>
          <p:nvPr/>
        </p:nvSpPr>
        <p:spPr>
          <a:xfrm>
            <a:off x="2895600" y="1905000"/>
            <a:ext cx="33528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609600" y="533400"/>
            <a:ext cx="8153400" cy="11430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chor="ct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التفكير الناقد : كيف يساعد العمل تحت الماء رواد الفضاء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5"/>
          <a:srcRect/>
          <a:stretch>
            <a:fillRect/>
          </a:stretch>
        </p:blipFill>
        <p:spPr bwMode="auto">
          <a:xfrm>
            <a:off x="2133600" y="304800"/>
            <a:ext cx="6686550" cy="6257925"/>
          </a:xfrm>
          <a:prstGeom prst="rect">
            <a:avLst/>
          </a:prstGeom>
          <a:noFill/>
          <a:ln w="9525">
            <a:noFill/>
            <a:miter lim="800000"/>
            <a:headEnd/>
            <a:tailEnd/>
          </a:ln>
          <a:effectLst/>
        </p:spPr>
      </p:pic>
      <p:sp>
        <p:nvSpPr>
          <p:cNvPr id="3" name="Oval 2"/>
          <p:cNvSpPr/>
          <p:nvPr/>
        </p:nvSpPr>
        <p:spPr>
          <a:xfrm>
            <a:off x="5791200" y="1600200"/>
            <a:ext cx="2057400" cy="6858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Oval 4"/>
          <p:cNvSpPr/>
          <p:nvPr/>
        </p:nvSpPr>
        <p:spPr>
          <a:xfrm>
            <a:off x="3962400" y="4630992"/>
            <a:ext cx="2057400" cy="685800"/>
          </a:xfrm>
          <a:prstGeom prst="ellipse">
            <a:avLst/>
          </a:prstGeom>
          <a:noFill/>
          <a:ln w="666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 to="" calcmode="lin" valueType="num">
                                      <p:cBhvr>
                                        <p:cTn id="7" dur="1" fill="hold"/>
                                        <p:tgtEl>
                                          <p:spTgt spid="4403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drumroll.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explode.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848600" cy="5791200"/>
          </a:xfrm>
          <a:scene3d>
            <a:camera prst="perspectiveBelow"/>
            <a:lightRig rig="brightRoom" dir="tl">
              <a:rot lat="0" lon="0" rev="8700000"/>
            </a:lightRig>
          </a:scene3d>
          <a:sp3d>
            <a:bevelT w="0" h="0"/>
            <a:contourClr>
              <a:schemeClr val="accent2">
                <a:tint val="70000"/>
              </a:schemeClr>
            </a:contourClr>
          </a:sp3d>
        </p:spPr>
        <p:style>
          <a:lnRef idx="1">
            <a:schemeClr val="accent2"/>
          </a:lnRef>
          <a:fillRef idx="3">
            <a:schemeClr val="accent2"/>
          </a:fillRef>
          <a:effectRef idx="2">
            <a:schemeClr val="accent2"/>
          </a:effectRef>
          <a:fontRef idx="minor">
            <a:schemeClr val="lt1"/>
          </a:fontRef>
        </p:style>
        <p:txBody>
          <a:bodyPr/>
          <a:lstStyle/>
          <a:p>
            <a:pPr algn="ctr"/>
            <a:r>
              <a:rPr lang="ar-SA" sz="13800" b="1" dirty="0" smtClean="0">
                <a:solidFill>
                  <a:schemeClr val="bg1"/>
                </a:solidFill>
                <a:effectLst>
                  <a:glow rad="139700">
                    <a:schemeClr val="accent3">
                      <a:satMod val="175000"/>
                      <a:alpha val="40000"/>
                    </a:schemeClr>
                  </a:glow>
                </a:effectLst>
              </a:rPr>
              <a:t>مراجعة </a:t>
            </a:r>
            <a:r>
              <a:rPr lang="ar-SA" sz="9600" b="1" dirty="0" smtClean="0">
                <a:solidFill>
                  <a:schemeClr val="bg1"/>
                </a:solidFill>
                <a:effectLst>
                  <a:glow rad="139700">
                    <a:schemeClr val="accent3">
                      <a:satMod val="175000"/>
                      <a:alpha val="40000"/>
                    </a:schemeClr>
                  </a:glow>
                </a:effectLst>
              </a:rPr>
              <a:t>الفصل الأول</a:t>
            </a:r>
            <a:endParaRPr lang="ar-EG" sz="13800" b="1" dirty="0">
              <a:solidFill>
                <a:schemeClr val="bg1"/>
              </a:solidFill>
              <a:effectLst>
                <a:glow rad="139700">
                  <a:schemeClr val="accent3">
                    <a:satMod val="175000"/>
                    <a:alpha val="40000"/>
                  </a:schemeClr>
                </a:glo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971800" y="20574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6096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chor="ct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1) .......هو زيادة سرعة الجسم فى وحدة الزمن .</a:t>
            </a:r>
            <a:endParaRPr lang="ar-SA" sz="3200" b="1" dirty="0" smtClean="0">
              <a:ln w="50800"/>
              <a:solidFill>
                <a:schemeClr val="bg1">
                  <a:shade val="50000"/>
                </a:schemeClr>
              </a:solidFill>
              <a:cs typeface="Arabic Transparent" pitchFamily="2" charset="-78"/>
            </a:endParaRPr>
          </a:p>
        </p:txBody>
      </p:sp>
      <p:sp>
        <p:nvSpPr>
          <p:cNvPr id="7" name="Oval 6"/>
          <p:cNvSpPr/>
          <p:nvPr/>
        </p:nvSpPr>
        <p:spPr>
          <a:xfrm>
            <a:off x="1828800" y="3733800"/>
            <a:ext cx="5638800" cy="2438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التسارع</a:t>
            </a:r>
            <a:endParaRPr lang="ar-EG"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to="" calcmode="lin" valueType="num">
                                      <p:cBhvr>
                                        <p:cTn id="21" dur="1" fill="hold"/>
                                        <p:tgtEl>
                                          <p:spTgt spid="7"/>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743200" y="22098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6096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2) لكل رد فعل مساو له فى المقدار ومعاكس له فى الاتجاه . هذه العبارة تشير الى ...................</a:t>
            </a:r>
            <a:endParaRPr lang="ar-SA" sz="3200" b="1" dirty="0" smtClean="0">
              <a:ln w="50800"/>
              <a:solidFill>
                <a:schemeClr val="bg1">
                  <a:shade val="50000"/>
                </a:schemeClr>
              </a:solidFill>
              <a:cs typeface="Arabic Transparent" pitchFamily="2" charset="-78"/>
            </a:endParaRPr>
          </a:p>
        </p:txBody>
      </p:sp>
      <p:sp>
        <p:nvSpPr>
          <p:cNvPr id="7" name="Oval 6"/>
          <p:cNvSpPr/>
          <p:nvPr/>
        </p:nvSpPr>
        <p:spPr>
          <a:xfrm>
            <a:off x="1066800" y="4267200"/>
            <a:ext cx="74676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القانون الثالث لنيوتن</a:t>
            </a:r>
            <a:endParaRPr lang="ar-EG"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to="" calcmode="lin" valueType="num">
                                      <p:cBhvr>
                                        <p:cTn id="21" dur="1" fill="hold"/>
                                        <p:tgtEl>
                                          <p:spTgt spid="7"/>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3) لا تتأثر سرعة جسم ما إذا آثرت فيه .................................</a:t>
            </a:r>
            <a:endParaRPr lang="ar-SA" sz="3200" b="1" dirty="0" smtClean="0">
              <a:ln w="50800"/>
              <a:solidFill>
                <a:schemeClr val="bg1">
                  <a:shade val="50000"/>
                </a:schemeClr>
              </a:solidFill>
              <a:cs typeface="Arabic Transparent" pitchFamily="2" charset="-78"/>
            </a:endParaRPr>
          </a:p>
        </p:txBody>
      </p:sp>
      <p:sp>
        <p:nvSpPr>
          <p:cNvPr id="7" name="Oval 6"/>
          <p:cNvSpPr/>
          <p:nvPr/>
        </p:nvSpPr>
        <p:spPr>
          <a:xfrm>
            <a:off x="2286000" y="3886200"/>
            <a:ext cx="4648200" cy="1981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قوة متزنة </a:t>
            </a:r>
            <a:endParaRPr lang="ar-EG"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to="" calcmode="lin" valueType="num">
                                      <p:cBhvr>
                                        <p:cTn id="21" dur="1" fill="hold"/>
                                        <p:tgtEl>
                                          <p:spTgt spid="7"/>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chor="ct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4) ......... تغير فى موقع جسم ما مرور الزمن .</a:t>
            </a:r>
            <a:endParaRPr lang="ar-SA" sz="3200" b="1" dirty="0" smtClean="0">
              <a:ln w="50800"/>
              <a:solidFill>
                <a:schemeClr val="bg1">
                  <a:shade val="50000"/>
                </a:schemeClr>
              </a:solidFill>
              <a:cs typeface="Arabic Transparent" pitchFamily="2" charset="-78"/>
            </a:endParaRPr>
          </a:p>
        </p:txBody>
      </p:sp>
      <p:sp>
        <p:nvSpPr>
          <p:cNvPr id="8" name="Oval 7"/>
          <p:cNvSpPr/>
          <p:nvPr/>
        </p:nvSpPr>
        <p:spPr>
          <a:xfrm>
            <a:off x="2514600" y="4191000"/>
            <a:ext cx="4648200" cy="1981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الحركة</a:t>
            </a:r>
            <a:endParaRPr lang="ar-EG"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to="" calcmode="lin" valueType="num">
                                      <p:cBhvr>
                                        <p:cTn id="21" dur="1" fill="hold"/>
                                        <p:tgtEl>
                                          <p:spTgt spid="8"/>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895600" y="19050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192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5) المسافة التى يتحركها جسم فى وحدة الزمن تسمى .........................</a:t>
            </a:r>
            <a:endParaRPr lang="ar-SA" sz="3200" b="1" dirty="0" smtClean="0">
              <a:ln w="50800"/>
              <a:solidFill>
                <a:schemeClr val="bg1">
                  <a:shade val="50000"/>
                </a:schemeClr>
              </a:solidFill>
              <a:cs typeface="Arabic Transparent" pitchFamily="2" charset="-78"/>
            </a:endParaRPr>
          </a:p>
        </p:txBody>
      </p:sp>
      <p:sp>
        <p:nvSpPr>
          <p:cNvPr id="7" name="Oval 6"/>
          <p:cNvSpPr/>
          <p:nvPr/>
        </p:nvSpPr>
        <p:spPr>
          <a:xfrm>
            <a:off x="2514600" y="4191000"/>
            <a:ext cx="4648200" cy="1981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السرعة </a:t>
            </a:r>
            <a:endParaRPr lang="ar-EG"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to="" calcmode="lin" valueType="num">
                                      <p:cBhvr>
                                        <p:cTn id="21" dur="1" fill="hold"/>
                                        <p:tgtEl>
                                          <p:spTgt spid="7"/>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2819400" y="1981200"/>
            <a:ext cx="3505200" cy="15240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الإجابة</a:t>
            </a:r>
            <a:endParaRPr lang="ar-EG"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Content Placeholder 2"/>
          <p:cNvSpPr txBox="1">
            <a:spLocks/>
          </p:cNvSpPr>
          <p:nvPr/>
        </p:nvSpPr>
        <p:spPr>
          <a:xfrm>
            <a:off x="533400" y="381000"/>
            <a:ext cx="8077200" cy="1295400"/>
          </a:xfrm>
          <a:prstGeom prst="rect">
            <a:avLst/>
          </a:prstGeom>
          <a:solidFill>
            <a:srgbClr val="FFFF00"/>
          </a:solidFill>
        </p:spPr>
        <p:style>
          <a:lnRef idx="1">
            <a:schemeClr val="dk1"/>
          </a:lnRef>
          <a:fillRef idx="3">
            <a:schemeClr val="dk1"/>
          </a:fillRef>
          <a:effectRef idx="2">
            <a:schemeClr val="dk1"/>
          </a:effectRef>
          <a:fontRef idx="minor">
            <a:schemeClr val="lt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lvl="0" indent="-742950" algn="ctr" rtl="1">
              <a:spcBef>
                <a:spcPts val="700"/>
              </a:spcBef>
              <a:buClr>
                <a:schemeClr val="tx2"/>
              </a:buClr>
              <a:buSzPct val="95000"/>
            </a:pPr>
            <a:r>
              <a:rPr lang="ar-SA" sz="3200" b="1" dirty="0" smtClean="0">
                <a:ln w="50800"/>
                <a:solidFill>
                  <a:srgbClr val="FF0000"/>
                </a:solidFill>
                <a:cs typeface="Arabic Transparent" pitchFamily="2" charset="-78"/>
              </a:rPr>
              <a:t>6) عملية دفع أو سحب من جسم لآخر تسمى ........................ </a:t>
            </a:r>
            <a:endParaRPr lang="ar-SA" sz="3200" b="1" dirty="0" smtClean="0">
              <a:ln w="50800"/>
              <a:solidFill>
                <a:schemeClr val="bg1">
                  <a:shade val="50000"/>
                </a:schemeClr>
              </a:solidFill>
              <a:cs typeface="Arabic Transparent" pitchFamily="2" charset="-78"/>
            </a:endParaRPr>
          </a:p>
        </p:txBody>
      </p:sp>
      <p:sp>
        <p:nvSpPr>
          <p:cNvPr id="7" name="Oval 6"/>
          <p:cNvSpPr/>
          <p:nvPr/>
        </p:nvSpPr>
        <p:spPr>
          <a:xfrm>
            <a:off x="2209800" y="3810000"/>
            <a:ext cx="4648200" cy="1981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القوة</a:t>
            </a:r>
            <a:endParaRPr lang="ar-EG"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to="" calcmode="lin" valueType="num">
                                      <p:cBhvr>
                                        <p:cTn id="16" dur="1" fill="hold"/>
                                        <p:tgtEl>
                                          <p:spTgt spid="3"/>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to="" calcmode="lin" valueType="num">
                                      <p:cBhvr>
                                        <p:cTn id="21" dur="1" fill="hold"/>
                                        <p:tgtEl>
                                          <p:spTgt spid="7"/>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3"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228601" y="157163"/>
            <a:ext cx="8610600" cy="6543675"/>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228600" y="380999"/>
            <a:ext cx="8610600" cy="6172201"/>
          </a:xfrm>
          <a:prstGeom prst="rect">
            <a:avLst/>
          </a:prstGeom>
          <a:ln w="88900" cap="sq" cmpd="thickThin">
            <a:solidFill>
              <a:srgbClr val="FFFF00"/>
            </a:solidFill>
            <a:prstDash val="solid"/>
            <a:miter lim="800000"/>
          </a:ln>
          <a:effectLst>
            <a:innerShdw blurRad="76200">
              <a:srgbClr val="000000"/>
            </a:innerShdw>
          </a:effectLst>
        </p:spPr>
      </p:pic>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explod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52600" y="1295400"/>
            <a:ext cx="6096000" cy="1621536"/>
          </a:xfrm>
          <a:prstGeom prst="rect">
            <a:avLst/>
          </a:prstGeom>
        </p:spPr>
        <p:style>
          <a:lnRef idx="0">
            <a:schemeClr val="accent1"/>
          </a:lnRef>
          <a:fillRef idx="3">
            <a:schemeClr val="accent1"/>
          </a:fillRef>
          <a:effectRef idx="3">
            <a:schemeClr val="accent1"/>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فكرة الدرس</a:t>
            </a:r>
            <a:endParaRPr kumimoji="0" lang="ar-EG" sz="8000" b="1" i="0" u="none" strike="noStrike" kern="120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endParaRPr>
          </a:p>
        </p:txBody>
      </p:sp>
      <p:sp>
        <p:nvSpPr>
          <p:cNvPr id="3" name="Content Placeholder 2"/>
          <p:cNvSpPr txBox="1">
            <a:spLocks/>
          </p:cNvSpPr>
          <p:nvPr/>
        </p:nvSpPr>
        <p:spPr>
          <a:xfrm>
            <a:off x="914400" y="3657600"/>
            <a:ext cx="7696200" cy="198120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5400" b="1" dirty="0" smtClean="0">
                <a:ln w="11430"/>
                <a:solidFill>
                  <a:srgbClr val="FF00FF"/>
                </a:solidFill>
                <a:effectLst>
                  <a:outerShdw blurRad="50800" dist="39000" dir="5460000" algn="tl">
                    <a:srgbClr val="000000">
                      <a:alpha val="38000"/>
                    </a:srgbClr>
                  </a:outerShdw>
                </a:effectLst>
                <a:latin typeface="Times New Roman" pitchFamily="18" charset="0"/>
                <a:cs typeface="Times New Roman" pitchFamily="18" charset="0"/>
              </a:rPr>
              <a:t>تحدث الحركة عندما يغير شئ موضعه من مكان الى آخر .</a:t>
            </a:r>
          </a:p>
        </p:txBody>
      </p:sp>
    </p:spTree>
  </p:cSld>
  <p:clrMapOvr>
    <a:masterClrMapping/>
  </p:clrMapOvr>
  <p:transition spd="slow">
    <p:newsflash/>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1559</TotalTime>
  <Words>699</Words>
  <Application>Microsoft Office PowerPoint</Application>
  <PresentationFormat>عرض على الشاشة (3:4)‏</PresentationFormat>
  <Paragraphs>82</Paragraphs>
  <Slides>69</Slides>
  <Notes>0</Notes>
  <HiddenSlides>0</HiddenSlides>
  <MMClips>0</MMClips>
  <ScaleCrop>false</ScaleCrop>
  <HeadingPairs>
    <vt:vector size="4" baseType="variant">
      <vt:variant>
        <vt:lpstr>سمة</vt:lpstr>
      </vt:variant>
      <vt:variant>
        <vt:i4>1</vt:i4>
      </vt:variant>
      <vt:variant>
        <vt:lpstr>عناوين الشرائح</vt:lpstr>
      </vt:variant>
      <vt:variant>
        <vt:i4>69</vt:i4>
      </vt:variant>
    </vt:vector>
  </HeadingPairs>
  <TitlesOfParts>
    <vt:vector size="70" baseType="lpstr">
      <vt:lpstr>Metro</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الإطار المرجعى </vt:lpstr>
      <vt:lpstr>الشريحة 16</vt:lpstr>
      <vt:lpstr>الشريحة 17</vt:lpstr>
      <vt:lpstr>ما السرعة ؟</vt:lpstr>
      <vt:lpstr>الشريحة 19</vt:lpstr>
      <vt:lpstr>السرعة والاتجاه </vt:lpstr>
      <vt:lpstr>الشريحة 21</vt:lpstr>
      <vt:lpstr>ما التسارع ؟</vt:lpstr>
      <vt:lpstr>تغيير الاتجاه </vt:lpstr>
      <vt:lpstr>الشريحة 24</vt:lpstr>
      <vt:lpstr>مراجعة الدرس</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ما الجاذبية ؟ وما الاحتكاك ؟ </vt:lpstr>
      <vt:lpstr>الشريحة 45</vt:lpstr>
      <vt:lpstr>الشريحة 46</vt:lpstr>
      <vt:lpstr>الاحتكاك </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مراجعة الدرس</vt:lpstr>
      <vt:lpstr>الشريحة 59</vt:lpstr>
      <vt:lpstr>الشريحة 60</vt:lpstr>
      <vt:lpstr>الشريحة 61</vt:lpstr>
      <vt:lpstr>الشريحة 62</vt:lpstr>
      <vt:lpstr>مراجعة الفصل الأول</vt:lpstr>
      <vt:lpstr>الشريحة 64</vt:lpstr>
      <vt:lpstr>الشريحة 65</vt:lpstr>
      <vt:lpstr>الشريحة 66</vt:lpstr>
      <vt:lpstr>الشريحة 67</vt:lpstr>
      <vt:lpstr>الشريحة 68</vt:lpstr>
      <vt:lpstr>الشريحة 69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الأول </dc:title>
  <dc:creator/>
  <cp:lastModifiedBy>Hasib</cp:lastModifiedBy>
  <cp:revision>229</cp:revision>
  <dcterms:created xsi:type="dcterms:W3CDTF">2006-08-16T00:00:00Z</dcterms:created>
  <dcterms:modified xsi:type="dcterms:W3CDTF">2015-10-28T17:48:26Z</dcterms:modified>
</cp:coreProperties>
</file>