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64" r:id="rId9"/>
    <p:sldId id="265" r:id="rId10"/>
    <p:sldId id="266" r:id="rId11"/>
    <p:sldId id="271" r:id="rId12"/>
    <p:sldId id="268" r:id="rId13"/>
    <p:sldId id="274" r:id="rId14"/>
    <p:sldId id="275" r:id="rId15"/>
    <p:sldId id="276" r:id="rId16"/>
    <p:sldId id="277" r:id="rId17"/>
    <p:sldId id="278" r:id="rId18"/>
    <p:sldId id="282" r:id="rId19"/>
    <p:sldId id="279" r:id="rId20"/>
    <p:sldId id="280" r:id="rId21"/>
    <p:sldId id="281" r:id="rId22"/>
    <p:sldId id="283" r:id="rId23"/>
    <p:sldId id="284" r:id="rId24"/>
    <p:sldId id="286" r:id="rId25"/>
    <p:sldId id="287" r:id="rId26"/>
    <p:sldId id="288" r:id="rId27"/>
    <p:sldId id="290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269" r:id="rId41"/>
    <p:sldId id="272" r:id="rId42"/>
    <p:sldId id="270" r:id="rId43"/>
    <p:sldId id="273" r:id="rId44"/>
    <p:sldId id="302" r:id="rId45"/>
    <p:sldId id="304" r:id="rId46"/>
    <p:sldId id="303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4" r:id="rId63"/>
    <p:sldId id="323" r:id="rId64"/>
    <p:sldId id="320" r:id="rId65"/>
    <p:sldId id="321" r:id="rId66"/>
    <p:sldId id="322" r:id="rId67"/>
    <p:sldId id="325" r:id="rId68"/>
    <p:sldId id="326" r:id="rId69"/>
    <p:sldId id="327" r:id="rId7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4703-DD6D-4669-B903-6EA94F3D486A}" type="datetimeFigureOut">
              <a:rPr lang="ar-SA" smtClean="0"/>
              <a:t>29/02/38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4496-23BF-41B2-9475-6ABAB7782E7C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-iid\Desktop\&#1585;&#1587;&#1608;&#1605;%20&#1605;&#1578;&#1581;&#1585;&#1603;&#1577;%20&#1578;&#1589;&#1601;%20&#1578;&#1571;&#1579;&#1610;&#1585;%20&#1575;&#1604;&#1573;&#1606;&#1587;&#1575;&#1606;%20&#1593;&#1604;&#1609;%20&#1575;&#1604;&#1576;&#1610;&#1574;&#1577;%20-%20YouTube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3llm.net/contents/myuppic/050b51eb0959cb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عنصر نائب للمحتوى 3" descr="th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';l,k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السؤال </a:t>
            </a:r>
            <a:r>
              <a:rPr lang="ar-SA" dirty="0" err="1" smtClean="0"/>
              <a:t>الأساسي..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144624" y="2967335"/>
            <a:ext cx="68547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تُــغـيّـِرُ الأحداث الطبيعية </a:t>
            </a:r>
          </a:p>
          <a:p>
            <a:pPr algn="ctr"/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والإنسان النظام </a:t>
            </a:r>
            <a:r>
              <a:rPr lang="ar-SA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البيئي؟</a:t>
            </a:r>
            <a:endParaRPr lang="ar-SA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Abuhmeda Free" pitchFamily="2" charset="-78"/>
              </a:rPr>
              <a:t>قراءة المفردات</a:t>
            </a:r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750744" y="1412776"/>
            <a:ext cx="3217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نوع </a:t>
            </a:r>
            <a:r>
              <a:rPr lang="ar-SA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منقرض</a:t>
            </a:r>
            <a:r>
              <a:rPr lang="ar-SA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82300" y="2852936"/>
            <a:ext cx="57022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هي نوع من المخلوقات التي سبق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لها العيش في النظام البيئي ومات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جميع أفراده.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 أعواد المثلجات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3" name="Picture 1" descr="C:\Users\hp\Desktop\تنزيل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419872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Abuhmeda Free" pitchFamily="2" charset="-78"/>
              </a:rPr>
              <a:t>قراءة المفردات</a:t>
            </a:r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682892" y="1484784"/>
            <a:ext cx="55515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الأنواع المهددة 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بالانقراض</a:t>
            </a:r>
            <a:r>
              <a:rPr lang="ar-SA" sz="4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267744" y="2852936"/>
            <a:ext cx="70503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هي أنواع تناقصت أعدادها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وصارت تواجه خطر الانقراض</a:t>
            </a:r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 أعواد المثلجات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8" name="Picture 2" descr="C:\Documents and Settings\Salem\My Documents\My Pictures\علوم\علوم رابع\الأنظمة البيئية\details_african-animals-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691" t="42727" r="34102" b="32028"/>
          <a:stretch>
            <a:fillRect/>
          </a:stretch>
        </p:blipFill>
        <p:spPr bwMode="auto">
          <a:xfrm>
            <a:off x="0" y="1412776"/>
            <a:ext cx="2627784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1- تغيرات بفعل الأحداث </a:t>
            </a:r>
            <a:r>
              <a:rPr lang="ar-SA" dirty="0" err="1" smtClean="0"/>
              <a:t>الطبيعية: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بـــــركـــان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Users\sony\Desktop\صور\volc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1" cy="578647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لابة</a:t>
            </a: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بركان منصهرة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sony\Desktop\التغيرات في الأنظمة البيئية\اللافا البركاني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15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الــــــزلـــزال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sony\Desktop\صور\untitl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857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357422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الفيــــــضانـــات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C:\Users\sony\Desktop\صور\flo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8118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الســـــــيول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C:\Users\sony\Desktop\صور\A_pakestan_flood_8_7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85223" cy="5783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الأعـــــاصيــــــر</a:t>
            </a:r>
          </a:p>
        </p:txBody>
      </p:sp>
      <p:pic>
        <p:nvPicPr>
          <p:cNvPr id="7170" name="Picture 2" descr="C:\Users\sony\Desktop\صور\4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48694" cy="5715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ar-SA" sz="8000" dirty="0" smtClean="0">
                <a:cs typeface="A Amine" pitchFamily="2" charset="-78"/>
              </a:rPr>
              <a:t>مراجعة الدرس السابق </a:t>
            </a:r>
            <a:endParaRPr lang="ar-SA" sz="8000" dirty="0">
              <a:cs typeface="A Amine" pitchFamily="2" charset="-78"/>
            </a:endParaRPr>
          </a:p>
        </p:txBody>
      </p:sp>
      <p:pic>
        <p:nvPicPr>
          <p:cNvPr id="4" name="صورة 3" descr="th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08920"/>
            <a:ext cx="1524000" cy="3357736"/>
          </a:xfrm>
          <a:prstGeom prst="rect">
            <a:avLst/>
          </a:prstGeom>
        </p:spPr>
      </p:pic>
      <p:sp>
        <p:nvSpPr>
          <p:cNvPr id="6" name="وسيلة شرح على شكل سحابة 5"/>
          <p:cNvSpPr/>
          <p:nvPr/>
        </p:nvSpPr>
        <p:spPr>
          <a:xfrm>
            <a:off x="1403648" y="1412776"/>
            <a:ext cx="7416824" cy="4608512"/>
          </a:xfrm>
          <a:prstGeom prst="cloudCallout">
            <a:avLst>
              <a:gd name="adj1" fmla="val -19072"/>
              <a:gd name="adj2" fmla="val 49587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 smtClean="0">
              <a:solidFill>
                <a:schemeClr val="tx1"/>
              </a:solidFill>
              <a:latin typeface="ar_kifk_photoshop" pitchFamily="2" charset="-78"/>
              <a:cs typeface="ar_kifk_photoshop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الكرسي الساخن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الأعــــاصيـــر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sony\Desktop\صور\2008-07-23T215109Z_01_NOOTR_RTRIDSP_2_OEGWD-DOLLY-HURRICANE-MZ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30" cy="5815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الجفــــــاف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C:\Users\sony\Desktop\صور\072010230714c8bzo1kbf8q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308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حـــــرائق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الغـــابات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sony\Desktop\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4129" cy="5791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2- تغيرات بفعل المخلوقات </a:t>
            </a:r>
            <a:r>
              <a:rPr lang="ar-SA" dirty="0" err="1" smtClean="0"/>
              <a:t>الحية: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ســـد القنــــدس</a:t>
            </a:r>
          </a:p>
        </p:txBody>
      </p:sp>
      <p:pic>
        <p:nvPicPr>
          <p:cNvPr id="3074" name="Picture 2" descr="C:\Users\sony\Desktop\التغيرات في الأنظمة البيئية\سد القند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15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ســـد القنــــدس</a:t>
            </a:r>
          </a:p>
        </p:txBody>
      </p:sp>
      <p:pic>
        <p:nvPicPr>
          <p:cNvPr id="4098" name="Picture 2" descr="C:\Users\sony\Desktop\التغيرات في الأنظمة البيئية\ســد القند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المــــــرجـــان</a:t>
            </a:r>
          </a:p>
        </p:txBody>
      </p:sp>
      <p:pic>
        <p:nvPicPr>
          <p:cNvPr id="2050" name="Picture 2" descr="C:\Users\sony\Desktop\sea-underwater14_20051129_300749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667773" cy="5776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الشعب المــــــرجـــانية</a:t>
            </a:r>
          </a:p>
        </p:txBody>
      </p:sp>
      <p:pic>
        <p:nvPicPr>
          <p:cNvPr id="4098" name="Picture 2" descr="C:\Users\sony\Desktop\8118alsh3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628067" cy="5738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الشعب المــــــرجـــانية</a:t>
            </a:r>
          </a:p>
        </p:txBody>
      </p:sp>
      <p:pic>
        <p:nvPicPr>
          <p:cNvPr id="5122" name="Picture 2" descr="C:\Users\sony\Desktop\32820_imgca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82044" cy="5782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رسوم متحركة تصف تأثير الإنسان على البيئة - YouTub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541443" y="0"/>
            <a:ext cx="185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الإنسان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8" name="Picture 2" descr="C:\Documents and Settings\Salem\My Documents\My Pictures\علوم\علوم رابع\الأنظمة البيئية\5_1121_1552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53476" cy="6858000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683568" y="548680"/>
            <a:ext cx="784074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 Amine" pitchFamily="2" charset="-78"/>
              </a:rPr>
              <a:t>الفكرة </a:t>
            </a:r>
            <a:r>
              <a:rPr lang="ar-SA" sz="6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 Amine" pitchFamily="2" charset="-78"/>
              </a:rPr>
              <a:t>العامة:</a:t>
            </a:r>
            <a:endParaRPr lang="ar-SA" sz="6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 Amine" pitchFamily="2" charset="-78"/>
            </a:endParaRPr>
          </a:p>
          <a:p>
            <a:pPr algn="ctr"/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 Amine" pitchFamily="2" charset="-78"/>
            </a:endParaRPr>
          </a:p>
          <a:p>
            <a:pPr algn="ctr"/>
            <a:r>
              <a:rPr lang="ar-SA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1Lionsys Reqa" pitchFamily="2" charset="-78"/>
                <a:cs typeface="1Lionsys Reqa" pitchFamily="2" charset="-78"/>
              </a:rPr>
              <a:t>كيف تتغير الأنظمة البيئية</a:t>
            </a:r>
            <a:endParaRPr lang="ar-SA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قطــــع الأشـــجار</a:t>
            </a:r>
          </a:p>
        </p:txBody>
      </p:sp>
      <p:pic>
        <p:nvPicPr>
          <p:cNvPr id="6146" name="Picture 2" descr="C:\Users\sony\Desktop\220px-Felling_a_gumtree_c1884-1917_Powerhouse_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928670"/>
            <a:ext cx="6143668" cy="56578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ny\Desktop\52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15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فجيـــــر الجبــال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643042" y="142852"/>
            <a:ext cx="607223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الغــازات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المنبعثة من المصانع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C:\Users\sony\Desktop\global-warm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738973" cy="57181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214414" y="142852"/>
            <a:ext cx="685804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الغازات المنبعثة من عوادم السيارات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Users\sony\Desktop\563416276201035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643968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643042" y="214290"/>
            <a:ext cx="578647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استخدام المبيدات يلوث الهواء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 descr="C:\Users\sony\Desktop\22_101280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8563011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785918" y="142852"/>
            <a:ext cx="564360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تلوث الهواء بحرق النفايات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8817032" cy="56682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643042" y="142852"/>
            <a:ext cx="607223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تلوث المياه العذبة بمياه المجاري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C:\Users\sony\Desktop\صور\07_210865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3"/>
            <a:ext cx="8572559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285984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تلوث البرك بالنفايات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C:\Users\sony\Desktop\صور\13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607456" cy="57435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88024" y="2420888"/>
            <a:ext cx="3817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السبب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والنتيجة: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99592" y="3501008"/>
            <a:ext cx="7488832" cy="208823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/>
              <a:t>كيف يؤثر الانسان في النظام </a:t>
            </a:r>
            <a:r>
              <a:rPr lang="ar-SA" sz="6000" dirty="0" err="1" smtClean="0"/>
              <a:t>البيئي؟</a:t>
            </a:r>
            <a:r>
              <a:rPr lang="ar-SA" sz="6000" dirty="0" smtClean="0"/>
              <a:t> </a:t>
            </a:r>
            <a:endParaRPr lang="ar-SA" sz="6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18243" y="2420888"/>
            <a:ext cx="3156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التفكير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الناقد: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99592" y="3284984"/>
            <a:ext cx="7488832" cy="23042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هل يمكن أن تؤثر التغيرات الطبيعية في النظام البيئي أكثر من تأثير الإنسان ؟أعطي مثالاً على ذلك.</a:t>
            </a:r>
            <a:r>
              <a:rPr lang="ar-SA" sz="6000" dirty="0" smtClean="0"/>
              <a:t> </a:t>
            </a:r>
            <a:endParaRPr lang="ar-SA" sz="6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2-116009511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r>
              <a:rPr lang="ar-SA" dirty="0" smtClean="0">
                <a:solidFill>
                  <a:srgbClr val="FFFF00"/>
                </a:solidFill>
                <a:cs typeface="A Amine" pitchFamily="2" charset="-78"/>
              </a:rPr>
              <a:t>تصفحي دروس هذا الدرس واقرئي المفردات</a:t>
            </a:r>
            <a:br>
              <a:rPr lang="ar-SA" dirty="0" smtClean="0">
                <a:solidFill>
                  <a:srgbClr val="FFFF00"/>
                </a:solidFill>
                <a:cs typeface="A Amine" pitchFamily="2" charset="-78"/>
              </a:rPr>
            </a:br>
            <a:r>
              <a:rPr lang="ar-SA" dirty="0" smtClean="0">
                <a:solidFill>
                  <a:srgbClr val="FFFF00"/>
                </a:solidFill>
                <a:cs typeface="A Amine" pitchFamily="2" charset="-78"/>
              </a:rPr>
              <a:t>وانظري للعناوين الرئيسة والصور وتوقعي </a:t>
            </a:r>
            <a:r>
              <a:rPr lang="ar-SA" dirty="0" err="1" smtClean="0">
                <a:solidFill>
                  <a:srgbClr val="FFFF00"/>
                </a:solidFill>
                <a:cs typeface="A Amine" pitchFamily="2" charset="-78"/>
              </a:rPr>
              <a:t>ماسنتعلمه</a:t>
            </a:r>
            <a:r>
              <a:rPr lang="ar-SA" dirty="0" smtClean="0">
                <a:solidFill>
                  <a:srgbClr val="FFFF00"/>
                </a:solidFill>
                <a:cs typeface="A Amine" pitchFamily="2" charset="-78"/>
              </a:rPr>
              <a:t> في هذا الدرس</a:t>
            </a:r>
            <a:endParaRPr lang="ar-SA" dirty="0">
              <a:solidFill>
                <a:srgbClr val="FFFF00"/>
              </a:solidFill>
              <a:cs typeface="A Amine" pitchFamily="2" charset="-78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Abuhmeda Free" pitchFamily="2" charset="-78"/>
              </a:rPr>
              <a:t>قراءة المفردات</a:t>
            </a:r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60864" y="1484784"/>
            <a:ext cx="25955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التعاقـــب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771800" y="2780928"/>
            <a:ext cx="659347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هو عملية تحول نظام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بيئي </a:t>
            </a:r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إلى نظام بيئي جديد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مختلف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 أعواد المثلجات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10" name="Picture 2" descr="C:\Documents and Settings\Salem\My Documents\My Pictures\علوم\علوم رابع\الأنظمة البيئية\3_114_1252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2915816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Abuhmeda Free" pitchFamily="2" charset="-78"/>
              </a:rPr>
              <a:t>قراءة المفردات</a:t>
            </a:r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886751" y="1484784"/>
            <a:ext cx="31438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تعاقب </a:t>
            </a:r>
            <a:r>
              <a:rPr lang="ar-SA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أولي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410058" y="2564904"/>
            <a:ext cx="41553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بداية تكون مجتمع جديد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في نظام </a:t>
            </a:r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بيئي يخلو من 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المجتمعات الأخرى.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 أعواد المثلجات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11" name="عنصر نائب للمحتوى 10"/>
          <p:cNvPicPr>
            <a:picLocks noGrp="1"/>
          </p:cNvPicPr>
          <p:nvPr>
            <p:ph idx="1"/>
          </p:nvPr>
        </p:nvPicPr>
        <p:blipFill>
          <a:blip r:embed="rId2" cstate="print"/>
          <a:srcRect l="50759" t="45094" r="-1517"/>
          <a:stretch>
            <a:fillRect/>
          </a:stretch>
        </p:blipFill>
        <p:spPr bwMode="auto">
          <a:xfrm>
            <a:off x="0" y="332656"/>
            <a:ext cx="3888432" cy="62646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Abuhmeda Free" pitchFamily="2" charset="-78"/>
              </a:rPr>
              <a:t>قراءة المفردات</a:t>
            </a:r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524473" y="1484784"/>
            <a:ext cx="38683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الأنواع </a:t>
            </a:r>
            <a:r>
              <a:rPr lang="ar-SA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الرائدة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625405" y="2780928"/>
            <a:ext cx="48862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الأنواع الأولى التي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عاشت في منطقة لا 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حياة فيها.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 أعواد المثلجات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9" name="Picture 2" descr="C:\Documents and Settings\Salem\My Documents\My Pictures\علوم\علوم رابع\الأنظمة البيئية\Great%20Rift%20Vall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707904" cy="566124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Abuhmeda Free" pitchFamily="2" charset="-78"/>
              </a:rPr>
              <a:t>قراءة المفردات</a:t>
            </a:r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456224" y="1484784"/>
            <a:ext cx="56877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مجتمع الرواد </a:t>
            </a:r>
            <a:r>
              <a:rPr lang="ar-SA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الحيوي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457090" y="2780928"/>
            <a:ext cx="52229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المجتمع الأول الذي يعيش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في منطقة تكاد تخلو من الحياة</a:t>
            </a:r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.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72200" y="5733256"/>
            <a:ext cx="2592288" cy="9087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latin typeface="1Lionsys Reqa" pitchFamily="2" charset="-78"/>
                <a:cs typeface="1Lionsys Reqa" pitchFamily="2" charset="-78"/>
              </a:rPr>
              <a:t>استراتيجية  أعواد المثلجات</a:t>
            </a:r>
            <a:endParaRPr lang="ar-SA" sz="2000" b="1" dirty="0"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10" name="Picture 2" descr="C:\Users\sony\Desktop\التغيرات في الأنظمة البيئية\تعاقب الانظمة البيئية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3491880" cy="9189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ماذا يحدث عندما تتغير الأنظمة </a:t>
            </a:r>
            <a:r>
              <a:rPr lang="ar-SA" dirty="0" err="1" smtClean="0"/>
              <a:t>البيئية؟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SA" dirty="0"/>
              <a:t> </a:t>
            </a:r>
            <a:r>
              <a:rPr lang="ar-SA" dirty="0" smtClean="0"/>
              <a:t>1- أن تستجيب لتلك التغيرات بالهجرة إلى موطن </a:t>
            </a:r>
            <a:r>
              <a:rPr lang="ar-SA" dirty="0" err="1" smtClean="0"/>
              <a:t>آخر .</a:t>
            </a:r>
            <a:endParaRPr lang="ar-SA" dirty="0" smtClean="0"/>
          </a:p>
          <a:p>
            <a:pPr>
              <a:buNone/>
            </a:pPr>
            <a:r>
              <a:rPr lang="ar-SA" dirty="0"/>
              <a:t> </a:t>
            </a:r>
            <a:r>
              <a:rPr lang="ar-SA" dirty="0" smtClean="0"/>
              <a:t>2- أن تستجيب  لتلك التغيرات بالتكيف مع هذه التغيرات.</a:t>
            </a:r>
          </a:p>
          <a:p>
            <a:pPr>
              <a:buNone/>
            </a:pPr>
            <a:r>
              <a:rPr lang="ar-SA" dirty="0" smtClean="0"/>
              <a:t>3- أن تنقرض.</a:t>
            </a:r>
          </a:p>
          <a:p>
            <a:pPr>
              <a:buNone/>
            </a:pPr>
            <a:r>
              <a:rPr lang="ar-SA" dirty="0" smtClean="0"/>
              <a:t>4- أن تكون مهددة بخطر </a:t>
            </a:r>
            <a:r>
              <a:rPr lang="ar-SA" dirty="0" err="1" smtClean="0"/>
              <a:t>الإنقراض.</a:t>
            </a:r>
            <a:endParaRPr lang="ar-SA" dirty="0" smtClean="0"/>
          </a:p>
          <a:p>
            <a:pPr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الديــــناصـــور</a:t>
            </a:r>
          </a:p>
        </p:txBody>
      </p:sp>
      <p:pic>
        <p:nvPicPr>
          <p:cNvPr id="18434" name="Picture 2" descr="C:\Users\sony\Desktop\التغيرات في الأنظمة البيئية\ديناصو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الدينـــــاصـــورات</a:t>
            </a:r>
          </a:p>
        </p:txBody>
      </p:sp>
      <p:pic>
        <p:nvPicPr>
          <p:cNvPr id="17410" name="Picture 2" descr="C:\Users\sony\Desktop\التغيرات في الأنظمة البيئية\ديناصورات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50112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285728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الثعــلب </a:t>
            </a: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التسماني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sony\Desktop\التغيرات في الأنظمة البيئية\الثعلب التسماني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71546"/>
            <a:ext cx="4143404" cy="55007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1" name="Picture 3" descr="C:\Users\sony\Desktop\التغيرات في الأنظمة البيئية\الثعـلب التسماني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4357718" cy="25717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071670" y="214290"/>
            <a:ext cx="521497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سلحفاة منقار الصقر المائية</a:t>
            </a:r>
          </a:p>
        </p:txBody>
      </p:sp>
      <p:pic>
        <p:nvPicPr>
          <p:cNvPr id="9218" name="Picture 2" descr="C:\Users\sony\Desktop\التغيرات في الأنظمة البيئية\سلحفاة منقار الصق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8572560" cy="5572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143108" y="214290"/>
            <a:ext cx="535785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سلحفاة منقار الصقر المائية</a:t>
            </a:r>
          </a:p>
        </p:txBody>
      </p:sp>
      <p:pic>
        <p:nvPicPr>
          <p:cNvPr id="8194" name="Picture 2" descr="C:\Users\sony\Desktop\التغيرات في الأنظمة البيئية\سـلحفاة منقار الصق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8564578" cy="55911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عنصر نائب للمحتوى 9" descr="3e40c7cdd59782c7f64e9c311a81f9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مستطيل 4"/>
          <p:cNvSpPr/>
          <p:nvPr/>
        </p:nvSpPr>
        <p:spPr>
          <a:xfrm>
            <a:off x="1008385" y="404664"/>
            <a:ext cx="7191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_kifk_photoshop_bold" pitchFamily="2" charset="-78"/>
                <a:cs typeface="ar_kifk_photoshop_bold" pitchFamily="2" charset="-78"/>
              </a:rPr>
              <a:t>أهداف التغيرات في الأنظمة البيئية</a:t>
            </a:r>
            <a:endParaRPr lang="ar-SA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_kifk_photoshop_bold" pitchFamily="2" charset="-78"/>
              <a:cs typeface="ar_kifk_photoshop_bold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الحـــوت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المستقيم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sony\Desktop\al7ot-c13783a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667769" cy="56911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المهـــا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العربي ( </a:t>
            </a:r>
            <a:r>
              <a:rPr kumimoji="0" lang="ar-S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الوضيحي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)</a:t>
            </a:r>
          </a:p>
        </p:txBody>
      </p:sp>
      <p:pic>
        <p:nvPicPr>
          <p:cNvPr id="10242" name="Picture 2" descr="C:\Users\sony\Desktop\التغيرات في الأنظمة البيئية\المها العربي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000108"/>
            <a:ext cx="4143404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43" name="Picture 3" descr="C:\Users\sony\Desktop\التغيرات في الأنظمة البيئية\الـمها العربي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4210060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غـــزال الريــــم</a:t>
            </a:r>
          </a:p>
        </p:txBody>
      </p:sp>
      <p:pic>
        <p:nvPicPr>
          <p:cNvPr id="11267" name="Picture 3" descr="C:\Users\sony\Desktop\التغيرات في الأنظمة البيئية\الريم غــزال الرما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72560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357422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طــــائر </a:t>
            </a: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الحبـــاري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 descr="C:\Users\sony\Desktop\التغيرات في الأنظمة البيئية\طائر الحباري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7256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357422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النمــــــر العـــربي</a:t>
            </a:r>
          </a:p>
        </p:txBody>
      </p:sp>
      <p:pic>
        <p:nvPicPr>
          <p:cNvPr id="14338" name="Picture 2" descr="C:\Users\sony\Desktop\التغيرات في الأنظمة البيئية\النمر العربي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72560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643174" y="142852"/>
            <a:ext cx="364333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الأرنــــب البــــري</a:t>
            </a:r>
          </a:p>
        </p:txBody>
      </p:sp>
      <p:pic>
        <p:nvPicPr>
          <p:cNvPr id="4098" name="Picture 2" descr="C:\Users\sony\Desktop\6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8007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88024" y="2420888"/>
            <a:ext cx="3817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السبب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والنتيجة: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99592" y="3501008"/>
            <a:ext cx="7488832" cy="208823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 smtClean="0"/>
              <a:t>ما الذي يجعل المخلوق الحي مهدد </a:t>
            </a:r>
            <a:r>
              <a:rPr lang="ar-SA" sz="6000" dirty="0" err="1" smtClean="0"/>
              <a:t>بالإنقراض؟</a:t>
            </a:r>
            <a:endParaRPr lang="ar-SA" sz="6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18243" y="2420888"/>
            <a:ext cx="3156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التفكير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الناقد: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11560" y="3284984"/>
            <a:ext cx="7488832" cy="23042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لماذا يحتاج أحد أنواع الثدييات المهددة بالانقراض إلى ذكر وأنثى على الأقل للمحافظة على </a:t>
            </a:r>
            <a:r>
              <a:rPr lang="ar-SA" sz="4800" dirty="0" err="1" smtClean="0"/>
              <a:t>البقاء ؟</a:t>
            </a:r>
            <a:endParaRPr lang="ar-SA" sz="4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كيف تتعاقب الأنظمة </a:t>
            </a:r>
            <a:r>
              <a:rPr lang="ar-SA" dirty="0" err="1" smtClean="0"/>
              <a:t>البيئية؟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60864" y="1484784"/>
            <a:ext cx="25955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التعاقـــب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943595" y="2780928"/>
            <a:ext cx="424988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هو عملية تغير  نظام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بيئي </a:t>
            </a:r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إلى نظام بيئي جديد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 مختلف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10" name="Picture 2" descr="C:\Documents and Settings\Salem\My Documents\My Pictures\علوم\علوم رابع\الأنظمة البيئية\3_114_1252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785918" y="142852"/>
            <a:ext cx="578647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التغيرات في الأنظمة البيئية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02297" cy="56166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صورة 3" descr="اطلاق شعار وزارة التربية والتعليم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980728"/>
            <a:ext cx="30963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عنصر نائب للمحتوى 4" descr="MM6CA1NFP29CACM4IN3CA38VLJ4CAE9CVX9CAWWWHMVCAQ5EVY1CA63UJEQCACRRWT7CA2ASMN6CAJ9M6M1CACLJWRVCAFTIWE0CA7DLPJ1CAHN1A30CAARCXZ8CAGRFN5FCATHYPZ2CAZ8OGUGCALA7DV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971600" y="548680"/>
            <a:ext cx="632256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 Mosalas" pitchFamily="2" charset="-78"/>
                <a:cs typeface="Abuhmeda Free" pitchFamily="2" charset="-78"/>
              </a:rPr>
              <a:t>استكشف:</a:t>
            </a:r>
            <a:endParaRPr lang="ar-SA" sz="54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 Mosalas" pitchFamily="2" charset="-78"/>
              <a:cs typeface="Abuhmeda Free" pitchFamily="2" charset="-78"/>
            </a:endParaRPr>
          </a:p>
          <a:p>
            <a:pPr algn="ctr"/>
            <a:endParaRPr lang="ar-SA" sz="54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 Mosalas" pitchFamily="2" charset="-78"/>
              <a:cs typeface="Abuhmeda Free" pitchFamily="2" charset="-78"/>
            </a:endParaRPr>
          </a:p>
          <a:p>
            <a:pPr algn="ctr"/>
            <a:r>
              <a:rPr lang="ar-SA" sz="5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 Mosalas" pitchFamily="2" charset="-78"/>
                <a:cs typeface="Abuhmeda Free" pitchFamily="2" charset="-78"/>
              </a:rPr>
              <a:t>ماذا يحدث عندما يتغير النظام </a:t>
            </a:r>
            <a:r>
              <a:rPr lang="ar-SA" sz="54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 Mosalas" pitchFamily="2" charset="-78"/>
                <a:cs typeface="Abuhmeda Free" pitchFamily="2" charset="-78"/>
              </a:rPr>
              <a:t>البيئي؟</a:t>
            </a:r>
            <a:endParaRPr lang="ar-SA" sz="54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 Mosalas" pitchFamily="2" charset="-78"/>
              <a:cs typeface="Abuhmeda Free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500298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مراحل التعاقب الأولي</a:t>
            </a:r>
          </a:p>
        </p:txBody>
      </p:sp>
      <p:pic>
        <p:nvPicPr>
          <p:cNvPr id="4" name="صورة 3"/>
          <p:cNvPicPr/>
          <p:nvPr/>
        </p:nvPicPr>
        <p:blipFill>
          <a:blip r:embed="rId2" cstate="print"/>
          <a:srcRect t="45094" r="-1517"/>
          <a:stretch>
            <a:fillRect/>
          </a:stretch>
        </p:blipFill>
        <p:spPr bwMode="auto">
          <a:xfrm>
            <a:off x="285720" y="857233"/>
            <a:ext cx="8572560" cy="5786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857488" y="142852"/>
            <a:ext cx="350046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مجتمـــــع الذروة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928671"/>
            <a:ext cx="8643998" cy="57150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835696" y="142852"/>
            <a:ext cx="547260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مراحل تكون النظام البيئي</a:t>
            </a:r>
          </a:p>
        </p:txBody>
      </p:sp>
      <p:pic>
        <p:nvPicPr>
          <p:cNvPr id="1026" name="Picture 2" descr="C:\Users\sony\صور للعلوم\0921_تكون بيئة متوازن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56166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339752" y="142852"/>
            <a:ext cx="457203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تعاقب الأنظمة البيئية</a:t>
            </a:r>
          </a:p>
        </p:txBody>
      </p:sp>
      <p:pic>
        <p:nvPicPr>
          <p:cNvPr id="16386" name="Picture 2" descr="C:\Users\sony\Desktop\التغيرات في الأنظمة البيئية\تعاقب الانظمة البيئي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72560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88024" y="2420888"/>
            <a:ext cx="3817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السبب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والنتيجة: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99592" y="3212976"/>
            <a:ext cx="7488832" cy="23762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ما الذي يسبب نمو النباتات الكبيرة بدل </a:t>
            </a:r>
            <a:r>
              <a:rPr lang="ar-SA" sz="4800" dirty="0" err="1" smtClean="0"/>
              <a:t>الحزازيات</a:t>
            </a:r>
            <a:r>
              <a:rPr lang="ar-SA" sz="4800" dirty="0" smtClean="0"/>
              <a:t> </a:t>
            </a:r>
            <a:r>
              <a:rPr lang="ar-SA" sz="4800" dirty="0" err="1" smtClean="0"/>
              <a:t>والأشنات</a:t>
            </a:r>
            <a:r>
              <a:rPr lang="ar-SA" sz="4800" dirty="0" smtClean="0"/>
              <a:t> في أثناء </a:t>
            </a:r>
            <a:r>
              <a:rPr lang="ar-SA" sz="4800" dirty="0" err="1" smtClean="0"/>
              <a:t>التعاقب؟</a:t>
            </a:r>
            <a:endParaRPr lang="ar-SA" sz="48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18243" y="2420888"/>
            <a:ext cx="3156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التفكير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الناقد: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11560" y="3284984"/>
            <a:ext cx="7488832" cy="23042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كيف يؤثر وقوع حريق في المنطقة العشبية في عملية </a:t>
            </a:r>
            <a:r>
              <a:rPr lang="ar-SA" sz="4800" dirty="0" err="1" smtClean="0"/>
              <a:t>التعاقب؟</a:t>
            </a:r>
            <a:endParaRPr lang="ar-SA" sz="4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>
              <a:cs typeface="Abuhmeda Free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159789" y="1484784"/>
            <a:ext cx="45977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التعاقـــب </a:t>
            </a:r>
            <a:r>
              <a:rPr lang="ar-SA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الثانوي</a:t>
            </a:r>
            <a:r>
              <a:rPr lang="ar-SA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ar-SA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413809" y="2780928"/>
            <a:ext cx="530946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بداية تكون مجتمع جديد في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نظام يحتوي على بقايا مجتمعات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1Lionsys Reqa" pitchFamily="2" charset="-78"/>
                <a:cs typeface="1Lionsys Reqa" pitchFamily="2" charset="-78"/>
              </a:rPr>
              <a:t>سابقة.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1Lionsys Reqa" pitchFamily="2" charset="-78"/>
              <a:cs typeface="1Lionsys Reqa" pitchFamily="2" charset="-78"/>
            </a:endParaRPr>
          </a:p>
        </p:txBody>
      </p:sp>
      <p:pic>
        <p:nvPicPr>
          <p:cNvPr id="10" name="Picture 2" descr="C:\Documents and Settings\Salem\My Documents\My Pictures\علوم\علوم رابع\الأنظمة البيئية\3_114_1252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857224" y="142852"/>
            <a:ext cx="764386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هيمنت الأعشاب والنباتات</a:t>
            </a:r>
            <a:r>
              <a:rPr kumimoji="0" lang="ar-SA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على هذا المنزل المهجور</a:t>
            </a:r>
            <a:endParaRPr kumimoji="0" lang="ar-SA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8829" cy="5786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88024" y="2420888"/>
            <a:ext cx="3817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السبب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والنتيجة: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99592" y="3212976"/>
            <a:ext cx="7488832" cy="302433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الشجيرات الصغيرة لا تحتاج إلى كمية كبيرة من ضوء الشمس كالتي تحتاج إليها أشجار </a:t>
            </a:r>
            <a:r>
              <a:rPr lang="ar-SA" sz="4000" dirty="0" err="1" smtClean="0"/>
              <a:t>الصنوبر .</a:t>
            </a:r>
            <a:r>
              <a:rPr lang="ar-SA" sz="4000" dirty="0" smtClean="0"/>
              <a:t> ما أثر ذلك في تكاثر الشجيرات في الغابة.</a:t>
            </a:r>
            <a:endParaRPr lang="ar-SA" sz="40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4860032" y="620688"/>
            <a:ext cx="3816424" cy="1440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atin typeface="Arial Unicode MS" pitchFamily="34" charset="-128"/>
                <a:ea typeface="Arial Unicode MS" pitchFamily="34" charset="-128"/>
              </a:rPr>
              <a:t>أ</a:t>
            </a:r>
            <a:r>
              <a:rPr lang="ar-SA" sz="4000" dirty="0" smtClean="0">
                <a:latin typeface="Arial Unicode MS" pitchFamily="34" charset="-128"/>
                <a:ea typeface="Arial Unicode MS" pitchFamily="34" charset="-128"/>
              </a:rPr>
              <a:t>ختبر </a:t>
            </a:r>
            <a:r>
              <a:rPr lang="ar-SA" sz="4000" dirty="0" err="1" smtClean="0">
                <a:latin typeface="Arial Unicode MS" pitchFamily="34" charset="-128"/>
                <a:ea typeface="Arial Unicode MS" pitchFamily="34" charset="-128"/>
              </a:rPr>
              <a:t>نفسي :</a:t>
            </a:r>
            <a:endParaRPr lang="ar-SA" sz="4000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18243" y="2420888"/>
            <a:ext cx="3156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التفكير </a:t>
            </a:r>
            <a:r>
              <a:rPr lang="ar-SA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الناقد: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11560" y="3284984"/>
            <a:ext cx="7488832" cy="23042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لماذا يستغرق التعاقب الثانوي وقتاً أقل مما </a:t>
            </a:r>
            <a:r>
              <a:rPr lang="ar-SA" sz="4800" dirty="0" err="1" smtClean="0"/>
              <a:t>يستغرقه</a:t>
            </a:r>
            <a:r>
              <a:rPr lang="ar-SA" sz="4800" dirty="0" smtClean="0"/>
              <a:t> التعاقب </a:t>
            </a:r>
            <a:r>
              <a:rPr lang="ar-SA" sz="4800" dirty="0" err="1" smtClean="0"/>
              <a:t>الأولي؟</a:t>
            </a:r>
            <a:endParaRPr lang="ar-SA" sz="4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3"/>
            <a:ext cx="821537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9"/>
            <a:ext cx="82153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508</Words>
  <Application>Microsoft Office PowerPoint</Application>
  <PresentationFormat>عرض على الشاشة (3:4)‏</PresentationFormat>
  <Paragraphs>127</Paragraphs>
  <Slides>69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69</vt:i4>
      </vt:variant>
    </vt:vector>
  </HeadingPairs>
  <TitlesOfParts>
    <vt:vector size="70" baseType="lpstr">
      <vt:lpstr>سمة Office</vt:lpstr>
      <vt:lpstr>عرض تقديمي في PowerPoint</vt:lpstr>
      <vt:lpstr>مراجعة الدرس السابق </vt:lpstr>
      <vt:lpstr>عرض تقديمي في PowerPoint</vt:lpstr>
      <vt:lpstr>تصفحي دروس هذا الدرس واقرئي المفردات وانظري للعناوين الرئيسة والصور وتوقعي ماسنتعلمه في هذا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السؤال الأساسي..</vt:lpstr>
      <vt:lpstr>قراءة المفردات</vt:lpstr>
      <vt:lpstr>قراءة المفردات</vt:lpstr>
      <vt:lpstr>1- تغيرات بفعل الأحداث الطبيعية: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2- تغيرات بفعل المخلوقات الحية: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قراءة المفردات</vt:lpstr>
      <vt:lpstr>قراءة المفردات</vt:lpstr>
      <vt:lpstr>قراءة المفردات</vt:lpstr>
      <vt:lpstr>قراءة المفردات</vt:lpstr>
      <vt:lpstr>ماذا يحدث عندما تتغير الأنظمة البيئية؟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كيف تتعاقب الأنظمة البيئية؟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user-iid</dc:creator>
  <cp:lastModifiedBy>dell</cp:lastModifiedBy>
  <cp:revision>9</cp:revision>
  <dcterms:created xsi:type="dcterms:W3CDTF">2014-11-22T08:26:31Z</dcterms:created>
  <dcterms:modified xsi:type="dcterms:W3CDTF">2016-11-29T15:25:33Z</dcterms:modified>
</cp:coreProperties>
</file>