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4"/>
  </p:notesMasterIdLst>
  <p:sldIdLst>
    <p:sldId id="273" r:id="rId2"/>
    <p:sldId id="265" r:id="rId3"/>
  </p:sldIdLst>
  <p:sldSz cx="6858000" cy="9144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E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 snapToGrid="0">
      <p:cViewPr varScale="1">
        <p:scale>
          <a:sx n="50" d="100"/>
          <a:sy n="50" d="100"/>
        </p:scale>
        <p:origin x="2232" y="36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6EF5E12C-7222-4ACE-8699-E7F1CD7E665D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71713" y="1143000"/>
            <a:ext cx="23145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ar-S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C083DE2-F838-40B4-B5F3-2CC7AB60366A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685533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083DE2-F838-40B4-B5F3-2CC7AB60366A}" type="slidenum">
              <a:rPr lang="ar-SA" smtClean="0"/>
              <a:t>2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5910075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857250" y="1496484"/>
            <a:ext cx="5143500" cy="3183467"/>
          </a:xfrm>
        </p:spPr>
        <p:txBody>
          <a:bodyPr anchor="b"/>
          <a:lstStyle>
            <a:lvl1pPr algn="ctr">
              <a:defRPr sz="3375"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3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ar-SA"/>
              <a:t>انقر لتحرير نمط العنوان الثانوي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9141619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7929256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2761060" y="649818"/>
            <a:ext cx="831354" cy="10331449"/>
          </a:xfrm>
        </p:spPr>
        <p:txBody>
          <a:bodyPr vert="eaVert"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265212" y="649818"/>
            <a:ext cx="2410122" cy="10331449"/>
          </a:xfrm>
        </p:spPr>
        <p:txBody>
          <a:bodyPr vert="eaVert"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6562882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5405780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67916" y="2279652"/>
            <a:ext cx="5915025" cy="3803649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67916" y="6119285"/>
            <a:ext cx="5915025" cy="2000249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3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1809486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265212" y="3244851"/>
            <a:ext cx="1620738" cy="7736416"/>
          </a:xfr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1971675" y="3244851"/>
            <a:ext cx="1620739" cy="7736416"/>
          </a:xfr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4210797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72381" y="486834"/>
            <a:ext cx="5915025" cy="1767417"/>
          </a:xfrm>
        </p:spPr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5676242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0302923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9079772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3" cy="21336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915543" y="1316567"/>
            <a:ext cx="3471863" cy="6498167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3" cy="5082117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9719394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مع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3" cy="21336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2915543" y="1316567"/>
            <a:ext cx="3471863" cy="6498167"/>
          </a:xfrm>
        </p:spPr>
        <p:txBody>
          <a:bodyPr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3" cy="5082117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4685426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71488" y="486834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4843463" y="8475134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2271713" y="8475134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71488" y="8475134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2045458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r" defTabSz="514350" rtl="1" eaLnBrk="1" latinLnBrk="0" hangingPunct="1">
        <a:lnSpc>
          <a:spcPct val="90000"/>
        </a:lnSpc>
        <a:spcBef>
          <a:spcPct val="0"/>
        </a:spcBef>
        <a:buNone/>
        <a:defRPr sz="24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8588" indent="-128588" algn="r" defTabSz="514350" rtl="1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1pPr>
      <a:lvl2pPr marL="385763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42938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3pPr>
      <a:lvl4pPr marL="900113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157288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414463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227865" y="2415478"/>
            <a:ext cx="6519066" cy="2046083"/>
          </a:xfrm>
          <a:prstGeom prst="rect">
            <a:avLst/>
          </a:prstGeom>
          <a:noFill/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endParaRPr lang="ar-SA" sz="1100" b="1" dirty="0">
              <a:solidFill>
                <a:schemeClr val="tx1"/>
              </a:solidFill>
            </a:endParaRPr>
          </a:p>
          <a:p>
            <a:endParaRPr lang="ar-SA" sz="1100" b="1" dirty="0">
              <a:solidFill>
                <a:schemeClr val="tx1"/>
              </a:solidFill>
            </a:endParaRPr>
          </a:p>
          <a:p>
            <a:r>
              <a:rPr lang="ar-SA" sz="1100" b="1" dirty="0">
                <a:solidFill>
                  <a:schemeClr val="tx1"/>
                </a:solidFill>
              </a:rPr>
              <a:t>وزعت المعلمة على طالباتها  24 وردة ،</a:t>
            </a:r>
          </a:p>
          <a:p>
            <a:r>
              <a:rPr lang="ar-SA" sz="1100" b="1" dirty="0">
                <a:solidFill>
                  <a:schemeClr val="tx1"/>
                </a:solidFill>
              </a:rPr>
              <a:t>وبقي معها 10 وردات .</a:t>
            </a:r>
          </a:p>
          <a:p>
            <a:r>
              <a:rPr lang="ar-SA" sz="1100" b="1" dirty="0">
                <a:solidFill>
                  <a:schemeClr val="tx1"/>
                </a:solidFill>
              </a:rPr>
              <a:t>كم وردة كانت معها قبل التوزيع ؟</a:t>
            </a:r>
          </a:p>
          <a:p>
            <a:r>
              <a:rPr lang="ar-SA" sz="1100" b="1" dirty="0">
                <a:solidFill>
                  <a:schemeClr val="tx1"/>
                </a:solidFill>
              </a:rPr>
              <a:t>الفهم :المعطيات : وزعت المعلمة على  طالباتها ........وردة</a:t>
            </a:r>
          </a:p>
          <a:p>
            <a:r>
              <a:rPr lang="ar-SA" sz="1100" b="1" dirty="0">
                <a:solidFill>
                  <a:schemeClr val="tx1"/>
                </a:solidFill>
              </a:rPr>
              <a:t>وبقي معها ........وردة .</a:t>
            </a:r>
          </a:p>
          <a:p>
            <a:r>
              <a:rPr lang="ar-SA" sz="1100" b="1" dirty="0">
                <a:solidFill>
                  <a:schemeClr val="tx1"/>
                </a:solidFill>
              </a:rPr>
              <a:t>االمطلوب : كم ...........................................؟</a:t>
            </a:r>
          </a:p>
          <a:p>
            <a:r>
              <a:rPr lang="ar-SA" sz="1100" b="1" dirty="0">
                <a:solidFill>
                  <a:schemeClr val="tx1"/>
                </a:solidFill>
              </a:rPr>
              <a:t>التخطيط :استخدم عملية ...........لحل المسألة .</a:t>
            </a:r>
          </a:p>
          <a:p>
            <a:r>
              <a:rPr lang="ar-SA" sz="1100" b="1" dirty="0">
                <a:solidFill>
                  <a:schemeClr val="tx1"/>
                </a:solidFill>
              </a:rPr>
              <a:t>الحل :</a:t>
            </a:r>
          </a:p>
          <a:p>
            <a:r>
              <a:rPr lang="ar-SA" sz="1100" b="1" dirty="0">
                <a:solidFill>
                  <a:schemeClr val="tx1"/>
                </a:solidFill>
              </a:rPr>
              <a:t>عدد الوردات قبل التوزيع </a:t>
            </a:r>
            <a:r>
              <a:rPr lang="ar-SA" sz="1100" dirty="0">
                <a:solidFill>
                  <a:schemeClr val="tx1"/>
                </a:solidFill>
              </a:rPr>
              <a:t>= ...........          ..........=...........   </a:t>
            </a:r>
            <a:r>
              <a:rPr lang="ar-SA" sz="1100" b="1" dirty="0">
                <a:solidFill>
                  <a:schemeClr val="tx1"/>
                </a:solidFill>
              </a:rPr>
              <a:t>وردة</a:t>
            </a:r>
          </a:p>
          <a:p>
            <a:endParaRPr lang="ar-SA" sz="1200" b="1" dirty="0">
              <a:solidFill>
                <a:schemeClr val="tx1"/>
              </a:solidFill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5360663" y="2407365"/>
            <a:ext cx="1399896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600" b="1" u="sng" dirty="0">
                <a:solidFill>
                  <a:schemeClr val="tx1"/>
                </a:solidFill>
              </a:rPr>
              <a:t>السؤال الأول</a:t>
            </a:r>
            <a:r>
              <a:rPr lang="ar-SA" sz="1600" b="1" u="sng" dirty="0"/>
              <a:t>: </a:t>
            </a:r>
            <a:endParaRPr lang="ar-SA" sz="1600" b="1" u="sng" dirty="0">
              <a:solidFill>
                <a:schemeClr val="tx1"/>
              </a:solidFill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5347035" y="4680820"/>
            <a:ext cx="1399896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200" b="1" u="sng" dirty="0">
                <a:solidFill>
                  <a:schemeClr val="tx1"/>
                </a:solidFill>
              </a:rPr>
              <a:t>السؤال الثاني </a:t>
            </a:r>
            <a:r>
              <a:rPr lang="ar-SA" sz="1200" b="1" u="sng" dirty="0"/>
              <a:t>: </a:t>
            </a:r>
            <a:endParaRPr lang="ar-SA" sz="1200" b="1" u="sng" dirty="0">
              <a:solidFill>
                <a:schemeClr val="tx1"/>
              </a:solidFill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227865" y="4680820"/>
            <a:ext cx="6519066" cy="2046083"/>
          </a:xfrm>
          <a:prstGeom prst="rect">
            <a:avLst/>
          </a:prstGeom>
          <a:noFill/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endParaRPr lang="ar-SA" sz="1200" dirty="0">
              <a:solidFill>
                <a:schemeClr val="tx1"/>
              </a:solidFill>
            </a:endParaRPr>
          </a:p>
          <a:p>
            <a:endParaRPr lang="ar-SA" sz="1200" dirty="0">
              <a:solidFill>
                <a:schemeClr val="tx1"/>
              </a:solidFill>
            </a:endParaRPr>
          </a:p>
          <a:p>
            <a:endParaRPr lang="ar-SA" sz="1200" dirty="0">
              <a:solidFill>
                <a:schemeClr val="tx1"/>
              </a:solidFill>
            </a:endParaRPr>
          </a:p>
          <a:p>
            <a:endParaRPr lang="ar-SA" sz="1200" dirty="0">
              <a:solidFill>
                <a:schemeClr val="tx1"/>
              </a:solidFill>
            </a:endParaRPr>
          </a:p>
          <a:p>
            <a:endParaRPr lang="ar-SA" sz="1200" dirty="0">
              <a:solidFill>
                <a:schemeClr val="tx1"/>
              </a:solidFill>
            </a:endParaRPr>
          </a:p>
          <a:p>
            <a:endParaRPr lang="ar-SA" sz="1200" dirty="0">
              <a:solidFill>
                <a:schemeClr val="tx1"/>
              </a:solidFill>
            </a:endParaRPr>
          </a:p>
          <a:p>
            <a:endParaRPr lang="ar-SA" sz="1200" dirty="0">
              <a:solidFill>
                <a:schemeClr val="tx1"/>
              </a:solidFill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3458538" y="6834036"/>
            <a:ext cx="3267698" cy="267765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200" b="1" u="sng" dirty="0">
                <a:solidFill>
                  <a:schemeClr val="tx1"/>
                </a:solidFill>
              </a:rPr>
              <a:t>السؤال الثالث  </a:t>
            </a:r>
            <a:r>
              <a:rPr lang="ar-SA" sz="1200" b="1" u="sng" dirty="0"/>
              <a:t>: أكتبي جمل الجمع والطرح لما يلي :</a:t>
            </a:r>
          </a:p>
          <a:p>
            <a:endParaRPr lang="ar-SA" sz="1200" b="1" dirty="0">
              <a:solidFill>
                <a:schemeClr val="tx1"/>
              </a:solidFill>
            </a:endParaRPr>
          </a:p>
          <a:p>
            <a:r>
              <a:rPr lang="ar-SA" sz="1200" b="1" dirty="0">
                <a:solidFill>
                  <a:schemeClr val="tx1"/>
                </a:solidFill>
              </a:rPr>
              <a:t>                                     .........+...........=.........</a:t>
            </a:r>
          </a:p>
          <a:p>
            <a:r>
              <a:rPr lang="ar-SA" sz="1200" b="1" dirty="0"/>
              <a:t>                                      </a:t>
            </a:r>
          </a:p>
          <a:p>
            <a:r>
              <a:rPr lang="ar-SA" sz="1200" b="1" dirty="0">
                <a:solidFill>
                  <a:schemeClr val="tx1"/>
                </a:solidFill>
              </a:rPr>
              <a:t>                                     .........+...........=.........</a:t>
            </a:r>
          </a:p>
          <a:p>
            <a:r>
              <a:rPr lang="ar-SA" sz="1200" b="1" dirty="0"/>
              <a:t>                                       </a:t>
            </a:r>
          </a:p>
          <a:p>
            <a:r>
              <a:rPr lang="ar-SA" sz="1200" b="1" dirty="0">
                <a:solidFill>
                  <a:schemeClr val="tx1"/>
                </a:solidFill>
              </a:rPr>
              <a:t>                                     ........     ........ = ........</a:t>
            </a:r>
          </a:p>
          <a:p>
            <a:r>
              <a:rPr lang="ar-SA" sz="1200" b="1" dirty="0"/>
              <a:t>  </a:t>
            </a:r>
          </a:p>
          <a:p>
            <a:r>
              <a:rPr lang="ar-SA" sz="1200" b="1" dirty="0">
                <a:solidFill>
                  <a:schemeClr val="tx1"/>
                </a:solidFill>
              </a:rPr>
              <a:t>                                    .........      ........=.........</a:t>
            </a:r>
          </a:p>
          <a:p>
            <a:r>
              <a:rPr lang="ar-SA" sz="1200" b="1" u="sng" dirty="0"/>
              <a:t>  </a:t>
            </a:r>
          </a:p>
          <a:p>
            <a:endParaRPr lang="ar-SA" sz="1200" b="1" u="sng" dirty="0"/>
          </a:p>
          <a:p>
            <a:endParaRPr lang="ar-SA" sz="1200" b="1" u="sng" dirty="0">
              <a:solidFill>
                <a:schemeClr val="tx1"/>
              </a:solidFill>
            </a:endParaRPr>
          </a:p>
          <a:p>
            <a:endParaRPr lang="ar-SA" sz="1200" b="1" u="sng" dirty="0"/>
          </a:p>
          <a:p>
            <a:endParaRPr lang="ar-SA" sz="1200" b="1" u="sng" dirty="0">
              <a:solidFill>
                <a:schemeClr val="tx1"/>
              </a:solidFill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207170" y="6834036"/>
            <a:ext cx="6519066" cy="2046083"/>
          </a:xfrm>
          <a:prstGeom prst="rect">
            <a:avLst/>
          </a:prstGeom>
          <a:noFill/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endParaRPr lang="ar-SA" sz="1200" b="1" dirty="0">
              <a:solidFill>
                <a:schemeClr val="tx1"/>
              </a:solidFill>
            </a:endParaRPr>
          </a:p>
          <a:p>
            <a:endParaRPr lang="ar-SA" sz="1200" b="1" dirty="0">
              <a:solidFill>
                <a:schemeClr val="tx1"/>
              </a:solidFill>
            </a:endParaRPr>
          </a:p>
          <a:p>
            <a:endParaRPr lang="ar-SA" sz="1200" b="1" dirty="0">
              <a:solidFill>
                <a:schemeClr val="tx1"/>
              </a:solidFill>
            </a:endParaRPr>
          </a:p>
          <a:p>
            <a:endParaRPr lang="ar-SA" sz="1200" b="1" dirty="0">
              <a:solidFill>
                <a:schemeClr val="tx1"/>
              </a:solidFill>
            </a:endParaRPr>
          </a:p>
          <a:p>
            <a:endParaRPr lang="ar-SA" sz="1200" b="1" dirty="0">
              <a:solidFill>
                <a:schemeClr val="tx1"/>
              </a:solidFill>
            </a:endParaRPr>
          </a:p>
          <a:p>
            <a:endParaRPr lang="ar-SA" sz="1200" b="1" dirty="0">
              <a:solidFill>
                <a:schemeClr val="tx1"/>
              </a:solidFill>
            </a:endParaRPr>
          </a:p>
          <a:p>
            <a:endParaRPr lang="ar-SA" sz="1200" b="1" dirty="0">
              <a:solidFill>
                <a:schemeClr val="tx1"/>
              </a:solidFill>
            </a:endParaRPr>
          </a:p>
          <a:p>
            <a:endParaRPr lang="ar-SA" sz="1200" b="1" dirty="0">
              <a:solidFill>
                <a:schemeClr val="tx1"/>
              </a:solidFill>
            </a:endParaRPr>
          </a:p>
          <a:p>
            <a:r>
              <a:rPr lang="ar-SA" sz="1200" b="1" dirty="0"/>
              <a:t> </a:t>
            </a:r>
            <a:r>
              <a:rPr lang="ar-SA" sz="1400" b="1" dirty="0"/>
              <a:t>:</a:t>
            </a:r>
          </a:p>
        </p:txBody>
      </p:sp>
      <p:grpSp>
        <p:nvGrpSpPr>
          <p:cNvPr id="11" name="مجموعة 10"/>
          <p:cNvGrpSpPr/>
          <p:nvPr/>
        </p:nvGrpSpPr>
        <p:grpSpPr>
          <a:xfrm>
            <a:off x="-223224" y="135346"/>
            <a:ext cx="7003966" cy="2228613"/>
            <a:chOff x="-203041" y="91600"/>
            <a:chExt cx="7003966" cy="2228613"/>
          </a:xfrm>
        </p:grpSpPr>
        <p:pic>
          <p:nvPicPr>
            <p:cNvPr id="12" name="Picture 12" descr="نتيجة بحث الصور عن الرياضيات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4441" b="34061"/>
            <a:stretch/>
          </p:blipFill>
          <p:spPr bwMode="auto">
            <a:xfrm>
              <a:off x="1481870" y="629334"/>
              <a:ext cx="4251289" cy="6848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6" descr="نتيجة بحث الصور عن ‪train clipart‬‏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6497" y="493647"/>
              <a:ext cx="3073652" cy="15368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8" descr="نتيجة بحث الصور عن ‪train clipart‬‏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497"/>
            <a:stretch/>
          </p:blipFill>
          <p:spPr bwMode="auto">
            <a:xfrm>
              <a:off x="3258768" y="536473"/>
              <a:ext cx="1700321" cy="14287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8" descr="نتيجة بحث الصور عن ‪train clipart‬‏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497"/>
            <a:stretch/>
          </p:blipFill>
          <p:spPr bwMode="auto">
            <a:xfrm>
              <a:off x="4961638" y="526811"/>
              <a:ext cx="1700321" cy="14287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مستطيل 15"/>
            <p:cNvSpPr/>
            <p:nvPr/>
          </p:nvSpPr>
          <p:spPr>
            <a:xfrm>
              <a:off x="3193431" y="1240901"/>
              <a:ext cx="3409909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ar-SA" sz="3600" b="1" dirty="0">
                  <a:solidFill>
                    <a:schemeClr val="bg1"/>
                  </a:solidFill>
                  <a:latin typeface="arial" panose="020B0604020202020204" pitchFamily="34" charset="0"/>
                </a:rPr>
                <a:t>۱   ۲   ۳  ٤  ٥   ٦</a:t>
              </a:r>
              <a:endParaRPr lang="ar-SA" sz="3600" b="1" dirty="0">
                <a:solidFill>
                  <a:schemeClr val="bg1"/>
                </a:solidFill>
              </a:endParaRPr>
            </a:p>
          </p:txBody>
        </p:sp>
        <p:sp>
          <p:nvSpPr>
            <p:cNvPr id="17" name="مستطيل 16"/>
            <p:cNvSpPr/>
            <p:nvPr/>
          </p:nvSpPr>
          <p:spPr>
            <a:xfrm>
              <a:off x="1401644" y="1240900"/>
              <a:ext cx="1733168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ar-SA" sz="3600" b="1" dirty="0">
                  <a:solidFill>
                    <a:prstClr val="white"/>
                  </a:solidFill>
                  <a:latin typeface="arial" panose="020B0604020202020204" pitchFamily="34" charset="0"/>
                </a:rPr>
                <a:t>٧   ۸   ۹</a:t>
              </a:r>
              <a:endParaRPr lang="ar-SA" sz="3600" b="1" dirty="0">
                <a:solidFill>
                  <a:prstClr val="white"/>
                </a:solidFill>
              </a:endParaRPr>
            </a:p>
          </p:txBody>
        </p:sp>
        <p:sp>
          <p:nvSpPr>
            <p:cNvPr id="18" name="مربع نص 17"/>
            <p:cNvSpPr txBox="1"/>
            <p:nvPr/>
          </p:nvSpPr>
          <p:spPr>
            <a:xfrm>
              <a:off x="-203041" y="2043214"/>
              <a:ext cx="6806381" cy="276999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r>
                <a:rPr lang="ar-SA" sz="1200" dirty="0"/>
                <a:t>اسم الطالبة </a:t>
              </a:r>
              <a:r>
                <a:rPr lang="ar-SA" sz="900" dirty="0"/>
                <a:t>.......................................................</a:t>
              </a:r>
              <a:r>
                <a:rPr lang="ar-SA" sz="1200" dirty="0"/>
                <a:t> المدرسة</a:t>
              </a:r>
              <a:r>
                <a:rPr lang="ar-SA" sz="900" dirty="0"/>
                <a:t>.........................................</a:t>
              </a:r>
              <a:r>
                <a:rPr lang="ar-SA" sz="1200" dirty="0"/>
                <a:t> الصف </a:t>
              </a:r>
              <a:r>
                <a:rPr lang="ar-SA" sz="900" dirty="0"/>
                <a:t>........................</a:t>
              </a:r>
            </a:p>
          </p:txBody>
        </p:sp>
        <p:sp>
          <p:nvSpPr>
            <p:cNvPr id="19" name="مربع نص 18"/>
            <p:cNvSpPr txBox="1"/>
            <p:nvPr/>
          </p:nvSpPr>
          <p:spPr>
            <a:xfrm>
              <a:off x="5427525" y="230264"/>
              <a:ext cx="1306538" cy="578882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1">
              <a:spAutoFit/>
            </a:bodyPr>
            <a:lstStyle/>
            <a:p>
              <a:r>
                <a:rPr lang="ar-SA" sz="700" dirty="0"/>
                <a:t>المملكة العربية السعودية</a:t>
              </a:r>
            </a:p>
            <a:p>
              <a:r>
                <a:rPr lang="ar-SA" sz="700" dirty="0"/>
                <a:t>وزارة التعليم </a:t>
              </a:r>
            </a:p>
            <a:p>
              <a:r>
                <a:rPr lang="ar-SA" sz="700" dirty="0"/>
                <a:t>مكتب التربية والتعليم بمحافظة الجبيل</a:t>
              </a:r>
            </a:p>
            <a:p>
              <a:r>
                <a:rPr lang="ar-SA" sz="700" dirty="0"/>
                <a:t>قسم الصفوف الأولية</a:t>
              </a:r>
            </a:p>
          </p:txBody>
        </p:sp>
        <p:pic>
          <p:nvPicPr>
            <p:cNvPr id="20" name="Picture 6" descr="نتيجة بحث الصور عن شعار وزارة المعارف بدون خلفية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1691" y="245429"/>
              <a:ext cx="955441" cy="5896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مستطيل مستدير الزوايا 20"/>
            <p:cNvSpPr/>
            <p:nvPr/>
          </p:nvSpPr>
          <p:spPr>
            <a:xfrm>
              <a:off x="1384520" y="167439"/>
              <a:ext cx="4164363" cy="492184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r>
                <a:rPr lang="ar-SA" sz="1400" b="1" dirty="0">
                  <a:solidFill>
                    <a:schemeClr val="tx1"/>
                  </a:solidFill>
                </a:rPr>
                <a:t>نموذج رقم (1)</a:t>
              </a:r>
            </a:p>
            <a:p>
              <a:pPr algn="ctr"/>
              <a:r>
                <a:rPr lang="ar-SA" sz="1400" b="1" dirty="0">
                  <a:solidFill>
                    <a:schemeClr val="tx1"/>
                  </a:solidFill>
                </a:rPr>
                <a:t>الاختبار الدوري للصف</a:t>
              </a:r>
              <a:r>
                <a:rPr lang="ar-SA" sz="1400" dirty="0">
                  <a:solidFill>
                    <a:schemeClr val="tx1"/>
                  </a:solidFill>
                </a:rPr>
                <a:t> ا</a:t>
              </a:r>
              <a:r>
                <a:rPr lang="ar-SA" sz="1400" b="1" dirty="0">
                  <a:solidFill>
                    <a:schemeClr val="tx1"/>
                  </a:solidFill>
                </a:rPr>
                <a:t>لثاني</a:t>
              </a:r>
              <a:r>
                <a:rPr lang="ar-SA" sz="1400" dirty="0">
                  <a:solidFill>
                    <a:schemeClr val="tx1"/>
                  </a:solidFill>
                </a:rPr>
                <a:t> </a:t>
              </a:r>
              <a:r>
                <a:rPr lang="ar-SA" sz="1400" b="1" dirty="0">
                  <a:solidFill>
                    <a:schemeClr val="tx1"/>
                  </a:solidFill>
                </a:rPr>
                <a:t>مادة الرياضيات  الفترة الأولى</a:t>
              </a:r>
              <a:r>
                <a:rPr lang="ar-SA" sz="1400" dirty="0">
                  <a:solidFill>
                    <a:schemeClr val="tx1"/>
                  </a:solidFill>
                </a:rPr>
                <a:t> </a:t>
              </a:r>
            </a:p>
          </p:txBody>
        </p:sp>
        <p:sp>
          <p:nvSpPr>
            <p:cNvPr id="22" name="مستطيل مستدير الزوايا 21"/>
            <p:cNvSpPr/>
            <p:nvPr/>
          </p:nvSpPr>
          <p:spPr>
            <a:xfrm>
              <a:off x="57075" y="91600"/>
              <a:ext cx="6743850" cy="1974423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graphicFrame>
        <p:nvGraphicFramePr>
          <p:cNvPr id="23" name="جدول 22"/>
          <p:cNvGraphicFramePr>
            <a:graphicFrameLocks noGrp="1"/>
          </p:cNvGraphicFramePr>
          <p:nvPr>
            <p:extLst/>
          </p:nvPr>
        </p:nvGraphicFramePr>
        <p:xfrm>
          <a:off x="227865" y="2414369"/>
          <a:ext cx="3014705" cy="100584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68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453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0192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8910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0141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335280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المعيار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حل مسائل رياضية باستعمال استراتيجيات </a:t>
                      </a:r>
                      <a:r>
                        <a:rPr lang="ar-SA" sz="800" b="1" dirty="0" err="1">
                          <a:solidFill>
                            <a:schemeClr val="tx1"/>
                          </a:solidFill>
                        </a:rPr>
                        <a:t>و</a:t>
                      </a: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 مهارات مناسبة</a:t>
                      </a:r>
                      <a:r>
                        <a:rPr lang="ar-SA" sz="800" b="1" baseline="0" dirty="0">
                          <a:solidFill>
                            <a:schemeClr val="tx1"/>
                          </a:solidFill>
                        </a:rPr>
                        <a:t> مع </a:t>
                      </a:r>
                      <a:r>
                        <a:rPr lang="ar-SA" sz="800" b="1" baseline="0" dirty="0" err="1">
                          <a:solidFill>
                            <a:schemeClr val="tx1"/>
                          </a:solidFill>
                        </a:rPr>
                        <a:t>اتباع</a:t>
                      </a:r>
                      <a:r>
                        <a:rPr lang="ar-SA" sz="800" b="1" baseline="0" dirty="0">
                          <a:solidFill>
                            <a:schemeClr val="tx1"/>
                          </a:solidFill>
                        </a:rPr>
                        <a:t> الخطوات الأربع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رقمه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غير 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ملاحظة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800" b="1" baseline="0" dirty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aphicFrame>
        <p:nvGraphicFramePr>
          <p:cNvPr id="24" name="جدول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632153"/>
              </p:ext>
            </p:extLst>
          </p:nvPr>
        </p:nvGraphicFramePr>
        <p:xfrm>
          <a:off x="227865" y="4673097"/>
          <a:ext cx="3014705" cy="100584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231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9081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4159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5478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36500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339341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213360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المعيار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تحديد القيمة المنزلية لرقم في عدد ضمن (1000)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رقمه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غير 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ملاحظة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800" b="1" baseline="0" dirty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aphicFrame>
        <p:nvGraphicFramePr>
          <p:cNvPr id="25" name="جدول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12038"/>
              </p:ext>
            </p:extLst>
          </p:nvPr>
        </p:nvGraphicFramePr>
        <p:xfrm>
          <a:off x="227865" y="6834036"/>
          <a:ext cx="3158769" cy="112776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5504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1358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3887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0059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368934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38173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335280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المعيار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rtl="1"/>
                      <a:r>
                        <a:rPr lang="ar-SA" sz="800" b="1" baseline="0" dirty="0">
                          <a:solidFill>
                            <a:schemeClr val="tx1"/>
                          </a:solidFill>
                        </a:rPr>
                        <a:t>تكوين مجموعة حقائق الجمع والطرح المترابطة واستعمالها في جمل الجمع والطرح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رقمه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غير 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ملاحظة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800" b="1" baseline="0" dirty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26" name="مستطيل 25"/>
          <p:cNvSpPr/>
          <p:nvPr/>
        </p:nvSpPr>
        <p:spPr>
          <a:xfrm>
            <a:off x="2330074" y="3497982"/>
            <a:ext cx="928694" cy="824952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7" name="مستطيل 26"/>
          <p:cNvSpPr/>
          <p:nvPr/>
        </p:nvSpPr>
        <p:spPr>
          <a:xfrm>
            <a:off x="5409579" y="4680820"/>
            <a:ext cx="500066" cy="47576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8" name="وسيلة شرح مستطيلة مستديرة الزوايا 27"/>
          <p:cNvSpPr/>
          <p:nvPr/>
        </p:nvSpPr>
        <p:spPr>
          <a:xfrm>
            <a:off x="3421548" y="4736329"/>
            <a:ext cx="1857388" cy="285752"/>
          </a:xfrm>
          <a:prstGeom prst="wedgeRoundRectCallout">
            <a:avLst>
              <a:gd name="adj1" fmla="val 60909"/>
              <a:gd name="adj2" fmla="val 20236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9" name="مربع نص 28"/>
          <p:cNvSpPr txBox="1"/>
          <p:nvPr/>
        </p:nvSpPr>
        <p:spPr>
          <a:xfrm>
            <a:off x="3458538" y="4767688"/>
            <a:ext cx="180366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dirty="0"/>
              <a:t>اختاري الإجابة الصحيحة :</a:t>
            </a:r>
            <a:endParaRPr lang="ar-SA" sz="1400" dirty="0">
              <a:solidFill>
                <a:schemeClr val="tx1"/>
              </a:solidFill>
            </a:endParaRPr>
          </a:p>
          <a:p>
            <a:endParaRPr lang="ar-SA" dirty="0"/>
          </a:p>
        </p:txBody>
      </p:sp>
      <p:sp>
        <p:nvSpPr>
          <p:cNvPr id="2" name="Rounded Rectangle 1"/>
          <p:cNvSpPr/>
          <p:nvPr/>
        </p:nvSpPr>
        <p:spPr>
          <a:xfrm>
            <a:off x="3768766" y="5138193"/>
            <a:ext cx="1146436" cy="371475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ar-SA" b="1" dirty="0"/>
              <a:t> </a:t>
            </a:r>
            <a:r>
              <a:rPr lang="ar-SA" b="1" dirty="0">
                <a:solidFill>
                  <a:schemeClr val="tx1"/>
                </a:solidFill>
              </a:rPr>
              <a:t> 5  أو 50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3780581" y="5537345"/>
            <a:ext cx="1146436" cy="371475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ar-SA" dirty="0"/>
              <a:t>  </a:t>
            </a:r>
            <a:r>
              <a:rPr lang="ar-SA" b="1" dirty="0">
                <a:solidFill>
                  <a:schemeClr val="tx1"/>
                </a:solidFill>
              </a:rPr>
              <a:t>6  أو 60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3780581" y="5935486"/>
            <a:ext cx="1146436" cy="371475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ar-SA" dirty="0"/>
              <a:t>  </a:t>
            </a:r>
            <a:r>
              <a:rPr lang="ar-SA" b="1" dirty="0">
                <a:solidFill>
                  <a:schemeClr val="tx1"/>
                </a:solidFill>
              </a:rPr>
              <a:t> 8 أو 80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3780581" y="6344956"/>
            <a:ext cx="1146436" cy="371475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ar-SA" dirty="0"/>
              <a:t>   </a:t>
            </a:r>
            <a:r>
              <a:rPr lang="ar-SA" b="1" dirty="0">
                <a:solidFill>
                  <a:schemeClr val="tx1"/>
                </a:solidFill>
              </a:rPr>
              <a:t>3 أو 30</a:t>
            </a:r>
          </a:p>
        </p:txBody>
      </p:sp>
      <p:sp>
        <p:nvSpPr>
          <p:cNvPr id="3" name="Oval 2"/>
          <p:cNvSpPr/>
          <p:nvPr/>
        </p:nvSpPr>
        <p:spPr>
          <a:xfrm>
            <a:off x="5807064" y="5105126"/>
            <a:ext cx="828967" cy="349477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>
                <a:solidFill>
                  <a:schemeClr val="tx1"/>
                </a:solidFill>
              </a:rPr>
              <a:t>9</a:t>
            </a:r>
            <a:r>
              <a:rPr lang="ar-SA" b="1" u="sng" dirty="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39" name="Oval 38"/>
          <p:cNvSpPr/>
          <p:nvPr/>
        </p:nvSpPr>
        <p:spPr>
          <a:xfrm>
            <a:off x="5831796" y="5529122"/>
            <a:ext cx="828967" cy="349477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u="sng" dirty="0">
                <a:solidFill>
                  <a:schemeClr val="tx1"/>
                </a:solidFill>
              </a:rPr>
              <a:t>6</a:t>
            </a:r>
            <a:r>
              <a:rPr lang="ar-SA" b="1" dirty="0">
                <a:solidFill>
                  <a:schemeClr val="tx1"/>
                </a:solidFill>
              </a:rPr>
              <a:t>7</a:t>
            </a:r>
          </a:p>
        </p:txBody>
      </p:sp>
      <p:sp>
        <p:nvSpPr>
          <p:cNvPr id="41" name="Oval 40"/>
          <p:cNvSpPr/>
          <p:nvPr/>
        </p:nvSpPr>
        <p:spPr>
          <a:xfrm>
            <a:off x="5846232" y="5956504"/>
            <a:ext cx="828967" cy="349477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u="sng" dirty="0">
                <a:solidFill>
                  <a:schemeClr val="tx1"/>
                </a:solidFill>
              </a:rPr>
              <a:t>8</a:t>
            </a:r>
            <a:r>
              <a:rPr lang="ar-SA" b="1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42" name="Oval 41"/>
          <p:cNvSpPr/>
          <p:nvPr/>
        </p:nvSpPr>
        <p:spPr>
          <a:xfrm>
            <a:off x="5889846" y="6352895"/>
            <a:ext cx="828967" cy="349477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>
                <a:solidFill>
                  <a:schemeClr val="tx1"/>
                </a:solidFill>
              </a:rPr>
              <a:t>2</a:t>
            </a:r>
            <a:r>
              <a:rPr lang="ar-SA" b="1" u="sng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49" name="Isosceles Triangle 48"/>
          <p:cNvSpPr/>
          <p:nvPr/>
        </p:nvSpPr>
        <p:spPr>
          <a:xfrm>
            <a:off x="5254299" y="7206300"/>
            <a:ext cx="1381732" cy="957683"/>
          </a:xfrm>
          <a:prstGeom prst="triangle">
            <a:avLst>
              <a:gd name="adj" fmla="val 48792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342900" indent="-342900" algn="ctr">
              <a:buAutoNum type="arabicPlain" startAt="9"/>
            </a:pPr>
            <a:r>
              <a:rPr lang="ar-SA" b="1" dirty="0">
                <a:solidFill>
                  <a:schemeClr val="tx1"/>
                </a:solidFill>
              </a:rPr>
              <a:t>5</a:t>
            </a:r>
          </a:p>
          <a:p>
            <a:pPr algn="ctr"/>
            <a:r>
              <a:rPr lang="ar-SA" b="1" dirty="0">
                <a:solidFill>
                  <a:schemeClr val="tx1"/>
                </a:solidFill>
              </a:rPr>
              <a:t>14</a:t>
            </a:r>
          </a:p>
          <a:p>
            <a:pPr marL="342900" indent="-342900" algn="ctr">
              <a:buAutoNum type="arabicPlain" startAt="9"/>
            </a:pPr>
            <a:endParaRPr lang="ar-SA" b="1" dirty="0">
              <a:solidFill>
                <a:schemeClr val="tx1"/>
              </a:solidFill>
            </a:endParaRPr>
          </a:p>
        </p:txBody>
      </p:sp>
      <p:sp>
        <p:nvSpPr>
          <p:cNvPr id="30" name="Minus 29"/>
          <p:cNvSpPr/>
          <p:nvPr/>
        </p:nvSpPr>
        <p:spPr>
          <a:xfrm>
            <a:off x="4530403" y="8014564"/>
            <a:ext cx="146372" cy="45719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8" name="Minus 37"/>
          <p:cNvSpPr/>
          <p:nvPr/>
        </p:nvSpPr>
        <p:spPr>
          <a:xfrm>
            <a:off x="4530403" y="8403580"/>
            <a:ext cx="146372" cy="45719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1" name="Rectangle 30"/>
          <p:cNvSpPr/>
          <p:nvPr/>
        </p:nvSpPr>
        <p:spPr>
          <a:xfrm>
            <a:off x="4656848" y="3937873"/>
            <a:ext cx="278205" cy="2522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40" name="صورة 3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275" y="803881"/>
            <a:ext cx="852700" cy="63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4592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مستطيل 17"/>
          <p:cNvSpPr/>
          <p:nvPr/>
        </p:nvSpPr>
        <p:spPr>
          <a:xfrm>
            <a:off x="207170" y="150309"/>
            <a:ext cx="6519066" cy="2907216"/>
          </a:xfrm>
          <a:prstGeom prst="rect">
            <a:avLst/>
          </a:prstGeom>
          <a:noFill/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1" name="مربع نص 20"/>
          <p:cNvSpPr txBox="1"/>
          <p:nvPr/>
        </p:nvSpPr>
        <p:spPr>
          <a:xfrm>
            <a:off x="3990975" y="158053"/>
            <a:ext cx="271498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200" b="1" u="sng" dirty="0" err="1"/>
              <a:t>السوال</a:t>
            </a:r>
            <a:r>
              <a:rPr lang="ar-SA" sz="1200" b="1" u="sng" dirty="0"/>
              <a:t> الرابع </a:t>
            </a:r>
            <a:r>
              <a:rPr lang="ar-SA" sz="1200" b="1" dirty="0"/>
              <a:t>:          </a:t>
            </a:r>
          </a:p>
          <a:p>
            <a:r>
              <a:rPr lang="ar-SA" sz="1200" b="1" dirty="0"/>
              <a:t>                  اكملي النمط التالي:</a:t>
            </a:r>
          </a:p>
        </p:txBody>
      </p:sp>
      <p:sp>
        <p:nvSpPr>
          <p:cNvPr id="22" name="مربع نص 21"/>
          <p:cNvSpPr txBox="1"/>
          <p:nvPr/>
        </p:nvSpPr>
        <p:spPr>
          <a:xfrm>
            <a:off x="3279216" y="3299695"/>
            <a:ext cx="3426744" cy="230832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200" b="1" u="sng" dirty="0">
                <a:solidFill>
                  <a:schemeClr val="tx1"/>
                </a:solidFill>
              </a:rPr>
              <a:t>السؤال الخامس </a:t>
            </a:r>
            <a:r>
              <a:rPr lang="ar-SA" sz="1200" b="1" u="sng" dirty="0"/>
              <a:t>: أستعملي خط الأعداد لكنابة العدد المناسب :    </a:t>
            </a:r>
          </a:p>
          <a:p>
            <a:endParaRPr lang="ar-SA" sz="1200" b="1" u="sng" dirty="0">
              <a:solidFill>
                <a:schemeClr val="tx1"/>
              </a:solidFill>
            </a:endParaRPr>
          </a:p>
          <a:p>
            <a:endParaRPr lang="ar-SA" sz="1200" b="1" u="sng" dirty="0"/>
          </a:p>
          <a:p>
            <a:endParaRPr lang="ar-SA" sz="1200" b="1" u="sng" dirty="0">
              <a:solidFill>
                <a:schemeClr val="tx1"/>
              </a:solidFill>
            </a:endParaRPr>
          </a:p>
          <a:p>
            <a:endParaRPr lang="ar-SA" sz="1200" b="1" u="sng" dirty="0"/>
          </a:p>
          <a:p>
            <a:endParaRPr lang="ar-SA" sz="1200" b="1" u="sng" dirty="0">
              <a:solidFill>
                <a:schemeClr val="tx1"/>
              </a:solidFill>
            </a:endParaRPr>
          </a:p>
          <a:p>
            <a:endParaRPr lang="ar-SA" sz="1200" b="1" u="sng" dirty="0"/>
          </a:p>
          <a:p>
            <a:endParaRPr lang="ar-SA" sz="1200" b="1" u="sng" dirty="0">
              <a:solidFill>
                <a:schemeClr val="tx1"/>
              </a:solidFill>
            </a:endParaRPr>
          </a:p>
          <a:p>
            <a:endParaRPr lang="ar-SA" sz="1200" b="1" u="sng" dirty="0">
              <a:solidFill>
                <a:schemeClr val="tx1"/>
              </a:solidFill>
            </a:endParaRPr>
          </a:p>
          <a:p>
            <a:endParaRPr lang="ar-SA" sz="1200" b="1" u="sng" dirty="0"/>
          </a:p>
          <a:p>
            <a:endParaRPr lang="ar-SA" sz="1200" b="1" u="sng" dirty="0">
              <a:solidFill>
                <a:schemeClr val="tx1"/>
              </a:solidFill>
            </a:endParaRPr>
          </a:p>
          <a:p>
            <a:endParaRPr lang="ar-SA" sz="1200" b="1" u="sng" dirty="0"/>
          </a:p>
        </p:txBody>
      </p:sp>
      <p:sp>
        <p:nvSpPr>
          <p:cNvPr id="23" name="مستطيل 22"/>
          <p:cNvSpPr/>
          <p:nvPr/>
        </p:nvSpPr>
        <p:spPr>
          <a:xfrm>
            <a:off x="199342" y="3299695"/>
            <a:ext cx="6519066" cy="4253630"/>
          </a:xfrm>
          <a:prstGeom prst="rect">
            <a:avLst/>
          </a:prstGeom>
          <a:noFill/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  <a:p>
            <a:pPr algn="ctr"/>
            <a:endParaRPr lang="ar-SA" dirty="0"/>
          </a:p>
          <a:p>
            <a:pPr algn="ctr"/>
            <a:r>
              <a:rPr lang="ar-SA"/>
              <a:t>3</a:t>
            </a:r>
          </a:p>
          <a:p>
            <a:pPr algn="ctr"/>
            <a:endParaRPr lang="ar-SA" dirty="0"/>
          </a:p>
        </p:txBody>
      </p:sp>
      <p:sp>
        <p:nvSpPr>
          <p:cNvPr id="26" name="مربع نص 25"/>
          <p:cNvSpPr txBox="1"/>
          <p:nvPr/>
        </p:nvSpPr>
        <p:spPr>
          <a:xfrm>
            <a:off x="-121012" y="7666183"/>
            <a:ext cx="6534721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200" b="1" dirty="0"/>
              <a:t>تمنياتي لك بالتوفيق                                                                      معلمة المادة : </a:t>
            </a:r>
          </a:p>
        </p:txBody>
      </p:sp>
      <p:sp>
        <p:nvSpPr>
          <p:cNvPr id="3" name="مستطيل 2"/>
          <p:cNvSpPr/>
          <p:nvPr/>
        </p:nvSpPr>
        <p:spPr>
          <a:xfrm>
            <a:off x="4879384" y="803698"/>
            <a:ext cx="1826575" cy="129266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endParaRPr lang="ar-SA" sz="1400" dirty="0"/>
          </a:p>
          <a:p>
            <a:endParaRPr lang="ar-SA" sz="1400" dirty="0"/>
          </a:p>
          <a:p>
            <a:r>
              <a:rPr lang="ar-SA" sz="1400" dirty="0"/>
              <a:t> </a:t>
            </a:r>
          </a:p>
          <a:p>
            <a:endParaRPr lang="ar-SA" sz="1400" dirty="0"/>
          </a:p>
          <a:p>
            <a:r>
              <a:rPr lang="ar-SA" sz="1100" dirty="0"/>
              <a:t>1           2       3     ............</a:t>
            </a:r>
          </a:p>
          <a:p>
            <a:endParaRPr lang="ar-SA" sz="1100" dirty="0"/>
          </a:p>
        </p:txBody>
      </p:sp>
      <p:sp>
        <p:nvSpPr>
          <p:cNvPr id="4" name="مستطيل 3"/>
          <p:cNvSpPr/>
          <p:nvPr/>
        </p:nvSpPr>
        <p:spPr>
          <a:xfrm>
            <a:off x="857250" y="1234585"/>
            <a:ext cx="27710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dirty="0"/>
              <a:t> </a:t>
            </a:r>
            <a:endParaRPr lang="ar-SA" sz="1400" dirty="0"/>
          </a:p>
        </p:txBody>
      </p:sp>
      <p:sp>
        <p:nvSpPr>
          <p:cNvPr id="2" name="مثلث متساوي الساقين 1"/>
          <p:cNvSpPr/>
          <p:nvPr/>
        </p:nvSpPr>
        <p:spPr>
          <a:xfrm>
            <a:off x="6404926" y="1550107"/>
            <a:ext cx="211960" cy="123735"/>
          </a:xfrm>
          <a:prstGeom prst="triangle">
            <a:avLst>
              <a:gd name="adj" fmla="val 4779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9" name="مثلث متساوي الساقين 18"/>
          <p:cNvSpPr/>
          <p:nvPr/>
        </p:nvSpPr>
        <p:spPr>
          <a:xfrm>
            <a:off x="6015832" y="1216379"/>
            <a:ext cx="211960" cy="123735"/>
          </a:xfrm>
          <a:prstGeom prst="triangle">
            <a:avLst>
              <a:gd name="adj" fmla="val 4779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3980" y="1514828"/>
            <a:ext cx="226120" cy="1816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9040" y="1513756"/>
            <a:ext cx="226120" cy="1816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9516" y="908403"/>
            <a:ext cx="226120" cy="1816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8491" y="1206853"/>
            <a:ext cx="226120" cy="1816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037" y="1426281"/>
            <a:ext cx="2322513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مستطيل 15"/>
          <p:cNvSpPr/>
          <p:nvPr/>
        </p:nvSpPr>
        <p:spPr>
          <a:xfrm>
            <a:off x="227865" y="814750"/>
            <a:ext cx="4596934" cy="129504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1400" dirty="0">
              <a:solidFill>
                <a:schemeClr val="tx1"/>
              </a:solidFill>
            </a:endParaRPr>
          </a:p>
        </p:txBody>
      </p:sp>
      <p:pic>
        <p:nvPicPr>
          <p:cNvPr id="2063" name="Picture 1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8266" y="1514654"/>
            <a:ext cx="222805" cy="1592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4" name="Picture 1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9008" y="1511831"/>
            <a:ext cx="222805" cy="1592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5" name="Picture 1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5298" y="1470822"/>
            <a:ext cx="222805" cy="1592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6" name="Picture 1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1123" y="1470821"/>
            <a:ext cx="222805" cy="1592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7" name="Picture 1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3391" y="1218144"/>
            <a:ext cx="222805" cy="1592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8" name="Picture 2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9216" y="1196184"/>
            <a:ext cx="222805" cy="1592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مربع نص 16"/>
          <p:cNvSpPr txBox="1"/>
          <p:nvPr/>
        </p:nvSpPr>
        <p:spPr>
          <a:xfrm>
            <a:off x="4387879" y="1683367"/>
            <a:ext cx="263214" cy="26161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1100" b="1" dirty="0"/>
              <a:t>2</a:t>
            </a:r>
            <a:endParaRPr lang="ar-SA" b="1" dirty="0"/>
          </a:p>
        </p:txBody>
      </p:sp>
      <p:sp>
        <p:nvSpPr>
          <p:cNvPr id="20" name="مربع نص 19"/>
          <p:cNvSpPr txBox="1"/>
          <p:nvPr/>
        </p:nvSpPr>
        <p:spPr>
          <a:xfrm>
            <a:off x="3477371" y="1705580"/>
            <a:ext cx="271229" cy="276999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1200" b="1" dirty="0"/>
              <a:t>4</a:t>
            </a:r>
          </a:p>
        </p:txBody>
      </p:sp>
      <p:graphicFrame>
        <p:nvGraphicFramePr>
          <p:cNvPr id="28" name="جدول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4962465"/>
              </p:ext>
            </p:extLst>
          </p:nvPr>
        </p:nvGraphicFramePr>
        <p:xfrm>
          <a:off x="218815" y="3316400"/>
          <a:ext cx="3023755" cy="88392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68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453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0192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1061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36385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33337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213360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المعيار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ترتيب</a:t>
                      </a:r>
                      <a:r>
                        <a:rPr lang="ar-SA" sz="800" b="1" baseline="0" dirty="0">
                          <a:solidFill>
                            <a:schemeClr val="tx1"/>
                          </a:solidFill>
                        </a:rPr>
                        <a:t> الأعداد ضمن (1000)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رقم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700" b="1" baseline="0" dirty="0">
                          <a:solidFill>
                            <a:schemeClr val="tx1"/>
                          </a:solidFill>
                        </a:rPr>
                        <a:t> متقن</a:t>
                      </a:r>
                      <a:endParaRPr lang="ar-SA" sz="7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baseline="0" dirty="0">
                          <a:solidFill>
                            <a:schemeClr val="tx1"/>
                          </a:solidFill>
                        </a:rPr>
                        <a:t> متقن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غير 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ملاحظة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800" b="1" baseline="0" dirty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aphicFrame>
        <p:nvGraphicFramePr>
          <p:cNvPr id="27" name="جدول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3257858"/>
              </p:ext>
            </p:extLst>
          </p:nvPr>
        </p:nvGraphicFramePr>
        <p:xfrm>
          <a:off x="227865" y="175012"/>
          <a:ext cx="3014705" cy="100584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5476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5922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0192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8910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0141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335280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المعيار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تحديد الأنماط  ووصفها وتكوينها بالعد</a:t>
                      </a:r>
                      <a:r>
                        <a:rPr lang="ar-SA" sz="800" b="1" baseline="0" dirty="0">
                          <a:solidFill>
                            <a:schemeClr val="tx1"/>
                          </a:solidFill>
                        </a:rPr>
                        <a:t> القفزي على لوحة المئة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رقمه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700" b="1" baseline="0" dirty="0">
                          <a:solidFill>
                            <a:schemeClr val="tx1"/>
                          </a:solidFill>
                        </a:rPr>
                        <a:t> متقن</a:t>
                      </a:r>
                      <a:endParaRPr lang="ar-SA" sz="7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غير 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ملاحظة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800" b="1" baseline="0" dirty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8" name="مربع نص 7"/>
          <p:cNvSpPr txBox="1"/>
          <p:nvPr/>
        </p:nvSpPr>
        <p:spPr>
          <a:xfrm>
            <a:off x="2096293" y="1629380"/>
            <a:ext cx="942182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dirty="0"/>
              <a:t>........</a:t>
            </a:r>
          </a:p>
        </p:txBody>
      </p:sp>
      <p:sp>
        <p:nvSpPr>
          <p:cNvPr id="9" name="مربع نص 8"/>
          <p:cNvSpPr txBox="1"/>
          <p:nvPr/>
        </p:nvSpPr>
        <p:spPr>
          <a:xfrm>
            <a:off x="3990975" y="2239235"/>
            <a:ext cx="2714984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/>
              <a:t>3) 35, 45,40,........, 55</a:t>
            </a:r>
          </a:p>
        </p:txBody>
      </p:sp>
      <p:sp>
        <p:nvSpPr>
          <p:cNvPr id="36" name="مربع نص 35"/>
          <p:cNvSpPr txBox="1"/>
          <p:nvPr/>
        </p:nvSpPr>
        <p:spPr>
          <a:xfrm>
            <a:off x="3962396" y="2608567"/>
            <a:ext cx="2714984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/>
              <a:t>4) 10,....., 30 , 40 </a:t>
            </a:r>
          </a:p>
        </p:txBody>
      </p:sp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7379" y="3675862"/>
            <a:ext cx="3229507" cy="590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474" y="2179327"/>
            <a:ext cx="1873425" cy="798572"/>
          </a:xfrm>
          <a:prstGeom prst="rect">
            <a:avLst/>
          </a:prstGeom>
        </p:spPr>
      </p:pic>
      <p:sp>
        <p:nvSpPr>
          <p:cNvPr id="6" name="Rounded Rectangle 5"/>
          <p:cNvSpPr/>
          <p:nvPr/>
        </p:nvSpPr>
        <p:spPr>
          <a:xfrm>
            <a:off x="5348467" y="5045642"/>
            <a:ext cx="1065242" cy="344173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1400" b="1" dirty="0">
                <a:solidFill>
                  <a:schemeClr val="tx1"/>
                </a:solidFill>
              </a:rPr>
              <a:t>15,.....,</a:t>
            </a:r>
            <a:r>
              <a:rPr lang="ar-SA" dirty="0">
                <a:solidFill>
                  <a:schemeClr val="tx1"/>
                </a:solidFill>
              </a:rPr>
              <a:t>17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3502021" y="4504955"/>
            <a:ext cx="1065242" cy="344173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ar-SA" sz="1400" b="1" dirty="0">
                <a:solidFill>
                  <a:schemeClr val="tx1"/>
                </a:solidFill>
              </a:rPr>
              <a:t>19,...., 21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3477371" y="5047448"/>
            <a:ext cx="1065242" cy="344173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ar-SA" sz="1400" b="1" dirty="0">
                <a:solidFill>
                  <a:schemeClr val="tx1"/>
                </a:solidFill>
              </a:rPr>
              <a:t>11,.....,13</a:t>
            </a:r>
            <a:r>
              <a:rPr lang="ar-SA" sz="1400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5348467" y="4505408"/>
            <a:ext cx="1065242" cy="344173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ar-SA" sz="1400" b="1" dirty="0">
                <a:solidFill>
                  <a:schemeClr val="tx1"/>
                </a:solidFill>
              </a:rPr>
              <a:t>10 ,....,12</a:t>
            </a:r>
          </a:p>
        </p:txBody>
      </p:sp>
    </p:spTree>
    <p:extLst>
      <p:ext uri="{BB962C8B-B14F-4D97-AF65-F5344CB8AC3E}">
        <p14:creationId xmlns:p14="http://schemas.microsoft.com/office/powerpoint/2010/main" val="2565298411"/>
      </p:ext>
    </p:extLst>
  </p:cSld>
  <p:clrMapOvr>
    <a:masterClrMapping/>
  </p:clrMapOvr>
</p:sld>
</file>

<file path=ppt/theme/theme1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>
            <a:lumMod val="40000"/>
            <a:lumOff val="60000"/>
          </a:schemeClr>
        </a:solidFill>
      </a:spPr>
      <a:bodyPr rtlCol="1" anchor="ctr"/>
      <a:lstStyle>
        <a:defPPr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937</TotalTime>
  <Words>410</Words>
  <Application>Microsoft Office PowerPoint</Application>
  <PresentationFormat>عرض على الشاشة (3:4)‏</PresentationFormat>
  <Paragraphs>156</Paragraphs>
  <Slides>2</Slides>
  <Notes>1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6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2</vt:i4>
      </vt:variant>
    </vt:vector>
  </HeadingPairs>
  <TitlesOfParts>
    <vt:vector size="9" baseType="lpstr">
      <vt:lpstr>arial</vt:lpstr>
      <vt:lpstr>arial</vt:lpstr>
      <vt:lpstr>Calibri</vt:lpstr>
      <vt:lpstr>Calibri Light</vt:lpstr>
      <vt:lpstr>Times New Roman</vt:lpstr>
      <vt:lpstr>Wingdings</vt:lpstr>
      <vt:lpstr>نسق Office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خيريه القحطاني</dc:creator>
  <cp:lastModifiedBy>win</cp:lastModifiedBy>
  <cp:revision>95</cp:revision>
  <dcterms:created xsi:type="dcterms:W3CDTF">2016-10-19T21:09:54Z</dcterms:created>
  <dcterms:modified xsi:type="dcterms:W3CDTF">2016-12-15T11:14:56Z</dcterms:modified>
</cp:coreProperties>
</file>