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6858000" cy="9144000" type="screen4x3"/>
  <p:notesSz cx="7010400" cy="92964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60" autoAdjust="0"/>
    <p:restoredTop sz="94660"/>
  </p:normalViewPr>
  <p:slideViewPr>
    <p:cSldViewPr snapToGrid="0">
      <p:cViewPr varScale="1">
        <p:scale>
          <a:sx n="56" d="100"/>
          <a:sy n="56" d="100"/>
        </p:scale>
        <p:origin x="21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4258D56-9080-4CE2-8270-7CBEBF66D787}" type="datetimeFigureOut">
              <a:rPr lang="en-US" smtClean="0"/>
              <a:t>11/10/2016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8863" y="1162050"/>
            <a:ext cx="23526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3B7F312-44C2-408D-9CD6-4EBCF11BC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27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7F312-44C2-408D-9CD6-4EBCF11BCF1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sa/url?sa=i&amp;rct=j&amp;q=&amp;esrc=s&amp;source=images&amp;cd=&amp;cad=rja&amp;uact=8&amp;ved=0ahUKEwjyyey-mfnPAhXJ7BQKHXwxBVcQjRwIBw&amp;url=http://www.fotoobook.com/images.php?n=1316716212_2139&amp;psig=AFQjCNFEXJMXhqX6oRUrQFQT31XkwI2mFw&amp;ust=1477596297687921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ekshat.com/vb/archive/index.php/t-432822.html" TargetMode="External"/><Relationship Id="rId5" Type="http://schemas.openxmlformats.org/officeDocument/2006/relationships/image" Target="../media/image3.gif"/><Relationship Id="rId10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57072" y="2246834"/>
            <a:ext cx="6729163" cy="138202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</p:txBody>
      </p:sp>
      <p:sp>
        <p:nvSpPr>
          <p:cNvPr id="41" name="مربع نص 40"/>
          <p:cNvSpPr txBox="1"/>
          <p:nvPr/>
        </p:nvSpPr>
        <p:spPr>
          <a:xfrm>
            <a:off x="5347035" y="226915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5347035" y="4680820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schemeClr val="tx1"/>
                </a:solidFill>
              </a:rPr>
              <a:t>السؤال الثاني </a:t>
            </a:r>
            <a:r>
              <a:rPr lang="ar-SA" sz="1200" b="1" dirty="0"/>
              <a:t>: </a:t>
            </a:r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57073" y="4764187"/>
            <a:ext cx="6729164" cy="24091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ربع نص 44"/>
          <p:cNvSpPr txBox="1"/>
          <p:nvPr/>
        </p:nvSpPr>
        <p:spPr>
          <a:xfrm>
            <a:off x="4955379" y="829962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dirty="0"/>
              <a:t>: </a:t>
            </a:r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72984" y="7216432"/>
            <a:ext cx="6713251" cy="184577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en-US" sz="1100" dirty="0"/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559888"/>
              </p:ext>
            </p:extLst>
          </p:nvPr>
        </p:nvGraphicFramePr>
        <p:xfrm>
          <a:off x="57072" y="2243035"/>
          <a:ext cx="3014705" cy="9018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تطبيق الطريقة العلمية التي يستخدمها العلماء بصورة مبسطة في تعلم العلوم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034088"/>
              </p:ext>
            </p:extLst>
          </p:nvPr>
        </p:nvGraphicFramePr>
        <p:xfrm>
          <a:off x="72986" y="4794317"/>
          <a:ext cx="3014705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52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25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الإشارة إلى المنتجات والمستهلكات والمحللات في صورة شبكة غذائية</a:t>
                      </a:r>
                      <a:endParaRPr lang="ar-SA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3" name="مجموعة 2"/>
          <p:cNvGrpSpPr/>
          <p:nvPr/>
        </p:nvGrpSpPr>
        <p:grpSpPr>
          <a:xfrm>
            <a:off x="72984" y="79791"/>
            <a:ext cx="6803345" cy="2159966"/>
            <a:chOff x="72984" y="79791"/>
            <a:chExt cx="6803345" cy="2159966"/>
          </a:xfrm>
        </p:grpSpPr>
        <p:sp>
          <p:nvSpPr>
            <p:cNvPr id="29" name="مربع نص 28"/>
            <p:cNvSpPr txBox="1"/>
            <p:nvPr/>
          </p:nvSpPr>
          <p:spPr>
            <a:xfrm>
              <a:off x="5484861" y="147347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algn="ctr"/>
              <a:r>
                <a:rPr lang="ar-SA" sz="700" dirty="0"/>
                <a:t>المملكة العربية السعودية</a:t>
              </a:r>
            </a:p>
            <a:p>
              <a:pPr algn="ctr"/>
              <a:r>
                <a:rPr lang="ar-SA" sz="700" dirty="0"/>
                <a:t>وزارة التعليم </a:t>
              </a:r>
            </a:p>
            <a:p>
              <a:pPr algn="ctr"/>
              <a:r>
                <a:rPr lang="ar-SA" sz="700" dirty="0"/>
                <a:t>مكتب التربية والتعليم بمحافظة الجبيل</a:t>
              </a:r>
            </a:p>
            <a:p>
              <a:pPr algn="ctr"/>
              <a:r>
                <a:rPr lang="ar-SA" sz="700" dirty="0"/>
                <a:t>قسم الصفوف الأولية</a:t>
              </a:r>
            </a:p>
          </p:txBody>
        </p:sp>
        <p:sp>
          <p:nvSpPr>
            <p:cNvPr id="30" name="مستطيل مستدير الزوايا 29"/>
            <p:cNvSpPr/>
            <p:nvPr/>
          </p:nvSpPr>
          <p:spPr>
            <a:xfrm>
              <a:off x="1031967" y="530427"/>
              <a:ext cx="4869470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600" b="1" dirty="0">
                  <a:solidFill>
                    <a:schemeClr val="tx1"/>
                  </a:solidFill>
                </a:rPr>
                <a:t>الاختبار الدوري للصف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الثالث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الابتدائي</a:t>
              </a:r>
              <a:r>
                <a:rPr lang="en-US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>
                  <a:solidFill>
                    <a:schemeClr val="tx1"/>
                  </a:solidFill>
                </a:rPr>
                <a:t>  </a:t>
              </a:r>
              <a:r>
                <a:rPr lang="ar-SA" sz="1600" b="1" dirty="0">
                  <a:solidFill>
                    <a:schemeClr val="tx1"/>
                  </a:solidFill>
                </a:rPr>
                <a:t>مادة العلوم /  الفترة الثانية</a:t>
              </a:r>
            </a:p>
            <a:p>
              <a:pPr algn="ctr"/>
              <a:endParaRPr lang="ar-SA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مربع نص 37"/>
            <p:cNvSpPr txBox="1"/>
            <p:nvPr/>
          </p:nvSpPr>
          <p:spPr>
            <a:xfrm>
              <a:off x="360095" y="1962758"/>
              <a:ext cx="5866525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pic>
          <p:nvPicPr>
            <p:cNvPr id="53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42" y="79791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مستطيل مستدير الزوايا 54"/>
            <p:cNvSpPr/>
            <p:nvPr/>
          </p:nvSpPr>
          <p:spPr>
            <a:xfrm>
              <a:off x="72984" y="90704"/>
              <a:ext cx="6743850" cy="189350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/>
            </a:p>
          </p:txBody>
        </p:sp>
        <p:pic>
          <p:nvPicPr>
            <p:cNvPr id="1032" name="Picture 8" descr="نتيجة بحث الصور عن خلفيات متحركة لمادة العلوم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741"/>
            <a:stretch/>
          </p:blipFill>
          <p:spPr bwMode="auto">
            <a:xfrm>
              <a:off x="1031967" y="1025317"/>
              <a:ext cx="5432333" cy="9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نتيجة بحث الصور عن علوم كرتون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95" y="862993"/>
              <a:ext cx="899488" cy="111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مستطيل 1"/>
            <p:cNvSpPr/>
            <p:nvPr/>
          </p:nvSpPr>
          <p:spPr>
            <a:xfrm>
              <a:off x="4110979" y="697057"/>
              <a:ext cx="2765350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8000" b="1" dirty="0">
                  <a:ln w="0"/>
                  <a:gradFill flip="none" rotWithShape="1">
                    <a:gsLst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64750">
                        <a:srgbClr val="FFFF00"/>
                      </a:gs>
                      <a:gs pos="55500">
                        <a:schemeClr val="accent6">
                          <a:lumMod val="40000"/>
                          <a:lumOff val="60000"/>
                        </a:schemeClr>
                      </a:gs>
                      <a:gs pos="37000">
                        <a:schemeClr val="accent2">
                          <a:lumMod val="20000"/>
                          <a:lumOff val="8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العلوم</a:t>
              </a:r>
              <a:endParaRPr lang="ar-SA" sz="8000" b="1" cap="none" spc="0" dirty="0">
                <a:ln w="0"/>
                <a:gradFill flip="none" rotWithShape="1">
                  <a:gsLst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64750">
                      <a:srgbClr val="FFFF00"/>
                    </a:gs>
                    <a:gs pos="55500">
                      <a:schemeClr val="accent6">
                        <a:lumMod val="40000"/>
                        <a:lumOff val="60000"/>
                      </a:schemeClr>
                    </a:gs>
                    <a:gs pos="37000">
                      <a:schemeClr val="accent2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4" name="AutoShape 2" descr="نتيجة بحث الصور عن سلسلة غذائية الصف الثاني الابتدائي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" name="TextBox 9"/>
          <p:cNvSpPr txBox="1"/>
          <p:nvPr/>
        </p:nvSpPr>
        <p:spPr>
          <a:xfrm>
            <a:off x="3831649" y="2546154"/>
            <a:ext cx="2788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dirty="0"/>
              <a:t>أكملي خطوات الطريقة العلمية التي يستخدمها العلماء في تعلم العلوم :</a:t>
            </a:r>
          </a:p>
          <a:p>
            <a:endParaRPr lang="ar-SA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986908" y="192333"/>
            <a:ext cx="990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dirty="0">
                <a:solidFill>
                  <a:srgbClr val="C00000"/>
                </a:solidFill>
              </a:rPr>
              <a:t>نموذج رقم 16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4791" y="5142571"/>
            <a:ext cx="312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v"/>
            </a:pPr>
            <a:r>
              <a:rPr lang="ar-SA" sz="1100" dirty="0"/>
              <a:t>أكملي السلسلة الغذائية التالية وصنفي المخلوقات الحية التي بها لـ ( منتج – مستهلك – محللات ) </a:t>
            </a:r>
            <a:endParaRPr lang="en-US" sz="1100" dirty="0"/>
          </a:p>
        </p:txBody>
      </p:sp>
      <p:pic>
        <p:nvPicPr>
          <p:cNvPr id="73" name="irc_mi" descr="Image result for ‫ديدان الارض‬‎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338" y="5766774"/>
            <a:ext cx="781148" cy="5108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Straight Arrow Connector 15"/>
          <p:cNvCxnSpPr/>
          <p:nvPr/>
        </p:nvCxnSpPr>
        <p:spPr>
          <a:xfrm>
            <a:off x="5251868" y="6015762"/>
            <a:ext cx="440778" cy="528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2516303" y="6009155"/>
            <a:ext cx="440778" cy="528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3958823" y="6016720"/>
            <a:ext cx="440778" cy="528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774051" y="7507448"/>
            <a:ext cx="293926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dirty="0"/>
              <a:t>باستخدام منظم السبب و النتيجة وضحي ما الآثار الناتجة عن الجفاف ؟</a:t>
            </a:r>
          </a:p>
          <a:p>
            <a:endParaRPr lang="en-US" sz="1100" dirty="0"/>
          </a:p>
        </p:txBody>
      </p:sp>
      <p:sp>
        <p:nvSpPr>
          <p:cNvPr id="82" name="Rectangle 81"/>
          <p:cNvSpPr/>
          <p:nvPr/>
        </p:nvSpPr>
        <p:spPr>
          <a:xfrm>
            <a:off x="3293358" y="8056263"/>
            <a:ext cx="1368989" cy="844210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000" dirty="0"/>
              <a:t>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</a:t>
            </a:r>
            <a:endParaRPr lang="en-US" sz="1000" dirty="0"/>
          </a:p>
        </p:txBody>
      </p:sp>
      <p:sp>
        <p:nvSpPr>
          <p:cNvPr id="84" name="Rectangle: Rounded Corners 83"/>
          <p:cNvSpPr/>
          <p:nvPr/>
        </p:nvSpPr>
        <p:spPr>
          <a:xfrm>
            <a:off x="3689015" y="7952520"/>
            <a:ext cx="577673" cy="204248"/>
          </a:xfrm>
          <a:prstGeom prst="round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200" b="1" dirty="0"/>
              <a:t>النتيجة</a:t>
            </a:r>
            <a:endParaRPr lang="en-US" sz="1200" b="1" dirty="0"/>
          </a:p>
        </p:txBody>
      </p:sp>
      <p:graphicFrame>
        <p:nvGraphicFramePr>
          <p:cNvPr id="85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346172"/>
              </p:ext>
            </p:extLst>
          </p:nvPr>
        </p:nvGraphicFramePr>
        <p:xfrm>
          <a:off x="78697" y="7236217"/>
          <a:ext cx="3014705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52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25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استخدام منظم السبب والنتيجة لتوضيح استجابة المخلوقات الحية للمتغيرات في البيئة</a:t>
                      </a:r>
                      <a:endParaRPr lang="ar-SA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107817"/>
              </p:ext>
            </p:extLst>
          </p:nvPr>
        </p:nvGraphicFramePr>
        <p:xfrm>
          <a:off x="77677" y="8197630"/>
          <a:ext cx="3014705" cy="84804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52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25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38446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ذكر طريقة يغير بها</a:t>
                      </a:r>
                      <a:r>
                        <a:rPr lang="ar-SA" sz="800" b="1" kern="12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مخلوق حي بيئته و سبب ذلك </a:t>
                      </a:r>
                      <a:endParaRPr lang="ar-SA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521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0790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7" name="irc_mi" descr="Image result for ‫حمار وحشي‬‎">
            <a:hlinkClick r:id="rId8"/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8" t="13148" r="30139" b="8148"/>
          <a:stretch/>
        </p:blipFill>
        <p:spPr bwMode="auto">
          <a:xfrm>
            <a:off x="4505948" y="5707814"/>
            <a:ext cx="647820" cy="5991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: Rounded Corners 5"/>
          <p:cNvSpPr/>
          <p:nvPr/>
        </p:nvSpPr>
        <p:spPr>
          <a:xfrm>
            <a:off x="5805939" y="5817128"/>
            <a:ext cx="738124" cy="3989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ــــــــــــــــــ</a:t>
            </a:r>
            <a:endParaRPr lang="en-US" sz="1100" dirty="0"/>
          </a:p>
        </p:txBody>
      </p:sp>
      <p:sp>
        <p:nvSpPr>
          <p:cNvPr id="83" name="Rectangle: Rounded Corners 82"/>
          <p:cNvSpPr/>
          <p:nvPr/>
        </p:nvSpPr>
        <p:spPr>
          <a:xfrm>
            <a:off x="3113318" y="5807933"/>
            <a:ext cx="738124" cy="3989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ــــــــــــــــــ</a:t>
            </a:r>
            <a:endParaRPr lang="en-US" sz="11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060436"/>
              </p:ext>
            </p:extLst>
          </p:nvPr>
        </p:nvGraphicFramePr>
        <p:xfrm>
          <a:off x="2859215" y="6381524"/>
          <a:ext cx="2366493" cy="73742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788831">
                  <a:extLst>
                    <a:ext uri="{9D8B030D-6E8A-4147-A177-3AD203B41FA5}">
                      <a16:colId xmlns:a16="http://schemas.microsoft.com/office/drawing/2014/main" xmlns="" val="2721834514"/>
                    </a:ext>
                  </a:extLst>
                </a:gridCol>
                <a:gridCol w="788831">
                  <a:extLst>
                    <a:ext uri="{9D8B030D-6E8A-4147-A177-3AD203B41FA5}">
                      <a16:colId xmlns:a16="http://schemas.microsoft.com/office/drawing/2014/main" xmlns="" val="1476414001"/>
                    </a:ext>
                  </a:extLst>
                </a:gridCol>
                <a:gridCol w="788831">
                  <a:extLst>
                    <a:ext uri="{9D8B030D-6E8A-4147-A177-3AD203B41FA5}">
                      <a16:colId xmlns:a16="http://schemas.microsoft.com/office/drawing/2014/main" xmlns="" val="851291694"/>
                    </a:ext>
                  </a:extLst>
                </a:gridCol>
              </a:tblGrid>
              <a:tr h="228240"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محللات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مستهلك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منتج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2785985"/>
                  </a:ext>
                </a:extLst>
              </a:tr>
              <a:tr h="228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64923193"/>
                  </a:ext>
                </a:extLst>
              </a:tr>
              <a:tr h="228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5634501"/>
                  </a:ext>
                </a:extLst>
              </a:tr>
            </a:tbl>
          </a:graphicData>
        </a:graphic>
      </p:graphicFrame>
      <p:sp>
        <p:nvSpPr>
          <p:cNvPr id="5" name="Callout: Left Arrow 4"/>
          <p:cNvSpPr/>
          <p:nvPr/>
        </p:nvSpPr>
        <p:spPr>
          <a:xfrm>
            <a:off x="4709122" y="8054644"/>
            <a:ext cx="1946988" cy="864900"/>
          </a:xfrm>
          <a:prstGeom prst="leftArrowCallou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000" dirty="0"/>
              <a:t>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ـ</a:t>
            </a:r>
            <a:endParaRPr lang="en-US" sz="1000" dirty="0"/>
          </a:p>
        </p:txBody>
      </p:sp>
      <p:sp>
        <p:nvSpPr>
          <p:cNvPr id="47" name="Rectangle: Rounded Corners 46"/>
          <p:cNvSpPr/>
          <p:nvPr/>
        </p:nvSpPr>
        <p:spPr>
          <a:xfrm>
            <a:off x="5736103" y="7955679"/>
            <a:ext cx="577673" cy="204248"/>
          </a:xfrm>
          <a:prstGeom prst="round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400" b="1" dirty="0">
                <a:ln w="127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السبب</a:t>
            </a:r>
            <a:endParaRPr lang="en-US" sz="1400" b="1" dirty="0">
              <a:ln w="12700">
                <a:noFill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229136"/>
              </p:ext>
            </p:extLst>
          </p:nvPr>
        </p:nvGraphicFramePr>
        <p:xfrm>
          <a:off x="1109207" y="3238013"/>
          <a:ext cx="5484465" cy="274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783495">
                  <a:extLst>
                    <a:ext uri="{9D8B030D-6E8A-4147-A177-3AD203B41FA5}">
                      <a16:colId xmlns:a16="http://schemas.microsoft.com/office/drawing/2014/main" xmlns="" val="847434454"/>
                    </a:ext>
                  </a:extLst>
                </a:gridCol>
                <a:gridCol w="783495">
                  <a:extLst>
                    <a:ext uri="{9D8B030D-6E8A-4147-A177-3AD203B41FA5}">
                      <a16:colId xmlns:a16="http://schemas.microsoft.com/office/drawing/2014/main" xmlns="" val="1166917248"/>
                    </a:ext>
                  </a:extLst>
                </a:gridCol>
                <a:gridCol w="783495">
                  <a:extLst>
                    <a:ext uri="{9D8B030D-6E8A-4147-A177-3AD203B41FA5}">
                      <a16:colId xmlns:a16="http://schemas.microsoft.com/office/drawing/2014/main" xmlns="" val="2207074065"/>
                    </a:ext>
                  </a:extLst>
                </a:gridCol>
                <a:gridCol w="783495">
                  <a:extLst>
                    <a:ext uri="{9D8B030D-6E8A-4147-A177-3AD203B41FA5}">
                      <a16:colId xmlns:a16="http://schemas.microsoft.com/office/drawing/2014/main" xmlns="" val="258944358"/>
                    </a:ext>
                  </a:extLst>
                </a:gridCol>
                <a:gridCol w="783495">
                  <a:extLst>
                    <a:ext uri="{9D8B030D-6E8A-4147-A177-3AD203B41FA5}">
                      <a16:colId xmlns:a16="http://schemas.microsoft.com/office/drawing/2014/main" xmlns="" val="2851331330"/>
                    </a:ext>
                  </a:extLst>
                </a:gridCol>
                <a:gridCol w="783495">
                  <a:extLst>
                    <a:ext uri="{9D8B030D-6E8A-4147-A177-3AD203B41FA5}">
                      <a16:colId xmlns:a16="http://schemas.microsoft.com/office/drawing/2014/main" xmlns="" val="3147457326"/>
                    </a:ext>
                  </a:extLst>
                </a:gridCol>
                <a:gridCol w="783495">
                  <a:extLst>
                    <a:ext uri="{9D8B030D-6E8A-4147-A177-3AD203B41FA5}">
                      <a16:colId xmlns:a16="http://schemas.microsoft.com/office/drawing/2014/main" xmlns="" val="484005258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أستنتج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800" dirty="0"/>
                        <a:t>ـــــــــــــــــــــــــــــ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/>
                        <a:t>أتبع الخطة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800" dirty="0"/>
                        <a:t>ـــــــــــــــــــــــــــــ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أتوقع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800" dirty="0"/>
                        <a:t>ـــــــــــــــــــــــــــــ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ألاحظ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4349292"/>
                  </a:ext>
                </a:extLst>
              </a:tr>
            </a:tbl>
          </a:graphicData>
        </a:graphic>
      </p:graphicFrame>
      <p:sp>
        <p:nvSpPr>
          <p:cNvPr id="44" name="مستطيل 18"/>
          <p:cNvSpPr/>
          <p:nvPr/>
        </p:nvSpPr>
        <p:spPr>
          <a:xfrm>
            <a:off x="57072" y="3671968"/>
            <a:ext cx="6729163" cy="102368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3293357" y="3958942"/>
            <a:ext cx="3326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dirty="0"/>
              <a:t>عرفي التربة ؟ </a:t>
            </a:r>
          </a:p>
          <a:p>
            <a:r>
              <a:rPr lang="ar-SA" sz="1100" dirty="0"/>
              <a:t>التربة هي ......................................................................</a:t>
            </a:r>
            <a:endParaRPr lang="en-US" sz="1100" dirty="0"/>
          </a:p>
        </p:txBody>
      </p:sp>
      <p:graphicFrame>
        <p:nvGraphicFramePr>
          <p:cNvPr id="48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41934"/>
              </p:ext>
            </p:extLst>
          </p:nvPr>
        </p:nvGraphicFramePr>
        <p:xfrm>
          <a:off x="72984" y="3697394"/>
          <a:ext cx="2982157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13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8938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تعدد</a:t>
                      </a:r>
                      <a:r>
                        <a:rPr lang="ar-SA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مكونات التربة 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9" name="مستطيل 21"/>
          <p:cNvSpPr/>
          <p:nvPr/>
        </p:nvSpPr>
        <p:spPr>
          <a:xfrm>
            <a:off x="5736103" y="3690657"/>
            <a:ext cx="10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1200" b="1" u="sng" dirty="0">
                <a:solidFill>
                  <a:prstClr val="black"/>
                </a:solidFill>
              </a:rPr>
              <a:t>السؤال الثاني :  </a:t>
            </a:r>
          </a:p>
        </p:txBody>
      </p:sp>
      <p:sp>
        <p:nvSpPr>
          <p:cNvPr id="50" name="مستطيل 23"/>
          <p:cNvSpPr/>
          <p:nvPr/>
        </p:nvSpPr>
        <p:spPr>
          <a:xfrm>
            <a:off x="5863002" y="4802676"/>
            <a:ext cx="942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1200" b="1" u="sng" dirty="0">
                <a:solidFill>
                  <a:prstClr val="black"/>
                </a:solidFill>
              </a:rPr>
              <a:t>السؤال الثالث: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14789" y="7245838"/>
            <a:ext cx="855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b="1" u="sng" dirty="0"/>
              <a:t>السؤال الرابع: </a:t>
            </a:r>
            <a:endParaRPr lang="en-US" sz="1100" b="1" u="sng" dirty="0"/>
          </a:p>
        </p:txBody>
      </p:sp>
      <p:pic>
        <p:nvPicPr>
          <p:cNvPr id="52" name="صورة 5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778" y="762694"/>
            <a:ext cx="1055017" cy="79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8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45"/>
          <p:cNvSpPr/>
          <p:nvPr/>
        </p:nvSpPr>
        <p:spPr>
          <a:xfrm>
            <a:off x="95802" y="255544"/>
            <a:ext cx="6655518" cy="299112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sp>
        <p:nvSpPr>
          <p:cNvPr id="13" name="مستطيل 45"/>
          <p:cNvSpPr/>
          <p:nvPr/>
        </p:nvSpPr>
        <p:spPr>
          <a:xfrm>
            <a:off x="95802" y="3315764"/>
            <a:ext cx="6655518" cy="28610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graphicFrame>
        <p:nvGraphicFramePr>
          <p:cNvPr id="14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205593"/>
              </p:ext>
            </p:extLst>
          </p:nvPr>
        </p:nvGraphicFramePr>
        <p:xfrm>
          <a:off x="114476" y="3324561"/>
          <a:ext cx="2988608" cy="91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91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979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التمييز بين الزلزال والبركان</a:t>
                      </a:r>
                      <a:endParaRPr lang="ar-SA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41437" y="3333676"/>
            <a:ext cx="37325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b="1" u="sng" dirty="0"/>
              <a:t>السؤال السادس:</a:t>
            </a:r>
          </a:p>
          <a:p>
            <a:r>
              <a:rPr lang="ar-SA" sz="1100" dirty="0"/>
              <a:t>ضعي الكلمة المناسبة في المكان المناسب :</a:t>
            </a:r>
          </a:p>
          <a:p>
            <a:r>
              <a:rPr lang="ar-SA" sz="1100" b="1" dirty="0"/>
              <a:t>              الزلازل – التعرية – الترسيب – البراكين – التجوية – سريعة </a:t>
            </a:r>
            <a:endParaRPr lang="en-US" sz="1100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ar-SA" sz="1000" dirty="0"/>
              <a:t>تعتبر الزلازل و البراكين من أسباب حدوث تغيرات .......... على سطح الأرض 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ar-SA" sz="1000" dirty="0"/>
              <a:t>............... هو فتحة في القشرة الأرضية تندفع منها الصهارة .</a:t>
            </a:r>
            <a:endParaRPr lang="en-US" sz="10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ar-SA" sz="1000" dirty="0"/>
              <a:t>الحركة المفاجئة للصخور المكونة للقشرة الأرضية ينتج عنها ..............</a:t>
            </a:r>
            <a:endParaRPr lang="en-US" sz="10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ar-SA" sz="1000" dirty="0"/>
              <a:t>........... هو تفتت الصخور إلى أجزاء صغيرة 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ar-SA" sz="1000" dirty="0"/>
              <a:t>من العمليات التي تحدث تغيرات بطيئة جدا على سطح الأرض ............. و................</a:t>
            </a:r>
            <a:endParaRPr lang="en-US" sz="1000" dirty="0"/>
          </a:p>
          <a:p>
            <a:endParaRPr lang="ar-SA" sz="1100" dirty="0"/>
          </a:p>
        </p:txBody>
      </p:sp>
      <p:sp>
        <p:nvSpPr>
          <p:cNvPr id="42" name="مستطيل 45"/>
          <p:cNvSpPr/>
          <p:nvPr/>
        </p:nvSpPr>
        <p:spPr>
          <a:xfrm>
            <a:off x="95802" y="6234084"/>
            <a:ext cx="6655518" cy="262499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graphicFrame>
        <p:nvGraphicFramePr>
          <p:cNvPr id="43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180607"/>
              </p:ext>
            </p:extLst>
          </p:nvPr>
        </p:nvGraphicFramePr>
        <p:xfrm>
          <a:off x="114476" y="6245891"/>
          <a:ext cx="2982157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8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817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التمثيل لبعض التكيفات في</a:t>
                      </a:r>
                      <a:r>
                        <a:rPr lang="ar-SA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المخلوقات الحية 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3115307" y="6234083"/>
            <a:ext cx="36360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b="1" u="sng" dirty="0"/>
              <a:t>السؤال السابع:</a:t>
            </a:r>
          </a:p>
          <a:p>
            <a:endParaRPr lang="ar-SA" sz="1200" b="1" u="sng" dirty="0"/>
          </a:p>
          <a:p>
            <a:r>
              <a:rPr lang="ar-SA" sz="1100" b="1" dirty="0"/>
              <a:t>أ) صلي الحيوان بما يناسبه من أنواع التكيف التي ميزها الله بها</a:t>
            </a:r>
            <a:endParaRPr lang="en-US" sz="1100" b="1" dirty="0"/>
          </a:p>
        </p:txBody>
      </p:sp>
      <p:sp>
        <p:nvSpPr>
          <p:cNvPr id="47" name="مربع نص 19"/>
          <p:cNvSpPr txBox="1"/>
          <p:nvPr/>
        </p:nvSpPr>
        <p:spPr>
          <a:xfrm>
            <a:off x="95802" y="8859081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050" b="1" dirty="0"/>
              <a:t>تمنياتي لك بالتوفيق يا صغيرتي                                                                معلمة المادة :</a:t>
            </a:r>
          </a:p>
        </p:txBody>
      </p:sp>
      <p:graphicFrame>
        <p:nvGraphicFramePr>
          <p:cNvPr id="40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195699"/>
              </p:ext>
            </p:extLst>
          </p:nvPr>
        </p:nvGraphicFramePr>
        <p:xfrm>
          <a:off x="3114107" y="5153361"/>
          <a:ext cx="3006763" cy="975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06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2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05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858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472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ذكر أسباب حدوث التغيرات السريعة على سطح الأرض</a:t>
                      </a:r>
                      <a:endParaRPr lang="ar-SA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729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7386"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1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583625"/>
              </p:ext>
            </p:extLst>
          </p:nvPr>
        </p:nvGraphicFramePr>
        <p:xfrm>
          <a:off x="114476" y="255543"/>
          <a:ext cx="3017107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8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52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9920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التمثيل لموارد طاقة متجددة وأخرى غير متجددة</a:t>
                      </a:r>
                      <a:endParaRPr lang="ar-SA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8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053571"/>
              </p:ext>
            </p:extLst>
          </p:nvPr>
        </p:nvGraphicFramePr>
        <p:xfrm>
          <a:off x="114476" y="5158622"/>
          <a:ext cx="2980957" cy="975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56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40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22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50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تسمية العمليات التي تحدثُ تغيرات بطيئة جداً على سطح الأرض</a:t>
                      </a:r>
                      <a:endParaRPr lang="ar-SA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3495236" y="561807"/>
            <a:ext cx="32560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ar-SA" sz="1100" dirty="0"/>
              <a:t>صنفي الصور التالية إلى موارد متجددة وموارد غير متجددة </a:t>
            </a:r>
            <a:endParaRPr lang="en-US" sz="1100" dirty="0"/>
          </a:p>
        </p:txBody>
      </p:sp>
      <p:graphicFrame>
        <p:nvGraphicFramePr>
          <p:cNvPr id="53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871218"/>
              </p:ext>
            </p:extLst>
          </p:nvPr>
        </p:nvGraphicFramePr>
        <p:xfrm>
          <a:off x="114476" y="4238961"/>
          <a:ext cx="2982157" cy="91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8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817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بعض الطرائق</a:t>
                      </a:r>
                      <a:r>
                        <a:rPr lang="ar-SA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لحماية البيئة 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396389"/>
              </p:ext>
            </p:extLst>
          </p:nvPr>
        </p:nvGraphicFramePr>
        <p:xfrm>
          <a:off x="5459389" y="1542213"/>
          <a:ext cx="1005840" cy="112438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005840">
                  <a:extLst>
                    <a:ext uri="{9D8B030D-6E8A-4147-A177-3AD203B41FA5}">
                      <a16:colId xmlns:a16="http://schemas.microsoft.com/office/drawing/2014/main" xmlns="" val="1330382431"/>
                    </a:ext>
                  </a:extLst>
                </a:gridCol>
              </a:tblGrid>
              <a:tr h="301422">
                <a:tc>
                  <a:txBody>
                    <a:bodyPr/>
                    <a:lstStyle/>
                    <a:p>
                      <a:r>
                        <a:rPr lang="ar-SA" sz="1000" b="1" dirty="0"/>
                        <a:t>موارد طاقة متجددة</a:t>
                      </a:r>
                      <a:endParaRPr lang="en-US" sz="1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25793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ar-SA" sz="800" b="0" dirty="0"/>
                        <a:t>ــــــــــــــــــــــــــــــــــــــ</a:t>
                      </a:r>
                      <a:endParaRPr 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52904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ar-SA" sz="800" b="0" dirty="0"/>
                        <a:t>ـــــــــــــــــــــــــــــــــــــ</a:t>
                      </a:r>
                      <a:endParaRPr 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79866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ar-SA" sz="800" b="0" dirty="0"/>
                        <a:t>ـــــــــــــــــــــــــــــــــــــ</a:t>
                      </a:r>
                      <a:endParaRPr 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8419723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679170"/>
              </p:ext>
            </p:extLst>
          </p:nvPr>
        </p:nvGraphicFramePr>
        <p:xfrm>
          <a:off x="1378634" y="1542213"/>
          <a:ext cx="1217027" cy="112438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217027">
                  <a:extLst>
                    <a:ext uri="{9D8B030D-6E8A-4147-A177-3AD203B41FA5}">
                      <a16:colId xmlns:a16="http://schemas.microsoft.com/office/drawing/2014/main" xmlns="" val="1330382431"/>
                    </a:ext>
                  </a:extLst>
                </a:gridCol>
              </a:tblGrid>
              <a:tr h="301422">
                <a:tc>
                  <a:txBody>
                    <a:bodyPr/>
                    <a:lstStyle/>
                    <a:p>
                      <a:pPr algn="ctr"/>
                      <a:r>
                        <a:rPr lang="ar-SA" sz="1000" b="1" dirty="0"/>
                        <a:t>موارد طاقة غير متجددة</a:t>
                      </a:r>
                      <a:endParaRPr lang="en-US" sz="1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25793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ar-SA" sz="800" b="0" dirty="0"/>
                        <a:t>ــــــــــــــــــــــــــــــــــــــ</a:t>
                      </a:r>
                      <a:endParaRPr 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52904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ar-SA" sz="800" b="0" dirty="0"/>
                        <a:t>ـــــــــــــــــــــــــــــــــــــ</a:t>
                      </a:r>
                      <a:endParaRPr 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79866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ar-SA" sz="800" b="0" dirty="0"/>
                        <a:t>ـــــــــــــــــــــــــــــــــــــ</a:t>
                      </a:r>
                      <a:endParaRPr 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8419723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6" r="17999"/>
          <a:stretch/>
        </p:blipFill>
        <p:spPr>
          <a:xfrm>
            <a:off x="5799859" y="6927237"/>
            <a:ext cx="769185" cy="5719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07" y="6914710"/>
            <a:ext cx="743600" cy="606742"/>
          </a:xfrm>
          <a:prstGeom prst="rect">
            <a:avLst/>
          </a:prstGeom>
        </p:spPr>
      </p:pic>
      <p:sp>
        <p:nvSpPr>
          <p:cNvPr id="7" name="AutoShape 2" descr="Image result for ‫ثعبان‬‎"/>
          <p:cNvSpPr>
            <a:spLocks noChangeAspect="1" noChangeArrowheads="1"/>
          </p:cNvSpPr>
          <p:nvPr/>
        </p:nvSpPr>
        <p:spPr bwMode="auto">
          <a:xfrm>
            <a:off x="3276600" y="441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8" r="4521"/>
          <a:stretch/>
        </p:blipFill>
        <p:spPr>
          <a:xfrm>
            <a:off x="3478618" y="6922666"/>
            <a:ext cx="752621" cy="559432"/>
          </a:xfrm>
          <a:prstGeom prst="rect">
            <a:avLst/>
          </a:prstGeom>
        </p:spPr>
      </p:pic>
      <p:graphicFrame>
        <p:nvGraphicFramePr>
          <p:cNvPr id="32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417200"/>
              </p:ext>
            </p:extLst>
          </p:nvPr>
        </p:nvGraphicFramePr>
        <p:xfrm>
          <a:off x="95802" y="7193116"/>
          <a:ext cx="2982157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13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8938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ذكر أهمية التكيف للمخلوقات الحية 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953212"/>
              </p:ext>
            </p:extLst>
          </p:nvPr>
        </p:nvGraphicFramePr>
        <p:xfrm>
          <a:off x="3378960" y="7934323"/>
          <a:ext cx="325221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14">
                  <a:extLst>
                    <a:ext uri="{9D8B030D-6E8A-4147-A177-3AD203B41FA5}">
                      <a16:colId xmlns:a16="http://schemas.microsoft.com/office/drawing/2014/main" xmlns="" val="216022158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1214963514"/>
                    </a:ext>
                  </a:extLst>
                </a:gridCol>
                <a:gridCol w="661181">
                  <a:extLst>
                    <a:ext uri="{9D8B030D-6E8A-4147-A177-3AD203B41FA5}">
                      <a16:colId xmlns:a16="http://schemas.microsoft.com/office/drawing/2014/main" xmlns="" val="347506904"/>
                    </a:ext>
                  </a:extLst>
                </a:gridCol>
                <a:gridCol w="561420">
                  <a:extLst>
                    <a:ext uri="{9D8B030D-6E8A-4147-A177-3AD203B41FA5}">
                      <a16:colId xmlns:a16="http://schemas.microsoft.com/office/drawing/2014/main" xmlns="" val="2603668578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dirty="0">
                          <a:solidFill>
                            <a:schemeClr val="tx1"/>
                          </a:solidFill>
                        </a:rPr>
                        <a:t>مخالب حادة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dirty="0">
                          <a:solidFill>
                            <a:schemeClr val="tx1"/>
                          </a:solidFill>
                        </a:rPr>
                        <a:t>خف يساعده</a:t>
                      </a:r>
                      <a:r>
                        <a:rPr lang="ar-SA" sz="900" b="1" baseline="0" dirty="0">
                          <a:solidFill>
                            <a:schemeClr val="tx1"/>
                          </a:solidFill>
                        </a:rPr>
                        <a:t> على السير فوق الرمال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dirty="0">
                          <a:solidFill>
                            <a:schemeClr val="tx1"/>
                          </a:solidFill>
                        </a:rPr>
                        <a:t>أشواك حادة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dirty="0">
                          <a:solidFill>
                            <a:schemeClr val="tx1"/>
                          </a:solidFill>
                        </a:rPr>
                        <a:t>التخفي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83390849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300068" y="8405446"/>
            <a:ext cx="43304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b="1" dirty="0"/>
              <a:t>ب) و فائدة التكيف للكائن الحي هي ......................................</a:t>
            </a:r>
            <a:endParaRPr lang="en-US" sz="11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535303" y="317944"/>
            <a:ext cx="11711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b="1" u="sng" dirty="0"/>
              <a:t>السؤال الخامس:</a:t>
            </a:r>
            <a:endParaRPr lang="en-US" sz="1200" b="1" u="sng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84" y="2540505"/>
            <a:ext cx="921852" cy="66373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7"/>
          <a:stretch/>
        </p:blipFill>
        <p:spPr>
          <a:xfrm>
            <a:off x="3478618" y="1995487"/>
            <a:ext cx="975261" cy="5963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5"/>
          <a:stretch/>
        </p:blipFill>
        <p:spPr>
          <a:xfrm>
            <a:off x="2634394" y="2359826"/>
            <a:ext cx="805419" cy="8114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5"/>
          <a:stretch/>
        </p:blipFill>
        <p:spPr>
          <a:xfrm>
            <a:off x="4554066" y="1171255"/>
            <a:ext cx="588598" cy="121949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114" y="1237048"/>
            <a:ext cx="797078" cy="79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9354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</TotalTime>
  <Words>685</Words>
  <Application>Microsoft Office PowerPoint</Application>
  <PresentationFormat>عرض على الشاشة (3:4)‏</PresentationFormat>
  <Paragraphs>228</Paragraphs>
  <Slides>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104</cp:revision>
  <cp:lastPrinted>2016-11-05T11:08:42Z</cp:lastPrinted>
  <dcterms:created xsi:type="dcterms:W3CDTF">2016-10-19T21:09:54Z</dcterms:created>
  <dcterms:modified xsi:type="dcterms:W3CDTF">2016-11-10T20:59:24Z</dcterms:modified>
</cp:coreProperties>
</file>