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7" r:id="rId2"/>
    <p:sldId id="394" r:id="rId3"/>
    <p:sldId id="390" r:id="rId4"/>
    <p:sldId id="389" r:id="rId5"/>
    <p:sldId id="392" r:id="rId6"/>
    <p:sldId id="398" r:id="rId7"/>
    <p:sldId id="393" r:id="rId8"/>
    <p:sldId id="396" r:id="rId9"/>
    <p:sldId id="395" r:id="rId10"/>
    <p:sldId id="368" r:id="rId11"/>
    <p:sldId id="349" r:id="rId12"/>
    <p:sldId id="366" r:id="rId13"/>
    <p:sldId id="399" r:id="rId14"/>
    <p:sldId id="363" r:id="rId15"/>
    <p:sldId id="364" r:id="rId16"/>
    <p:sldId id="371" r:id="rId17"/>
    <p:sldId id="370" r:id="rId18"/>
    <p:sldId id="400" r:id="rId19"/>
    <p:sldId id="352" r:id="rId20"/>
    <p:sldId id="367" r:id="rId21"/>
    <p:sldId id="401" r:id="rId22"/>
    <p:sldId id="3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FFFF99"/>
    <a:srgbClr val="000066"/>
    <a:srgbClr val="99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0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3AA36-71A6-41F8-A1DC-D6E1ECE7E720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231F86E7-22E8-45BA-B30C-AA017C203CFF}">
      <dgm:prSet phldrT="[نص]"/>
      <dgm:spPr/>
      <dgm:t>
        <a:bodyPr/>
        <a:lstStyle/>
        <a:p>
          <a:pPr rtl="1"/>
          <a:r>
            <a:rPr lang="ar-SA" b="1" dirty="0" smtClean="0"/>
            <a:t>الخواص الفيزيائية </a:t>
          </a:r>
          <a:endParaRPr lang="ar-SA" b="1" dirty="0"/>
        </a:p>
      </dgm:t>
    </dgm:pt>
    <dgm:pt modelId="{E81BF94A-11F0-40EF-AFE2-CA91366292F3}" type="parTrans" cxnId="{6429662B-858D-460D-B00E-74D63BE0A438}">
      <dgm:prSet/>
      <dgm:spPr/>
      <dgm:t>
        <a:bodyPr/>
        <a:lstStyle/>
        <a:p>
          <a:pPr rtl="1"/>
          <a:endParaRPr lang="ar-SA"/>
        </a:p>
      </dgm:t>
    </dgm:pt>
    <dgm:pt modelId="{9557F5D0-3C78-40FD-B3BE-1AA02C5BBA39}" type="sibTrans" cxnId="{6429662B-858D-460D-B00E-74D63BE0A438}">
      <dgm:prSet/>
      <dgm:spPr/>
      <dgm:t>
        <a:bodyPr/>
        <a:lstStyle/>
        <a:p>
          <a:pPr rtl="1"/>
          <a:endParaRPr lang="ar-SA"/>
        </a:p>
      </dgm:t>
    </dgm:pt>
    <dgm:pt modelId="{C0351B71-EF51-4F9D-A706-9939A68DC7B7}">
      <dgm:prSet phldrT="[نص]"/>
      <dgm:spPr/>
      <dgm:t>
        <a:bodyPr/>
        <a:lstStyle/>
        <a:p>
          <a:pPr rtl="1"/>
          <a:r>
            <a:rPr lang="ar-SA" b="1" dirty="0" smtClean="0"/>
            <a:t>البناء الفيزيائي </a:t>
          </a:r>
          <a:endParaRPr lang="ar-SA" b="1" dirty="0"/>
        </a:p>
      </dgm:t>
    </dgm:pt>
    <dgm:pt modelId="{3856D6F7-D6AE-4F41-8141-3988A48D7A4C}" type="parTrans" cxnId="{106B48EA-7414-4D76-8352-7985E264F330}">
      <dgm:prSet/>
      <dgm:spPr/>
      <dgm:t>
        <a:bodyPr/>
        <a:lstStyle/>
        <a:p>
          <a:pPr rtl="1"/>
          <a:endParaRPr lang="ar-SA"/>
        </a:p>
      </dgm:t>
    </dgm:pt>
    <dgm:pt modelId="{35D8A357-7C61-46E6-A219-C239BC2C9FC2}" type="sibTrans" cxnId="{106B48EA-7414-4D76-8352-7985E264F330}">
      <dgm:prSet/>
      <dgm:spPr/>
      <dgm:t>
        <a:bodyPr/>
        <a:lstStyle/>
        <a:p>
          <a:pPr rtl="1"/>
          <a:endParaRPr lang="ar-SA"/>
        </a:p>
      </dgm:t>
    </dgm:pt>
    <dgm:pt modelId="{82BB2321-066B-42B8-A8E2-55E1202CE374}">
      <dgm:prSet phldrT="[نص]"/>
      <dgm:spPr/>
      <dgm:t>
        <a:bodyPr/>
        <a:lstStyle/>
        <a:p>
          <a:pPr rtl="1"/>
          <a:r>
            <a:rPr lang="ar-SA" b="1" dirty="0" smtClean="0"/>
            <a:t>طاقة الشبكة البلورية </a:t>
          </a:r>
          <a:endParaRPr lang="ar-SA" b="1" dirty="0"/>
        </a:p>
      </dgm:t>
    </dgm:pt>
    <dgm:pt modelId="{745B362A-B420-4503-83F8-D1663EE8E17A}" type="sibTrans" cxnId="{62352722-C58A-4F7D-97A0-D1D83C26EC56}">
      <dgm:prSet/>
      <dgm:spPr/>
      <dgm:t>
        <a:bodyPr/>
        <a:lstStyle/>
        <a:p>
          <a:pPr rtl="1"/>
          <a:endParaRPr lang="ar-SA"/>
        </a:p>
      </dgm:t>
    </dgm:pt>
    <dgm:pt modelId="{BFC5BD59-C9FF-4D85-92C6-3C374C28EDF7}" type="parTrans" cxnId="{62352722-C58A-4F7D-97A0-D1D83C26EC56}">
      <dgm:prSet/>
      <dgm:spPr/>
      <dgm:t>
        <a:bodyPr/>
        <a:lstStyle/>
        <a:p>
          <a:pPr rtl="1"/>
          <a:endParaRPr lang="ar-SA"/>
        </a:p>
      </dgm:t>
    </dgm:pt>
    <dgm:pt modelId="{40E16C6A-D5E7-483D-BB9E-453FF0E1040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FFFF00"/>
              </a:solidFill>
            </a:rPr>
            <a:t>خواص المركبات </a:t>
          </a:r>
          <a:r>
            <a:rPr lang="ar-SA" b="1" dirty="0" err="1" smtClean="0">
              <a:solidFill>
                <a:srgbClr val="FFFF00"/>
              </a:solidFill>
            </a:rPr>
            <a:t>الايونية</a:t>
          </a:r>
          <a:r>
            <a:rPr lang="ar-SA" b="1" dirty="0" smtClean="0">
              <a:solidFill>
                <a:srgbClr val="FFFF00"/>
              </a:solidFill>
            </a:rPr>
            <a:t> </a:t>
          </a:r>
          <a:endParaRPr lang="ar-SA" b="1" dirty="0">
            <a:solidFill>
              <a:srgbClr val="FFFF00"/>
            </a:solidFill>
          </a:endParaRPr>
        </a:p>
      </dgm:t>
    </dgm:pt>
    <dgm:pt modelId="{B9C753AE-F1AA-4691-8A5D-72867ED2E4A4}" type="sibTrans" cxnId="{E1E575F5-4034-4A6F-BEA5-3A843AC6C941}">
      <dgm:prSet/>
      <dgm:spPr/>
      <dgm:t>
        <a:bodyPr/>
        <a:lstStyle/>
        <a:p>
          <a:pPr rtl="1"/>
          <a:endParaRPr lang="ar-SA"/>
        </a:p>
      </dgm:t>
    </dgm:pt>
    <dgm:pt modelId="{2094C297-637C-4595-A978-DBD87E4D95C8}" type="parTrans" cxnId="{E1E575F5-4034-4A6F-BEA5-3A843AC6C941}">
      <dgm:prSet/>
      <dgm:spPr/>
      <dgm:t>
        <a:bodyPr/>
        <a:lstStyle/>
        <a:p>
          <a:pPr rtl="1"/>
          <a:endParaRPr lang="ar-SA"/>
        </a:p>
      </dgm:t>
    </dgm:pt>
    <dgm:pt modelId="{AB40D656-8219-45AB-A6FC-50EBD1C8F9D3}" type="pres">
      <dgm:prSet presAssocID="{0613AA36-71A6-41F8-A1DC-D6E1ECE7E7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DCD952B-F03F-4DA6-A4F9-C84CDB30D09E}" type="pres">
      <dgm:prSet presAssocID="{40E16C6A-D5E7-483D-BB9E-453FF0E10402}" presName="hierRoot1" presStyleCnt="0">
        <dgm:presLayoutVars>
          <dgm:hierBranch val="init"/>
        </dgm:presLayoutVars>
      </dgm:prSet>
      <dgm:spPr/>
    </dgm:pt>
    <dgm:pt modelId="{CB79C54A-6600-4990-986D-9DDD96B4EBD3}" type="pres">
      <dgm:prSet presAssocID="{40E16C6A-D5E7-483D-BB9E-453FF0E10402}" presName="rootComposite1" presStyleCnt="0"/>
      <dgm:spPr/>
    </dgm:pt>
    <dgm:pt modelId="{8466AD53-C2A6-4239-8C41-34BAA7B428AD}" type="pres">
      <dgm:prSet presAssocID="{40E16C6A-D5E7-483D-BB9E-453FF0E10402}" presName="rootText1" presStyleLbl="node0" presStyleIdx="0" presStyleCnt="1" custLinFactNeighborX="2969" custLinFactNeighborY="-927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E2B7AE2-6B87-4190-AA6F-44D988D1C4BF}" type="pres">
      <dgm:prSet presAssocID="{40E16C6A-D5E7-483D-BB9E-453FF0E10402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74493837-2FA0-4E14-A088-A5BAEBF00A88}" type="pres">
      <dgm:prSet presAssocID="{40E16C6A-D5E7-483D-BB9E-453FF0E10402}" presName="hierChild2" presStyleCnt="0"/>
      <dgm:spPr/>
    </dgm:pt>
    <dgm:pt modelId="{A746F7E5-101D-4205-9DCF-0758CEAC6503}" type="pres">
      <dgm:prSet presAssocID="{BFC5BD59-C9FF-4D85-92C6-3C374C28EDF7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60677EA2-1EC0-47CE-AB57-F604592B1769}" type="pres">
      <dgm:prSet presAssocID="{82BB2321-066B-42B8-A8E2-55E1202CE374}" presName="hierRoot2" presStyleCnt="0">
        <dgm:presLayoutVars>
          <dgm:hierBranch val="init"/>
        </dgm:presLayoutVars>
      </dgm:prSet>
      <dgm:spPr/>
    </dgm:pt>
    <dgm:pt modelId="{2CD81ABA-36D1-4237-A363-F5271292A202}" type="pres">
      <dgm:prSet presAssocID="{82BB2321-066B-42B8-A8E2-55E1202CE374}" presName="rootComposite" presStyleCnt="0"/>
      <dgm:spPr/>
    </dgm:pt>
    <dgm:pt modelId="{0EE61473-F39A-418E-B496-8FFEBDFBDB02}" type="pres">
      <dgm:prSet presAssocID="{82BB2321-066B-42B8-A8E2-55E1202CE3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BF7A965-8D70-46F3-BDA1-6BBD4477204A}" type="pres">
      <dgm:prSet presAssocID="{82BB2321-066B-42B8-A8E2-55E1202CE374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4BEB5B65-81F9-4C72-A3BF-739773085A63}" type="pres">
      <dgm:prSet presAssocID="{82BB2321-066B-42B8-A8E2-55E1202CE374}" presName="hierChild4" presStyleCnt="0"/>
      <dgm:spPr/>
    </dgm:pt>
    <dgm:pt modelId="{49DFAE72-D6AC-44EF-ADA0-37484E03F9AC}" type="pres">
      <dgm:prSet presAssocID="{82BB2321-066B-42B8-A8E2-55E1202CE374}" presName="hierChild5" presStyleCnt="0"/>
      <dgm:spPr/>
    </dgm:pt>
    <dgm:pt modelId="{ABAF2961-F63E-42A4-9685-77EAE61EB73A}" type="pres">
      <dgm:prSet presAssocID="{E81BF94A-11F0-40EF-AFE2-CA91366292F3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18C94200-4DBA-4D09-84B9-D9FAD28208A5}" type="pres">
      <dgm:prSet presAssocID="{231F86E7-22E8-45BA-B30C-AA017C203CFF}" presName="hierRoot2" presStyleCnt="0">
        <dgm:presLayoutVars>
          <dgm:hierBranch val="init"/>
        </dgm:presLayoutVars>
      </dgm:prSet>
      <dgm:spPr/>
    </dgm:pt>
    <dgm:pt modelId="{7764B30C-0E3D-4298-BE8A-FCC6BFE0C1F7}" type="pres">
      <dgm:prSet presAssocID="{231F86E7-22E8-45BA-B30C-AA017C203CFF}" presName="rootComposite" presStyleCnt="0"/>
      <dgm:spPr/>
    </dgm:pt>
    <dgm:pt modelId="{19B5184B-7F50-4AA2-A91E-E265B49F4273}" type="pres">
      <dgm:prSet presAssocID="{231F86E7-22E8-45BA-B30C-AA017C203CF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3573DB-1388-4072-9010-8C7D407E0085}" type="pres">
      <dgm:prSet presAssocID="{231F86E7-22E8-45BA-B30C-AA017C203CFF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7CDDFCEE-3D97-48D4-B89D-A07BAB0EBBC6}" type="pres">
      <dgm:prSet presAssocID="{231F86E7-22E8-45BA-B30C-AA017C203CFF}" presName="hierChild4" presStyleCnt="0"/>
      <dgm:spPr/>
    </dgm:pt>
    <dgm:pt modelId="{87DAC476-BAF1-4114-98FB-7AFAEF1C90CA}" type="pres">
      <dgm:prSet presAssocID="{231F86E7-22E8-45BA-B30C-AA017C203CFF}" presName="hierChild5" presStyleCnt="0"/>
      <dgm:spPr/>
    </dgm:pt>
    <dgm:pt modelId="{37115B31-8F86-470E-A5B5-85BE5519FA39}" type="pres">
      <dgm:prSet presAssocID="{3856D6F7-D6AE-4F41-8141-3988A48D7A4C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AD32D401-C932-4C4A-AFA4-C29D32EA389B}" type="pres">
      <dgm:prSet presAssocID="{C0351B71-EF51-4F9D-A706-9939A68DC7B7}" presName="hierRoot2" presStyleCnt="0">
        <dgm:presLayoutVars>
          <dgm:hierBranch val="init"/>
        </dgm:presLayoutVars>
      </dgm:prSet>
      <dgm:spPr/>
    </dgm:pt>
    <dgm:pt modelId="{AFFD3AF6-89A7-4619-9CAD-2BDBCBF33410}" type="pres">
      <dgm:prSet presAssocID="{C0351B71-EF51-4F9D-A706-9939A68DC7B7}" presName="rootComposite" presStyleCnt="0"/>
      <dgm:spPr/>
    </dgm:pt>
    <dgm:pt modelId="{D8C22319-D5D5-45EC-AF0D-82C45DFB087B}" type="pres">
      <dgm:prSet presAssocID="{C0351B71-EF51-4F9D-A706-9939A68DC7B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0BE6ACC-987F-4AA9-A06E-32FB0CFACD29}" type="pres">
      <dgm:prSet presAssocID="{C0351B71-EF51-4F9D-A706-9939A68DC7B7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B0746955-1851-41D2-9D69-F833CFC8BCEE}" type="pres">
      <dgm:prSet presAssocID="{C0351B71-EF51-4F9D-A706-9939A68DC7B7}" presName="hierChild4" presStyleCnt="0"/>
      <dgm:spPr/>
    </dgm:pt>
    <dgm:pt modelId="{8FA6A9FA-3BEC-4CDC-BDA9-5D315AB38B45}" type="pres">
      <dgm:prSet presAssocID="{C0351B71-EF51-4F9D-A706-9939A68DC7B7}" presName="hierChild5" presStyleCnt="0"/>
      <dgm:spPr/>
    </dgm:pt>
    <dgm:pt modelId="{262A27B8-B5F5-437D-8B27-A7F1F66D18C0}" type="pres">
      <dgm:prSet presAssocID="{40E16C6A-D5E7-483D-BB9E-453FF0E10402}" presName="hierChild3" presStyleCnt="0"/>
      <dgm:spPr/>
    </dgm:pt>
  </dgm:ptLst>
  <dgm:cxnLst>
    <dgm:cxn modelId="{30D9C2D5-DA6E-4BD8-96CA-13A6608AE058}" type="presOf" srcId="{0613AA36-71A6-41F8-A1DC-D6E1ECE7E720}" destId="{AB40D656-8219-45AB-A6FC-50EBD1C8F9D3}" srcOrd="0" destOrd="0" presId="urn:microsoft.com/office/officeart/2005/8/layout/orgChart1"/>
    <dgm:cxn modelId="{9A97EDD8-A5C1-4B84-95A4-2889618FE9E0}" type="presOf" srcId="{C0351B71-EF51-4F9D-A706-9939A68DC7B7}" destId="{50BE6ACC-987F-4AA9-A06E-32FB0CFACD29}" srcOrd="1" destOrd="0" presId="urn:microsoft.com/office/officeart/2005/8/layout/orgChart1"/>
    <dgm:cxn modelId="{64B1E3E1-CFFD-482E-90F9-32E368E998BB}" type="presOf" srcId="{40E16C6A-D5E7-483D-BB9E-453FF0E10402}" destId="{8466AD53-C2A6-4239-8C41-34BAA7B428AD}" srcOrd="0" destOrd="0" presId="urn:microsoft.com/office/officeart/2005/8/layout/orgChart1"/>
    <dgm:cxn modelId="{8F004EA7-EC8F-448A-8C67-06208E9AC4B1}" type="presOf" srcId="{3856D6F7-D6AE-4F41-8141-3988A48D7A4C}" destId="{37115B31-8F86-470E-A5B5-85BE5519FA39}" srcOrd="0" destOrd="0" presId="urn:microsoft.com/office/officeart/2005/8/layout/orgChart1"/>
    <dgm:cxn modelId="{62352722-C58A-4F7D-97A0-D1D83C26EC56}" srcId="{40E16C6A-D5E7-483D-BB9E-453FF0E10402}" destId="{82BB2321-066B-42B8-A8E2-55E1202CE374}" srcOrd="0" destOrd="0" parTransId="{BFC5BD59-C9FF-4D85-92C6-3C374C28EDF7}" sibTransId="{745B362A-B420-4503-83F8-D1663EE8E17A}"/>
    <dgm:cxn modelId="{106B48EA-7414-4D76-8352-7985E264F330}" srcId="{40E16C6A-D5E7-483D-BB9E-453FF0E10402}" destId="{C0351B71-EF51-4F9D-A706-9939A68DC7B7}" srcOrd="2" destOrd="0" parTransId="{3856D6F7-D6AE-4F41-8141-3988A48D7A4C}" sibTransId="{35D8A357-7C61-46E6-A219-C239BC2C9FC2}"/>
    <dgm:cxn modelId="{DD72BC5F-48E7-46AD-9EDB-538860EA88C9}" type="presOf" srcId="{231F86E7-22E8-45BA-B30C-AA017C203CFF}" destId="{C93573DB-1388-4072-9010-8C7D407E0085}" srcOrd="1" destOrd="0" presId="urn:microsoft.com/office/officeart/2005/8/layout/orgChart1"/>
    <dgm:cxn modelId="{C772432C-E2C7-4F1C-AAEC-173563E2672F}" type="presOf" srcId="{E81BF94A-11F0-40EF-AFE2-CA91366292F3}" destId="{ABAF2961-F63E-42A4-9685-77EAE61EB73A}" srcOrd="0" destOrd="0" presId="urn:microsoft.com/office/officeart/2005/8/layout/orgChart1"/>
    <dgm:cxn modelId="{6429662B-858D-460D-B00E-74D63BE0A438}" srcId="{40E16C6A-D5E7-483D-BB9E-453FF0E10402}" destId="{231F86E7-22E8-45BA-B30C-AA017C203CFF}" srcOrd="1" destOrd="0" parTransId="{E81BF94A-11F0-40EF-AFE2-CA91366292F3}" sibTransId="{9557F5D0-3C78-40FD-B3BE-1AA02C5BBA39}"/>
    <dgm:cxn modelId="{38B5DCDB-C697-4150-B7C8-02C62E5AA04A}" type="presOf" srcId="{82BB2321-066B-42B8-A8E2-55E1202CE374}" destId="{2BF7A965-8D70-46F3-BDA1-6BBD4477204A}" srcOrd="1" destOrd="0" presId="urn:microsoft.com/office/officeart/2005/8/layout/orgChart1"/>
    <dgm:cxn modelId="{A058C5C7-7196-4644-AE7D-9EF8B10071EB}" type="presOf" srcId="{40E16C6A-D5E7-483D-BB9E-453FF0E10402}" destId="{5E2B7AE2-6B87-4190-AA6F-44D988D1C4BF}" srcOrd="1" destOrd="0" presId="urn:microsoft.com/office/officeart/2005/8/layout/orgChart1"/>
    <dgm:cxn modelId="{642910B3-9D80-4B6F-88C0-44DEB7C6C10D}" type="presOf" srcId="{C0351B71-EF51-4F9D-A706-9939A68DC7B7}" destId="{D8C22319-D5D5-45EC-AF0D-82C45DFB087B}" srcOrd="0" destOrd="0" presId="urn:microsoft.com/office/officeart/2005/8/layout/orgChart1"/>
    <dgm:cxn modelId="{6B7CF2D4-B0B3-4A79-8520-6D87BF36E7DF}" type="presOf" srcId="{82BB2321-066B-42B8-A8E2-55E1202CE374}" destId="{0EE61473-F39A-418E-B496-8FFEBDFBDB02}" srcOrd="0" destOrd="0" presId="urn:microsoft.com/office/officeart/2005/8/layout/orgChart1"/>
    <dgm:cxn modelId="{A7DC1A19-AA5A-4055-A604-53FBC6FB95EF}" type="presOf" srcId="{231F86E7-22E8-45BA-B30C-AA017C203CFF}" destId="{19B5184B-7F50-4AA2-A91E-E265B49F4273}" srcOrd="0" destOrd="0" presId="urn:microsoft.com/office/officeart/2005/8/layout/orgChart1"/>
    <dgm:cxn modelId="{E1E575F5-4034-4A6F-BEA5-3A843AC6C941}" srcId="{0613AA36-71A6-41F8-A1DC-D6E1ECE7E720}" destId="{40E16C6A-D5E7-483D-BB9E-453FF0E10402}" srcOrd="0" destOrd="0" parTransId="{2094C297-637C-4595-A978-DBD87E4D95C8}" sibTransId="{B9C753AE-F1AA-4691-8A5D-72867ED2E4A4}"/>
    <dgm:cxn modelId="{4C58D837-F943-429C-A13A-1579C524DB8B}" type="presOf" srcId="{BFC5BD59-C9FF-4D85-92C6-3C374C28EDF7}" destId="{A746F7E5-101D-4205-9DCF-0758CEAC6503}" srcOrd="0" destOrd="0" presId="urn:microsoft.com/office/officeart/2005/8/layout/orgChart1"/>
    <dgm:cxn modelId="{0054183D-6C17-4420-BBF7-1695BF4638EC}" type="presParOf" srcId="{AB40D656-8219-45AB-A6FC-50EBD1C8F9D3}" destId="{FDCD952B-F03F-4DA6-A4F9-C84CDB30D09E}" srcOrd="0" destOrd="0" presId="urn:microsoft.com/office/officeart/2005/8/layout/orgChart1"/>
    <dgm:cxn modelId="{3F93DC6B-717F-46C1-A716-87C611565634}" type="presParOf" srcId="{FDCD952B-F03F-4DA6-A4F9-C84CDB30D09E}" destId="{CB79C54A-6600-4990-986D-9DDD96B4EBD3}" srcOrd="0" destOrd="0" presId="urn:microsoft.com/office/officeart/2005/8/layout/orgChart1"/>
    <dgm:cxn modelId="{41AF5549-E5BF-489A-ADCD-912BBB2F255B}" type="presParOf" srcId="{CB79C54A-6600-4990-986D-9DDD96B4EBD3}" destId="{8466AD53-C2A6-4239-8C41-34BAA7B428AD}" srcOrd="0" destOrd="0" presId="urn:microsoft.com/office/officeart/2005/8/layout/orgChart1"/>
    <dgm:cxn modelId="{D6522D18-B4BB-4DD2-95C7-5631867CB2F6}" type="presParOf" srcId="{CB79C54A-6600-4990-986D-9DDD96B4EBD3}" destId="{5E2B7AE2-6B87-4190-AA6F-44D988D1C4BF}" srcOrd="1" destOrd="0" presId="urn:microsoft.com/office/officeart/2005/8/layout/orgChart1"/>
    <dgm:cxn modelId="{177A49E7-98E7-499F-BB8C-1C014FF7A042}" type="presParOf" srcId="{FDCD952B-F03F-4DA6-A4F9-C84CDB30D09E}" destId="{74493837-2FA0-4E14-A088-A5BAEBF00A88}" srcOrd="1" destOrd="0" presId="urn:microsoft.com/office/officeart/2005/8/layout/orgChart1"/>
    <dgm:cxn modelId="{70B91139-6B54-4A16-ABF2-57FA86977C16}" type="presParOf" srcId="{74493837-2FA0-4E14-A088-A5BAEBF00A88}" destId="{A746F7E5-101D-4205-9DCF-0758CEAC6503}" srcOrd="0" destOrd="0" presId="urn:microsoft.com/office/officeart/2005/8/layout/orgChart1"/>
    <dgm:cxn modelId="{11570CED-4838-4EA1-89C3-3326809E08B1}" type="presParOf" srcId="{74493837-2FA0-4E14-A088-A5BAEBF00A88}" destId="{60677EA2-1EC0-47CE-AB57-F604592B1769}" srcOrd="1" destOrd="0" presId="urn:microsoft.com/office/officeart/2005/8/layout/orgChart1"/>
    <dgm:cxn modelId="{5B746344-A7D2-402B-BF3D-F409BFDD82A5}" type="presParOf" srcId="{60677EA2-1EC0-47CE-AB57-F604592B1769}" destId="{2CD81ABA-36D1-4237-A363-F5271292A202}" srcOrd="0" destOrd="0" presId="urn:microsoft.com/office/officeart/2005/8/layout/orgChart1"/>
    <dgm:cxn modelId="{B5E0C08A-706C-4956-8A37-EAD61B2A494D}" type="presParOf" srcId="{2CD81ABA-36D1-4237-A363-F5271292A202}" destId="{0EE61473-F39A-418E-B496-8FFEBDFBDB02}" srcOrd="0" destOrd="0" presId="urn:microsoft.com/office/officeart/2005/8/layout/orgChart1"/>
    <dgm:cxn modelId="{C9F3F790-2C40-4A28-A45B-38BA5592C07F}" type="presParOf" srcId="{2CD81ABA-36D1-4237-A363-F5271292A202}" destId="{2BF7A965-8D70-46F3-BDA1-6BBD4477204A}" srcOrd="1" destOrd="0" presId="urn:microsoft.com/office/officeart/2005/8/layout/orgChart1"/>
    <dgm:cxn modelId="{A19CB687-23FA-487F-919E-C906FF91C9D9}" type="presParOf" srcId="{60677EA2-1EC0-47CE-AB57-F604592B1769}" destId="{4BEB5B65-81F9-4C72-A3BF-739773085A63}" srcOrd="1" destOrd="0" presId="urn:microsoft.com/office/officeart/2005/8/layout/orgChart1"/>
    <dgm:cxn modelId="{EB72A1A6-B617-487C-ADD1-942B68487035}" type="presParOf" srcId="{60677EA2-1EC0-47CE-AB57-F604592B1769}" destId="{49DFAE72-D6AC-44EF-ADA0-37484E03F9AC}" srcOrd="2" destOrd="0" presId="urn:microsoft.com/office/officeart/2005/8/layout/orgChart1"/>
    <dgm:cxn modelId="{726E3BAF-E309-4E48-9C81-DACDA20D95C7}" type="presParOf" srcId="{74493837-2FA0-4E14-A088-A5BAEBF00A88}" destId="{ABAF2961-F63E-42A4-9685-77EAE61EB73A}" srcOrd="2" destOrd="0" presId="urn:microsoft.com/office/officeart/2005/8/layout/orgChart1"/>
    <dgm:cxn modelId="{DF9233C2-6D2A-4A65-9833-0D0FEF07845F}" type="presParOf" srcId="{74493837-2FA0-4E14-A088-A5BAEBF00A88}" destId="{18C94200-4DBA-4D09-84B9-D9FAD28208A5}" srcOrd="3" destOrd="0" presId="urn:microsoft.com/office/officeart/2005/8/layout/orgChart1"/>
    <dgm:cxn modelId="{BA768349-1A3D-4FDD-8256-13329E8BCB65}" type="presParOf" srcId="{18C94200-4DBA-4D09-84B9-D9FAD28208A5}" destId="{7764B30C-0E3D-4298-BE8A-FCC6BFE0C1F7}" srcOrd="0" destOrd="0" presId="urn:microsoft.com/office/officeart/2005/8/layout/orgChart1"/>
    <dgm:cxn modelId="{A4B332A9-B3BA-4E26-90A8-D265CCD4E0D8}" type="presParOf" srcId="{7764B30C-0E3D-4298-BE8A-FCC6BFE0C1F7}" destId="{19B5184B-7F50-4AA2-A91E-E265B49F4273}" srcOrd="0" destOrd="0" presId="urn:microsoft.com/office/officeart/2005/8/layout/orgChart1"/>
    <dgm:cxn modelId="{DF39CF2B-0644-4506-B160-03DAAAFDF5C6}" type="presParOf" srcId="{7764B30C-0E3D-4298-BE8A-FCC6BFE0C1F7}" destId="{C93573DB-1388-4072-9010-8C7D407E0085}" srcOrd="1" destOrd="0" presId="urn:microsoft.com/office/officeart/2005/8/layout/orgChart1"/>
    <dgm:cxn modelId="{37B061EE-53C0-4B67-B5FF-14266A44103D}" type="presParOf" srcId="{18C94200-4DBA-4D09-84B9-D9FAD28208A5}" destId="{7CDDFCEE-3D97-48D4-B89D-A07BAB0EBBC6}" srcOrd="1" destOrd="0" presId="urn:microsoft.com/office/officeart/2005/8/layout/orgChart1"/>
    <dgm:cxn modelId="{11248EDA-1B3E-4513-AD41-DA8BD7E22ABB}" type="presParOf" srcId="{18C94200-4DBA-4D09-84B9-D9FAD28208A5}" destId="{87DAC476-BAF1-4114-98FB-7AFAEF1C90CA}" srcOrd="2" destOrd="0" presId="urn:microsoft.com/office/officeart/2005/8/layout/orgChart1"/>
    <dgm:cxn modelId="{C2C7B45F-DFC9-43C9-8454-215C449B5A96}" type="presParOf" srcId="{74493837-2FA0-4E14-A088-A5BAEBF00A88}" destId="{37115B31-8F86-470E-A5B5-85BE5519FA39}" srcOrd="4" destOrd="0" presId="urn:microsoft.com/office/officeart/2005/8/layout/orgChart1"/>
    <dgm:cxn modelId="{E097FC99-763F-4C43-A13E-F827B4BD9E33}" type="presParOf" srcId="{74493837-2FA0-4E14-A088-A5BAEBF00A88}" destId="{AD32D401-C932-4C4A-AFA4-C29D32EA389B}" srcOrd="5" destOrd="0" presId="urn:microsoft.com/office/officeart/2005/8/layout/orgChart1"/>
    <dgm:cxn modelId="{496B7609-AF81-46D9-A146-D9B8FE1CBF95}" type="presParOf" srcId="{AD32D401-C932-4C4A-AFA4-C29D32EA389B}" destId="{AFFD3AF6-89A7-4619-9CAD-2BDBCBF33410}" srcOrd="0" destOrd="0" presId="urn:microsoft.com/office/officeart/2005/8/layout/orgChart1"/>
    <dgm:cxn modelId="{E702EC21-1154-4EF8-AF87-4925AF9180F0}" type="presParOf" srcId="{AFFD3AF6-89A7-4619-9CAD-2BDBCBF33410}" destId="{D8C22319-D5D5-45EC-AF0D-82C45DFB087B}" srcOrd="0" destOrd="0" presId="urn:microsoft.com/office/officeart/2005/8/layout/orgChart1"/>
    <dgm:cxn modelId="{7FEEA854-DC1C-440E-9948-A2428D877655}" type="presParOf" srcId="{AFFD3AF6-89A7-4619-9CAD-2BDBCBF33410}" destId="{50BE6ACC-987F-4AA9-A06E-32FB0CFACD29}" srcOrd="1" destOrd="0" presId="urn:microsoft.com/office/officeart/2005/8/layout/orgChart1"/>
    <dgm:cxn modelId="{0ADA89C9-7AE8-47D7-BB10-6B28EA33745B}" type="presParOf" srcId="{AD32D401-C932-4C4A-AFA4-C29D32EA389B}" destId="{B0746955-1851-41D2-9D69-F833CFC8BCEE}" srcOrd="1" destOrd="0" presId="urn:microsoft.com/office/officeart/2005/8/layout/orgChart1"/>
    <dgm:cxn modelId="{AE3932C6-540F-4F84-A07B-8A80F23F6980}" type="presParOf" srcId="{AD32D401-C932-4C4A-AFA4-C29D32EA389B}" destId="{8FA6A9FA-3BEC-4CDC-BDA9-5D315AB38B45}" srcOrd="2" destOrd="0" presId="urn:microsoft.com/office/officeart/2005/8/layout/orgChart1"/>
    <dgm:cxn modelId="{8AF6DC86-DC6A-475F-B2E1-6D4721DD3848}" type="presParOf" srcId="{FDCD952B-F03F-4DA6-A4F9-C84CDB30D09E}" destId="{262A27B8-B5F5-437D-8B27-A7F1F66D18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15B31-8F86-470E-A5B5-85BE5519FA39}">
      <dsp:nvSpPr>
        <dsp:cNvPr id="0" name=""/>
        <dsp:cNvSpPr/>
      </dsp:nvSpPr>
      <dsp:spPr>
        <a:xfrm>
          <a:off x="3100914" y="1018105"/>
          <a:ext cx="2103568" cy="120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894"/>
              </a:lnTo>
              <a:lnTo>
                <a:pt x="2103568" y="1013894"/>
              </a:lnTo>
              <a:lnTo>
                <a:pt x="2103568" y="1201026"/>
              </a:lnTo>
            </a:path>
          </a:pathLst>
        </a:custGeom>
        <a:noFill/>
        <a:ln w="425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F2961-F63E-42A4-9685-77EAE61EB73A}">
      <dsp:nvSpPr>
        <dsp:cNvPr id="0" name=""/>
        <dsp:cNvSpPr/>
      </dsp:nvSpPr>
      <dsp:spPr>
        <a:xfrm>
          <a:off x="3002280" y="1018105"/>
          <a:ext cx="91440" cy="1201026"/>
        </a:xfrm>
        <a:custGeom>
          <a:avLst/>
          <a:gdLst/>
          <a:ahLst/>
          <a:cxnLst/>
          <a:rect l="0" t="0" r="0" b="0"/>
          <a:pathLst>
            <a:path>
              <a:moveTo>
                <a:pt x="98634" y="0"/>
              </a:moveTo>
              <a:lnTo>
                <a:pt x="98634" y="1013894"/>
              </a:lnTo>
              <a:lnTo>
                <a:pt x="45720" y="1013894"/>
              </a:lnTo>
              <a:lnTo>
                <a:pt x="45720" y="1201026"/>
              </a:lnTo>
            </a:path>
          </a:pathLst>
        </a:custGeom>
        <a:noFill/>
        <a:ln w="425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6F7E5-101D-4205-9DCF-0758CEAC6503}">
      <dsp:nvSpPr>
        <dsp:cNvPr id="0" name=""/>
        <dsp:cNvSpPr/>
      </dsp:nvSpPr>
      <dsp:spPr>
        <a:xfrm>
          <a:off x="891517" y="1018105"/>
          <a:ext cx="2209396" cy="1201026"/>
        </a:xfrm>
        <a:custGeom>
          <a:avLst/>
          <a:gdLst/>
          <a:ahLst/>
          <a:cxnLst/>
          <a:rect l="0" t="0" r="0" b="0"/>
          <a:pathLst>
            <a:path>
              <a:moveTo>
                <a:pt x="2209396" y="0"/>
              </a:moveTo>
              <a:lnTo>
                <a:pt x="2209396" y="1013894"/>
              </a:lnTo>
              <a:lnTo>
                <a:pt x="0" y="1013894"/>
              </a:lnTo>
              <a:lnTo>
                <a:pt x="0" y="1201026"/>
              </a:lnTo>
            </a:path>
          </a:pathLst>
        </a:custGeom>
        <a:noFill/>
        <a:ln w="425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6AD53-C2A6-4239-8C41-34BAA7B428AD}">
      <dsp:nvSpPr>
        <dsp:cNvPr id="0" name=""/>
        <dsp:cNvSpPr/>
      </dsp:nvSpPr>
      <dsp:spPr>
        <a:xfrm>
          <a:off x="2209805" y="126997"/>
          <a:ext cx="1782216" cy="89110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FFFF00"/>
              </a:solidFill>
            </a:rPr>
            <a:t>خواص المركبات </a:t>
          </a:r>
          <a:r>
            <a:rPr lang="ar-SA" sz="2000" b="1" kern="1200" dirty="0" err="1" smtClean="0">
              <a:solidFill>
                <a:srgbClr val="FFFF00"/>
              </a:solidFill>
            </a:rPr>
            <a:t>الايونية</a:t>
          </a:r>
          <a:r>
            <a:rPr lang="ar-SA" sz="2000" b="1" kern="1200" dirty="0" smtClean="0">
              <a:solidFill>
                <a:srgbClr val="FFFF00"/>
              </a:solidFill>
            </a:rPr>
            <a:t> </a:t>
          </a:r>
          <a:endParaRPr lang="ar-SA" sz="2000" b="1" kern="1200" dirty="0">
            <a:solidFill>
              <a:srgbClr val="FFFF00"/>
            </a:solidFill>
          </a:endParaRPr>
        </a:p>
      </dsp:txBody>
      <dsp:txXfrm>
        <a:off x="2209805" y="126997"/>
        <a:ext cx="1782216" cy="891108"/>
      </dsp:txXfrm>
    </dsp:sp>
    <dsp:sp modelId="{0EE61473-F39A-418E-B496-8FFEBDFBDB02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طاقة الشبكة البلورية </a:t>
          </a:r>
          <a:endParaRPr lang="ar-SA" sz="2000" b="1" kern="1200" dirty="0"/>
        </a:p>
      </dsp:txBody>
      <dsp:txXfrm>
        <a:off x="409" y="2219132"/>
        <a:ext cx="1782216" cy="891108"/>
      </dsp:txXfrm>
    </dsp:sp>
    <dsp:sp modelId="{19B5184B-7F50-4AA2-A91E-E265B49F4273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الخواص الفيزيائية </a:t>
          </a:r>
          <a:endParaRPr lang="ar-SA" sz="2000" b="1" kern="1200" dirty="0"/>
        </a:p>
      </dsp:txBody>
      <dsp:txXfrm>
        <a:off x="2156891" y="2219132"/>
        <a:ext cx="1782216" cy="891108"/>
      </dsp:txXfrm>
    </dsp:sp>
    <dsp:sp modelId="{D8C22319-D5D5-45EC-AF0D-82C45DFB087B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البناء الفيزيائي </a:t>
          </a:r>
          <a:endParaRPr lang="ar-SA" sz="2000" b="1" kern="1200" dirty="0"/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مستدير الزوايا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FB0CC-E58C-4A74-A557-10BB929D3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6105-55B3-439C-81F2-B2A3FFF95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7DA4-895D-44B5-B2AD-777B3CB8A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0346-1DFC-4971-97A0-62A48C4A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CE128B-FB47-4E93-833F-53E5D91E4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21DD-76B6-40F0-89D2-8C4166945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60F-83B1-4421-940A-3E26313B9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2787-4B19-4C77-AC5A-D07CEB127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F63F9-A24B-48FD-879D-BD31F84DC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A6E9-8469-472F-A4FE-C6000CB0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ذو زاوية واحدة مستديرة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DAF409-B051-4CF2-8AC0-3D804D9F5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31" name="عنصر نائب للنص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E543E0-D004-4446-9354-D3177533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6" r:id="rId2"/>
    <p:sldLayoutId id="2147483834" r:id="rId3"/>
    <p:sldLayoutId id="2147483827" r:id="rId4"/>
    <p:sldLayoutId id="2147483828" r:id="rId5"/>
    <p:sldLayoutId id="2147483829" r:id="rId6"/>
    <p:sldLayoutId id="2147483835" r:id="rId7"/>
    <p:sldLayoutId id="2147483830" r:id="rId8"/>
    <p:sldLayoutId id="2147483836" r:id="rId9"/>
    <p:sldLayoutId id="2147483831" r:id="rId10"/>
    <p:sldLayoutId id="2147483832" r:id="rId11"/>
  </p:sldLayoutIdLst>
  <p:transition>
    <p:dissolv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%20tec\Desktop\Videos\RealPlayer%20Downloads\&#1606;&#1580;&#1575;&#1581;%203.fl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33400" y="4343400"/>
            <a:ext cx="8183563" cy="1050925"/>
          </a:xfrm>
        </p:spPr>
        <p:txBody>
          <a:bodyPr/>
          <a:lstStyle/>
          <a:p>
            <a:pPr algn="ctr">
              <a:defRPr/>
            </a:pPr>
            <a:r>
              <a:rPr lang="ar-SA" sz="6000" dirty="0" smtClean="0"/>
              <a:t>ضعي عنوان للفيلم ؟؟</a:t>
            </a:r>
            <a:endParaRPr lang="ar-SA" sz="6000" dirty="0"/>
          </a:p>
        </p:txBody>
      </p:sp>
      <p:sp>
        <p:nvSpPr>
          <p:cNvPr id="6147" name="مستطيل 5"/>
          <p:cNvSpPr>
            <a:spLocks noChangeArrowheads="1"/>
          </p:cNvSpPr>
          <p:nvPr/>
        </p:nvSpPr>
        <p:spPr bwMode="auto">
          <a:xfrm>
            <a:off x="762000" y="35814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http://www.youtube.com/watch?v=USsvSpNWn7U</a:t>
            </a:r>
            <a:endParaRPr lang="ar-SA"/>
          </a:p>
        </p:txBody>
      </p:sp>
      <p:pic>
        <p:nvPicPr>
          <p:cNvPr id="6148" name="Picture 5" descr="C:\Users\hp tec\Pictures\ECAKO8ESDCAUAXRZGCAM91ZSOCA6AFMT8CAFSCU4ECALXNYT7CAO50R1VCAN2GK9VCAXV2HRDCAOD2L36CATQC2B1CA4F035JCA8FWMAHCACJDH2BCA0DHLHVCAL9J0X1CAMGO0N6CAKG0E4SCAO9FW0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4"/>
          <p:cNvSpPr txBox="1">
            <a:spLocks/>
          </p:cNvSpPr>
          <p:nvPr/>
        </p:nvSpPr>
        <p:spPr>
          <a:xfrm>
            <a:off x="533400" y="5257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rtl="1" eaLnBrk="0" hangingPunct="0">
              <a:defRPr/>
            </a:pPr>
            <a:r>
              <a:rPr lang="ar-SA" sz="60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لخصي الفيلم  بسطرين ؟؟</a:t>
            </a:r>
            <a:endParaRPr lang="ar-SA" sz="6000" b="1" dirty="0"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35001" r="10001" b="10001"/>
          <a:stretch>
            <a:fillRect/>
          </a:stretch>
        </p:blipFill>
        <p:spPr bwMode="auto">
          <a:xfrm>
            <a:off x="152400" y="3810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37115" r="32098" b="11996"/>
          <a:stretch>
            <a:fillRect/>
          </a:stretch>
        </p:blipFill>
        <p:spPr bwMode="auto">
          <a:xfrm>
            <a:off x="533400" y="5334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796270" y="4876800"/>
            <a:ext cx="758573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صنفي المعادن التالية</a:t>
            </a:r>
          </a:p>
          <a:p>
            <a:pPr algn="ctr">
              <a:defRPr/>
            </a:pPr>
            <a:r>
              <a:rPr lang="ar-S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سليكات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و كربونات </a:t>
            </a:r>
            <a:r>
              <a:rPr lang="ar-S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كبرتيات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؟؟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ستطيل 3"/>
          <p:cNvSpPr>
            <a:spLocks noChangeArrowheads="1"/>
          </p:cNvSpPr>
          <p:nvPr/>
        </p:nvSpPr>
        <p:spPr bwMode="auto">
          <a:xfrm>
            <a:off x="4800600" y="838200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b="1"/>
              <a:t>2-الخواص الفيزيائية </a:t>
            </a:r>
          </a:p>
        </p:txBody>
      </p:sp>
      <p:sp>
        <p:nvSpPr>
          <p:cNvPr id="17411" name="مربع نص 4"/>
          <p:cNvSpPr txBox="1">
            <a:spLocks noChangeArrowheads="1"/>
          </p:cNvSpPr>
          <p:nvPr/>
        </p:nvSpPr>
        <p:spPr bwMode="auto">
          <a:xfrm>
            <a:off x="1371600" y="2514600"/>
            <a:ext cx="7083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000" b="1">
                <a:solidFill>
                  <a:srgbClr val="0070C0"/>
                </a:solidFill>
              </a:rPr>
              <a:t>مالمقصود بالخواص الفيزيائية</a:t>
            </a:r>
          </a:p>
          <a:p>
            <a:pPr algn="ctr"/>
            <a:r>
              <a:rPr lang="ar-SA" sz="4000" b="1">
                <a:solidFill>
                  <a:srgbClr val="0070C0"/>
                </a:solidFill>
              </a:rPr>
              <a:t> لاي مركب ؟؟</a:t>
            </a:r>
          </a:p>
        </p:txBody>
      </p:sp>
      <p:pic>
        <p:nvPicPr>
          <p:cNvPr id="17412" name="Picture 4" descr="C:\Users\hp tec\Pictures\8CAU78XYLCAZ2AR5BCAIDEO7ECAHTCOSYCADQY8NXCA37TJQBCA3HEE8FCAIJHGS3CADMAJLRCAA73W8JCATH9MGNCA445PGBCAO6MYMGCAPL6KXSCAC251DWCA92PO02CAUAHOSPCANCWEZ1CACJEL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2209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624" t="42708" r="50626" b="8333"/>
          <a:stretch>
            <a:fillRect/>
          </a:stretch>
        </p:blipFill>
        <p:spPr bwMode="auto">
          <a:xfrm>
            <a:off x="1066800" y="1447800"/>
            <a:ext cx="669607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3048000" y="533400"/>
            <a:ext cx="47804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أقرئي الصورة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ar-SA" sz="6000" dirty="0" err="1" smtClean="0">
                <a:solidFill>
                  <a:schemeClr val="hlink"/>
                </a:solidFill>
              </a:rPr>
              <a:t>مانوع</a:t>
            </a:r>
            <a:r>
              <a:rPr lang="ar-SA" sz="6000" dirty="0" smtClean="0">
                <a:solidFill>
                  <a:schemeClr val="hlink"/>
                </a:solidFill>
              </a:rPr>
              <a:t> المحلول ؟؟</a:t>
            </a:r>
            <a:endParaRPr lang="en-US" sz="6000" dirty="0" smtClean="0">
              <a:solidFill>
                <a:schemeClr val="hlink"/>
              </a:solidFill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200400" y="4724400"/>
            <a:ext cx="2743200" cy="1828800"/>
            <a:chOff x="2304" y="1584"/>
            <a:chExt cx="1728" cy="1152"/>
          </a:xfrm>
        </p:grpSpPr>
        <p:sp>
          <p:nvSpPr>
            <p:cNvPr id="19491" name="Rectangle 4"/>
            <p:cNvSpPr>
              <a:spLocks noChangeArrowheads="1"/>
            </p:cNvSpPr>
            <p:nvPr/>
          </p:nvSpPr>
          <p:spPr bwMode="auto">
            <a:xfrm>
              <a:off x="2304" y="1872"/>
              <a:ext cx="1728" cy="86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9492" name="Group 5"/>
            <p:cNvGrpSpPr>
              <a:grpSpLocks/>
            </p:cNvGrpSpPr>
            <p:nvPr/>
          </p:nvGrpSpPr>
          <p:grpSpPr bwMode="auto">
            <a:xfrm>
              <a:off x="2304" y="1584"/>
              <a:ext cx="1728" cy="1152"/>
              <a:chOff x="2304" y="1584"/>
              <a:chExt cx="1728" cy="1152"/>
            </a:xfrm>
          </p:grpSpPr>
          <p:sp>
            <p:nvSpPr>
              <p:cNvPr id="19493" name="Line 6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7"/>
              <p:cNvSpPr>
                <a:spLocks noChangeShapeType="1"/>
              </p:cNvSpPr>
              <p:nvPr/>
            </p:nvSpPr>
            <p:spPr bwMode="auto">
              <a:xfrm>
                <a:off x="2304" y="273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8"/>
              <p:cNvSpPr>
                <a:spLocks noChangeShapeType="1"/>
              </p:cNvSpPr>
              <p:nvPr/>
            </p:nvSpPr>
            <p:spPr bwMode="auto">
              <a:xfrm flipV="1">
                <a:off x="4032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5105400" y="3124200"/>
            <a:ext cx="457200" cy="3124200"/>
            <a:chOff x="3504" y="1968"/>
            <a:chExt cx="288" cy="1968"/>
          </a:xfrm>
        </p:grpSpPr>
        <p:sp>
          <p:nvSpPr>
            <p:cNvPr id="19489" name="Line 10"/>
            <p:cNvSpPr>
              <a:spLocks noChangeShapeType="1"/>
            </p:cNvSpPr>
            <p:nvPr/>
          </p:nvSpPr>
          <p:spPr bwMode="auto">
            <a:xfrm>
              <a:off x="3504" y="196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11"/>
            <p:cNvSpPr>
              <a:spLocks noChangeShapeType="1"/>
            </p:cNvSpPr>
            <p:nvPr/>
          </p:nvSpPr>
          <p:spPr bwMode="auto">
            <a:xfrm>
              <a:off x="3792" y="1968"/>
              <a:ext cx="0" cy="19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12"/>
          <p:cNvGrpSpPr>
            <a:grpSpLocks/>
          </p:cNvGrpSpPr>
          <p:nvPr/>
        </p:nvGrpSpPr>
        <p:grpSpPr bwMode="auto">
          <a:xfrm flipH="1">
            <a:off x="3581400" y="3124200"/>
            <a:ext cx="457200" cy="3124200"/>
            <a:chOff x="3504" y="1968"/>
            <a:chExt cx="288" cy="1968"/>
          </a:xfrm>
        </p:grpSpPr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3504" y="196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14"/>
            <p:cNvSpPr>
              <a:spLocks noChangeShapeType="1"/>
            </p:cNvSpPr>
            <p:nvPr/>
          </p:nvSpPr>
          <p:spPr bwMode="auto">
            <a:xfrm>
              <a:off x="3792" y="1968"/>
              <a:ext cx="0" cy="19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505200" y="1219200"/>
            <a:ext cx="2057400" cy="1381125"/>
            <a:chOff x="2208" y="0"/>
            <a:chExt cx="1296" cy="870"/>
          </a:xfrm>
        </p:grpSpPr>
        <p:sp>
          <p:nvSpPr>
            <p:cNvPr id="19480" name="Line 16"/>
            <p:cNvSpPr>
              <a:spLocks noChangeShapeType="1"/>
            </p:cNvSpPr>
            <p:nvPr/>
          </p:nvSpPr>
          <p:spPr bwMode="auto">
            <a:xfrm>
              <a:off x="3180" y="720"/>
              <a:ext cx="274" cy="15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Line 17"/>
            <p:cNvSpPr>
              <a:spLocks noChangeShapeType="1"/>
            </p:cNvSpPr>
            <p:nvPr/>
          </p:nvSpPr>
          <p:spPr bwMode="auto">
            <a:xfrm flipV="1">
              <a:off x="3180" y="420"/>
              <a:ext cx="324" cy="9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18"/>
            <p:cNvSpPr>
              <a:spLocks noChangeShapeType="1"/>
            </p:cNvSpPr>
            <p:nvPr/>
          </p:nvSpPr>
          <p:spPr bwMode="auto">
            <a:xfrm flipH="1">
              <a:off x="2208" y="750"/>
              <a:ext cx="324" cy="6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19"/>
            <p:cNvSpPr>
              <a:spLocks noChangeShapeType="1"/>
            </p:cNvSpPr>
            <p:nvPr/>
          </p:nvSpPr>
          <p:spPr bwMode="auto">
            <a:xfrm flipH="1" flipV="1">
              <a:off x="2233" y="450"/>
              <a:ext cx="299" cy="9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20"/>
            <p:cNvSpPr>
              <a:spLocks noChangeShapeType="1"/>
            </p:cNvSpPr>
            <p:nvPr/>
          </p:nvSpPr>
          <p:spPr bwMode="auto">
            <a:xfrm flipH="1" flipV="1">
              <a:off x="2457" y="90"/>
              <a:ext cx="175" cy="24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21"/>
            <p:cNvSpPr>
              <a:spLocks noChangeShapeType="1"/>
            </p:cNvSpPr>
            <p:nvPr/>
          </p:nvSpPr>
          <p:spPr bwMode="auto">
            <a:xfrm flipV="1">
              <a:off x="2856" y="0"/>
              <a:ext cx="0" cy="30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22"/>
            <p:cNvSpPr>
              <a:spLocks noChangeShapeType="1"/>
            </p:cNvSpPr>
            <p:nvPr/>
          </p:nvSpPr>
          <p:spPr bwMode="auto">
            <a:xfrm flipV="1">
              <a:off x="3055" y="150"/>
              <a:ext cx="250" cy="21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3" name="Group 23"/>
          <p:cNvGrpSpPr>
            <a:grpSpLocks/>
          </p:cNvGrpSpPr>
          <p:nvPr/>
        </p:nvGrpSpPr>
        <p:grpSpPr bwMode="auto">
          <a:xfrm>
            <a:off x="3733800" y="1600200"/>
            <a:ext cx="1676400" cy="2066925"/>
            <a:chOff x="2448" y="240"/>
            <a:chExt cx="1056" cy="1302"/>
          </a:xfrm>
        </p:grpSpPr>
        <p:grpSp>
          <p:nvGrpSpPr>
            <p:cNvPr id="19469" name="Group 24"/>
            <p:cNvGrpSpPr>
              <a:grpSpLocks/>
            </p:cNvGrpSpPr>
            <p:nvPr/>
          </p:nvGrpSpPr>
          <p:grpSpPr bwMode="auto">
            <a:xfrm>
              <a:off x="2448" y="432"/>
              <a:ext cx="1056" cy="1110"/>
              <a:chOff x="4080" y="240"/>
              <a:chExt cx="1056" cy="1110"/>
            </a:xfrm>
          </p:grpSpPr>
          <p:grpSp>
            <p:nvGrpSpPr>
              <p:cNvPr id="19473" name="Group 25"/>
              <p:cNvGrpSpPr>
                <a:grpSpLocks/>
              </p:cNvGrpSpPr>
              <p:nvPr/>
            </p:nvGrpSpPr>
            <p:grpSpPr bwMode="auto">
              <a:xfrm>
                <a:off x="4080" y="240"/>
                <a:ext cx="1056" cy="1110"/>
                <a:chOff x="2064" y="912"/>
                <a:chExt cx="2064" cy="1776"/>
              </a:xfrm>
            </p:grpSpPr>
            <p:sp>
              <p:nvSpPr>
                <p:cNvPr id="19477" name="AutoShape 26"/>
                <p:cNvSpPr>
                  <a:spLocks noChangeArrowheads="1"/>
                </p:cNvSpPr>
                <p:nvPr/>
              </p:nvSpPr>
              <p:spPr bwMode="auto">
                <a:xfrm>
                  <a:off x="2064" y="2304"/>
                  <a:ext cx="2064" cy="384"/>
                </a:xfrm>
                <a:prstGeom prst="can">
                  <a:avLst>
                    <a:gd name="adj" fmla="val 25000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9478" name="AutoShape 27"/>
                <p:cNvSpPr>
                  <a:spLocks noChangeArrowheads="1"/>
                </p:cNvSpPr>
                <p:nvPr/>
              </p:nvSpPr>
              <p:spPr bwMode="auto">
                <a:xfrm>
                  <a:off x="2832" y="1728"/>
                  <a:ext cx="576" cy="720"/>
                </a:xfrm>
                <a:prstGeom prst="can">
                  <a:avLst>
                    <a:gd name="adj" fmla="val 12674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9479" name="Oval 28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1008" cy="960"/>
                </a:xfrm>
                <a:prstGeom prst="ellipse">
                  <a:avLst/>
                </a:prstGeom>
                <a:solidFill>
                  <a:srgbClr val="C0C0C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19474" name="Line 29"/>
              <p:cNvSpPr>
                <a:spLocks noChangeShapeType="1"/>
              </p:cNvSpPr>
              <p:nvPr/>
            </p:nvSpPr>
            <p:spPr bwMode="auto">
              <a:xfrm>
                <a:off x="4464" y="480"/>
                <a:ext cx="100" cy="4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Line 30"/>
              <p:cNvSpPr>
                <a:spLocks noChangeShapeType="1"/>
              </p:cNvSpPr>
              <p:nvPr/>
            </p:nvSpPr>
            <p:spPr bwMode="auto">
              <a:xfrm flipH="1">
                <a:off x="4656" y="480"/>
                <a:ext cx="100" cy="4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Line 31"/>
              <p:cNvSpPr>
                <a:spLocks noChangeShapeType="1"/>
              </p:cNvSpPr>
              <p:nvPr/>
            </p:nvSpPr>
            <p:spPr bwMode="auto">
              <a:xfrm>
                <a:off x="4464" y="480"/>
                <a:ext cx="3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0" name="AutoShape 32"/>
            <p:cNvSpPr>
              <a:spLocks noChangeArrowheads="1"/>
            </p:cNvSpPr>
            <p:nvPr/>
          </p:nvSpPr>
          <p:spPr bwMode="auto">
            <a:xfrm>
              <a:off x="2592" y="1200"/>
              <a:ext cx="48" cy="144"/>
            </a:xfrm>
            <a:prstGeom prst="can">
              <a:avLst>
                <a:gd name="adj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71" name="AutoShape 33"/>
            <p:cNvSpPr>
              <a:spLocks noChangeArrowheads="1"/>
            </p:cNvSpPr>
            <p:nvPr/>
          </p:nvSpPr>
          <p:spPr bwMode="auto">
            <a:xfrm>
              <a:off x="3312" y="1200"/>
              <a:ext cx="48" cy="144"/>
            </a:xfrm>
            <a:prstGeom prst="can">
              <a:avLst>
                <a:gd name="adj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72" name="Litebulb"/>
            <p:cNvSpPr>
              <a:spLocks noEditPoints="1" noChangeArrowheads="1"/>
            </p:cNvSpPr>
            <p:nvPr/>
          </p:nvSpPr>
          <p:spPr bwMode="auto">
            <a:xfrm>
              <a:off x="2592" y="240"/>
              <a:ext cx="777" cy="10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8 w 21600"/>
                <a:gd name="T13" fmla="*/ 2178 h 21600"/>
                <a:gd name="T14" fmla="*/ 18264 w 21600"/>
                <a:gd name="T15" fmla="*/ 92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3886200" y="5486400"/>
            <a:ext cx="73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Na</a:t>
            </a:r>
            <a:r>
              <a:rPr lang="en-US" sz="2400" b="1" baseline="30000">
                <a:latin typeface="Comic Sans MS" pitchFamily="66" charset="0"/>
              </a:rPr>
              <a:t>+</a:t>
            </a:r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4800600" y="5867400"/>
            <a:ext cx="58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Cl</a:t>
            </a:r>
            <a:r>
              <a:rPr lang="en-US" sz="2400" b="1" baseline="30000">
                <a:latin typeface="Comic Sans MS" pitchFamily="66" charset="0"/>
              </a:rPr>
              <a:t>-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-76200" y="24384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>
                <a:solidFill>
                  <a:srgbClr val="0070C0"/>
                </a:solidFill>
                <a:latin typeface="Comic Sans MS" pitchFamily="66" charset="0"/>
              </a:rPr>
              <a:t>مادة موصلة جيدة للتيار الكهربائي </a:t>
            </a:r>
            <a:endParaRPr lang="en-US" sz="4000" b="1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41" name="رابط كسهم مستقيم 40"/>
          <p:cNvCxnSpPr/>
          <p:nvPr/>
        </p:nvCxnSpPr>
        <p:spPr>
          <a:xfrm rot="10800000" flipV="1">
            <a:off x="5029200" y="4495800"/>
            <a:ext cx="2819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019800" y="3276600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ملح الطعام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NaCl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05C0E542-19A2-4B46-8457-B0735BC3EB8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2590800"/>
            <a:ext cx="85344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sz="3200" kern="0" dirty="0">
                <a:solidFill>
                  <a:srgbClr val="FF00FF"/>
                </a:solidFill>
              </a:rPr>
              <a:t>			    </a:t>
            </a:r>
            <a:r>
              <a:rPr lang="en-US" sz="3200" b="1" kern="0" dirty="0">
                <a:solidFill>
                  <a:srgbClr val="00B050"/>
                </a:solidFill>
              </a:rPr>
              <a:t>H</a:t>
            </a:r>
            <a:r>
              <a:rPr lang="en-US" sz="3200" b="1" kern="0" baseline="-25000" dirty="0">
                <a:solidFill>
                  <a:srgbClr val="00B050"/>
                </a:solidFill>
              </a:rPr>
              <a:t>2</a:t>
            </a:r>
            <a:r>
              <a:rPr lang="en-US" sz="3200" b="1" kern="0" dirty="0">
                <a:solidFill>
                  <a:srgbClr val="00B050"/>
                </a:solidFill>
              </a:rPr>
              <a:t>O</a:t>
            </a:r>
            <a:r>
              <a:rPr lang="en-US" sz="3200" kern="0" dirty="0">
                <a:solidFill>
                  <a:srgbClr val="FF00FF"/>
                </a:solidFill>
              </a:rPr>
              <a:t> 	    100% ions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sz="3200" kern="0" dirty="0"/>
              <a:t>	</a:t>
            </a:r>
            <a:r>
              <a:rPr lang="en-US" sz="3200" kern="0" dirty="0" err="1"/>
              <a:t>NaCl</a:t>
            </a:r>
            <a:r>
              <a:rPr lang="en-US" sz="3200" kern="0" dirty="0"/>
              <a:t>(</a:t>
            </a:r>
            <a:r>
              <a:rPr lang="en-US" sz="3200" i="1" kern="0" dirty="0"/>
              <a:t>s</a:t>
            </a:r>
            <a:r>
              <a:rPr lang="en-US" sz="3200" kern="0" dirty="0"/>
              <a:t>)  	   	 </a:t>
            </a:r>
            <a:r>
              <a:rPr lang="en-US" sz="3200" kern="0" dirty="0"/>
              <a:t> Na</a:t>
            </a:r>
            <a:r>
              <a:rPr lang="en-US" sz="3200" kern="0" baseline="30000" dirty="0"/>
              <a:t>+</a:t>
            </a:r>
            <a:r>
              <a:rPr lang="en-US" sz="3200" kern="0" dirty="0"/>
              <a:t>(</a:t>
            </a:r>
            <a:r>
              <a:rPr lang="en-US" sz="3200" i="1" kern="0" dirty="0" err="1"/>
              <a:t>aq</a:t>
            </a:r>
            <a:r>
              <a:rPr lang="en-US" sz="3200" kern="0" dirty="0"/>
              <a:t>)   +  </a:t>
            </a:r>
            <a:r>
              <a:rPr lang="en-US" sz="3200" kern="0" dirty="0" err="1"/>
              <a:t>Cl</a:t>
            </a:r>
            <a:r>
              <a:rPr lang="en-US" sz="3200" kern="0" baseline="30000" dirty="0">
                <a:cs typeface="Arial" pitchFamily="34" charset="0"/>
              </a:rPr>
              <a:t>−</a:t>
            </a:r>
            <a:r>
              <a:rPr lang="en-US" sz="3200" kern="0" dirty="0"/>
              <a:t> (</a:t>
            </a:r>
            <a:r>
              <a:rPr lang="en-US" sz="3200" i="1" kern="0" dirty="0" err="1"/>
              <a:t>aq</a:t>
            </a:r>
            <a:r>
              <a:rPr lang="en-US" sz="3200" kern="0" dirty="0"/>
              <a:t>)     			   </a:t>
            </a:r>
          </a:p>
          <a:p>
            <a:pPr marL="342900" indent="-342900" algn="r" rtl="1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sz="3200" kern="0" dirty="0"/>
              <a:t>	</a:t>
            </a:r>
            <a:r>
              <a:rPr lang="en-US" sz="3600" b="1" kern="0" dirty="0"/>
              <a:t>	</a:t>
            </a: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  <a:defRPr/>
            </a:pPr>
            <a:endParaRPr lang="en-US" sz="3200" kern="0" dirty="0"/>
          </a:p>
        </p:txBody>
      </p:sp>
      <p:sp>
        <p:nvSpPr>
          <p:cNvPr id="20484" name="Line 9"/>
          <p:cNvSpPr>
            <a:spLocks noChangeShapeType="1"/>
          </p:cNvSpPr>
          <p:nvPr/>
        </p:nvSpPr>
        <p:spPr bwMode="auto">
          <a:xfrm flipV="1">
            <a:off x="2362200" y="3505200"/>
            <a:ext cx="1524000" cy="46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صورة 8" descr="QCAMU0KFMCAPHZ8DZCA52TTVMCAZ9ZNKTCAHAUDMQCAAGBJCGCAOWK4SSCAC238I4CAG844VBCAYRL8S9CAS9ZUDUCAOOGV6VCA26X8SGCAXB32VVCAQQNF42CAW0S8GYCA4YT6H1CAP79CGCCAVNWS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381000" y="4495800"/>
            <a:ext cx="8153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defRPr/>
            </a:pPr>
            <a:r>
              <a:rPr lang="ar-S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الكتروليت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هو مركب ايوني الذي يوصل محلوله التيار الكهربائي ..</a:t>
            </a:r>
            <a:endParaRPr lang="en-US" sz="4000" b="1" kern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8610600" y="6248400"/>
            <a:ext cx="265113" cy="265113"/>
          </a:xfrm>
          <a:prstGeom prst="actionButtonForwardNext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7" name="AutoShape 8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228600" y="6248400"/>
            <a:ext cx="265113" cy="265113"/>
          </a:xfrm>
          <a:prstGeom prst="actionButtonBackPrevious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altLang="en-US" b="1">
                <a:solidFill>
                  <a:srgbClr val="0070C0"/>
                </a:solidFill>
              </a:rPr>
              <a:t>قارني بين توصيل ملح الطعام ( كلوريد الصوديوم )  للكهرباء في الحالات الثلاثة ؟؟</a:t>
            </a:r>
            <a:endParaRPr lang="en-US" altLang="en-US" b="1">
              <a:solidFill>
                <a:srgbClr val="0070C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1371600"/>
            <a:ext cx="1981200" cy="5029200"/>
            <a:chOff x="576" y="528"/>
            <a:chExt cx="1248" cy="3572"/>
          </a:xfrm>
        </p:grpSpPr>
        <p:pic>
          <p:nvPicPr>
            <p:cNvPr id="215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528"/>
              <a:ext cx="1214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624" y="3696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09800" y="1143000"/>
            <a:ext cx="4803775" cy="5299075"/>
            <a:chOff x="1392" y="432"/>
            <a:chExt cx="3026" cy="3622"/>
          </a:xfrm>
        </p:grpSpPr>
        <p:grpSp>
          <p:nvGrpSpPr>
            <p:cNvPr id="21520" name="Group 9"/>
            <p:cNvGrpSpPr>
              <a:grpSpLocks/>
            </p:cNvGrpSpPr>
            <p:nvPr/>
          </p:nvGrpSpPr>
          <p:grpSpPr bwMode="auto">
            <a:xfrm>
              <a:off x="1392" y="432"/>
              <a:ext cx="3026" cy="3216"/>
              <a:chOff x="1392" y="432"/>
              <a:chExt cx="3026" cy="3216"/>
            </a:xfrm>
          </p:grpSpPr>
          <p:pic>
            <p:nvPicPr>
              <p:cNvPr id="2152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64" y="528"/>
                <a:ext cx="1278" cy="3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92" y="432"/>
                <a:ext cx="3026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21" name="Text Box 12"/>
            <p:cNvSpPr txBox="1">
              <a:spLocks noChangeArrowheads="1"/>
            </p:cNvSpPr>
            <p:nvPr/>
          </p:nvSpPr>
          <p:spPr bwMode="auto">
            <a:xfrm>
              <a:off x="2112" y="3696"/>
              <a:ext cx="120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91200" y="1295400"/>
            <a:ext cx="2133600" cy="5146675"/>
            <a:chOff x="3648" y="528"/>
            <a:chExt cx="1344" cy="3526"/>
          </a:xfrm>
        </p:grpSpPr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528"/>
              <a:ext cx="129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 Box 13"/>
            <p:cNvSpPr txBox="1">
              <a:spLocks noChangeArrowheads="1"/>
            </p:cNvSpPr>
            <p:nvPr/>
          </p:nvSpPr>
          <p:spPr bwMode="auto">
            <a:xfrm>
              <a:off x="3696" y="3696"/>
              <a:ext cx="129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609600" y="5830669"/>
            <a:ext cx="23519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مادة صلبة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3124200" y="5791200"/>
            <a:ext cx="29209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مادة منصهرة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6172200" y="5791200"/>
            <a:ext cx="1981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محلول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914400" y="1371600"/>
            <a:ext cx="5309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276600" y="1362670"/>
            <a:ext cx="5309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791200" y="1295400"/>
            <a:ext cx="5309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print"/>
          <a:srcRect l="8333"/>
          <a:stretch>
            <a:fillRect/>
          </a:stretch>
        </p:blipFill>
        <p:spPr bwMode="auto">
          <a:xfrm>
            <a:off x="533400" y="1447800"/>
            <a:ext cx="4038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ستطيل 15"/>
          <p:cNvSpPr/>
          <p:nvPr/>
        </p:nvSpPr>
        <p:spPr>
          <a:xfrm>
            <a:off x="4495800" y="838200"/>
            <a:ext cx="436048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A" sz="5400" b="1" dirty="0">
                <a:ln/>
                <a:solidFill>
                  <a:srgbClr val="FFFF00"/>
                </a:solidFill>
              </a:rPr>
              <a:t>ماذا تتوقعين </a:t>
            </a:r>
          </a:p>
          <a:p>
            <a:pPr algn="ctr" rtl="1">
              <a:defRPr/>
            </a:pPr>
            <a:r>
              <a:rPr lang="ar-SA" sz="5400" b="1" dirty="0" err="1">
                <a:ln/>
                <a:solidFill>
                  <a:srgbClr val="FFFF00"/>
                </a:solidFill>
              </a:rPr>
              <a:t>ان</a:t>
            </a:r>
            <a:r>
              <a:rPr lang="ar-SA" sz="5400" b="1" dirty="0">
                <a:ln/>
                <a:solidFill>
                  <a:srgbClr val="FFFF00"/>
                </a:solidFill>
              </a:rPr>
              <a:t> يحدث!!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183563" cy="1050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</a:rPr>
              <a:t>ماهو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</a:rPr>
              <a:t>تاثير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القوة على نموذجك الذي صنعته مع مجموعتك ؟؟</a:t>
            </a:r>
            <a:endParaRPr lang="ar-S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hp tec\Pictures\Sodium_chloride_crys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1981200" cy="229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صورة 4" descr="صلصل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صورة 5" descr="عود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hp tec\Pictures\9CA0XPZLNCAWYAHQECAW2JBZ0CAQZ9UAFCA927GBDCA7AOQ6LCA7QY6J7CAHB3P4GCAJWLV7PCACGU5K9CAVXE00WCA62F3FSCA42RS5TCAQMPIDKCAFMLKGSCALLXWCUCAUR7KDXCARW6J59CAO94YI3.jpg"/>
          <p:cNvPicPr>
            <a:picLocks noChangeAspect="1" noChangeArrowheads="1"/>
          </p:cNvPicPr>
          <p:nvPr/>
        </p:nvPicPr>
        <p:blipFill>
          <a:blip r:embed="rId5" cstate="print"/>
          <a:srcRect t="38835" b="6796"/>
          <a:stretch>
            <a:fillRect/>
          </a:stretch>
        </p:blipFill>
        <p:spPr bwMode="auto">
          <a:xfrm>
            <a:off x="1600200" y="533400"/>
            <a:ext cx="4381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6019800" y="533400"/>
            <a:ext cx="2590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</a:rPr>
              <a:t>نشاط جماعي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8751" t="48000" r="29375" b="24001"/>
          <a:stretch>
            <a:fillRect/>
          </a:stretch>
        </p:blipFill>
        <p:spPr bwMode="auto">
          <a:xfrm>
            <a:off x="533400" y="685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68275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dirty="0" smtClean="0">
                <a:solidFill>
                  <a:srgbClr val="0070C0"/>
                </a:solidFill>
                <a:cs typeface="+mj-cs"/>
              </a:rPr>
              <a:t>خواص المركبات </a:t>
            </a:r>
            <a:r>
              <a:rPr lang="ar-SA" dirty="0" err="1" smtClean="0">
                <a:solidFill>
                  <a:srgbClr val="0070C0"/>
                </a:solidFill>
                <a:cs typeface="+mj-cs"/>
              </a:rPr>
              <a:t>الايونية</a:t>
            </a:r>
            <a:r>
              <a:rPr lang="ar-SA" dirty="0" smtClean="0">
                <a:solidFill>
                  <a:srgbClr val="0070C0"/>
                </a:solidFill>
                <a:cs typeface="+mj-cs"/>
              </a:rPr>
              <a:t> </a:t>
            </a:r>
            <a:endParaRPr lang="ar-SA" dirty="0">
              <a:solidFill>
                <a:srgbClr val="0070C0"/>
              </a:solidFill>
              <a:cs typeface="+mj-cs"/>
            </a:endParaRPr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3563" cy="1050925"/>
          </a:xfrm>
        </p:spPr>
        <p:txBody>
          <a:bodyPr/>
          <a:lstStyle/>
          <a:p>
            <a:pPr algn="r" eaLnBrk="1" hangingPunct="1">
              <a:defRPr/>
            </a:pPr>
            <a:r>
              <a:rPr lang="ar-SA" dirty="0" smtClean="0">
                <a:solidFill>
                  <a:schemeClr val="tx1"/>
                </a:solidFill>
              </a:rPr>
              <a:t>3- طاقة الشبكة البلورية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600200" y="24384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K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2743200" y="2590800"/>
            <a:ext cx="914400" cy="868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F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5791200" y="2041525"/>
            <a:ext cx="1736725" cy="16922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Br</a:t>
            </a:r>
            <a:endParaRPr lang="ar-SA" dirty="0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219200" y="4419600"/>
            <a:ext cx="6626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b="1">
                <a:solidFill>
                  <a:srgbClr val="0070C0"/>
                </a:solidFill>
              </a:rPr>
              <a:t>توقعي ايهما اعلى طاقة </a:t>
            </a:r>
          </a:p>
          <a:p>
            <a:pPr algn="ctr"/>
            <a:r>
              <a:rPr lang="ar-SA" sz="4400" b="1">
                <a:solidFill>
                  <a:srgbClr val="0070C0"/>
                </a:solidFill>
              </a:rPr>
              <a:t>شبكة البلورية ؟؟ 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4648200" y="24384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K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3563" cy="1050925"/>
          </a:xfrm>
        </p:spPr>
        <p:txBody>
          <a:bodyPr/>
          <a:lstStyle/>
          <a:p>
            <a:pPr algn="r" eaLnBrk="1" hangingPunct="1">
              <a:defRPr/>
            </a:pPr>
            <a:r>
              <a:rPr lang="ar-SA" dirty="0" smtClean="0">
                <a:solidFill>
                  <a:schemeClr val="tx1"/>
                </a:solidFill>
              </a:rPr>
              <a:t>3- طاقة الشبكة البلورية </a:t>
            </a:r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685800" y="1905000"/>
          <a:ext cx="6096000" cy="17367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المركب </a:t>
                      </a:r>
                      <a:endParaRPr lang="ar-SA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طاقة الشبكة البلورية </a:t>
                      </a:r>
                      <a:endParaRPr lang="ar-SA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KF</a:t>
                      </a:r>
                      <a:endParaRPr lang="ar-SA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808</a:t>
                      </a:r>
                      <a:endParaRPr lang="ar-SA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KBr</a:t>
                      </a:r>
                      <a:endParaRPr lang="ar-SA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671</a:t>
                      </a:r>
                      <a:endParaRPr lang="ar-SA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شكل بيضاوي 5"/>
          <p:cNvSpPr/>
          <p:nvPr/>
        </p:nvSpPr>
        <p:spPr>
          <a:xfrm>
            <a:off x="7010400" y="3429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K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7391400" y="3505200"/>
            <a:ext cx="3048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F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70104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K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7391400" y="3886200"/>
            <a:ext cx="8382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Br</a:t>
            </a:r>
            <a:endParaRPr lang="ar-SA" dirty="0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52413" y="4635500"/>
            <a:ext cx="7977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>
                <a:solidFill>
                  <a:srgbClr val="FF0000"/>
                </a:solidFill>
              </a:rPr>
              <a:t>عللي : </a:t>
            </a:r>
          </a:p>
          <a:p>
            <a:pPr algn="ctr"/>
            <a:r>
              <a:rPr lang="ar-SA" b="1">
                <a:solidFill>
                  <a:srgbClr val="FF0000"/>
                </a:solidFill>
              </a:rPr>
              <a:t>طاقة الشبكة البلورية لمركب فلوريد البوتاسيوم</a:t>
            </a:r>
          </a:p>
          <a:p>
            <a:pPr algn="ctr"/>
            <a:r>
              <a:rPr lang="ar-SA" b="1">
                <a:solidFill>
                  <a:srgbClr val="FF0000"/>
                </a:solidFill>
              </a:rPr>
              <a:t>اعلى من بروميد البوتاسيوم ؟؟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0438" y="457200"/>
            <a:ext cx="8183562" cy="1050925"/>
          </a:xfrm>
        </p:spPr>
        <p:txBody>
          <a:bodyPr/>
          <a:lstStyle/>
          <a:p>
            <a:pPr>
              <a:defRPr/>
            </a:pPr>
            <a:r>
              <a:rPr lang="ar-SA" sz="4400" u="sng" dirty="0" smtClean="0"/>
              <a:t>ورقة عمل </a:t>
            </a:r>
            <a:endParaRPr lang="ar-SA" sz="4400" u="sng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 l="35625" t="22917" r="35001" b="10417"/>
          <a:stretch>
            <a:fillRect/>
          </a:stretch>
        </p:blipFill>
        <p:spPr bwMode="auto">
          <a:xfrm>
            <a:off x="3962400" y="685800"/>
            <a:ext cx="40386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183563" cy="1050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SA" sz="4800" dirty="0" smtClean="0">
                <a:solidFill>
                  <a:srgbClr val="FF0000"/>
                </a:solidFill>
              </a:rPr>
              <a:t>افحصي بلورات من ملح الطعام بواسطة  عدسة مكبرة ؟؟؟</a:t>
            </a:r>
            <a:endParaRPr lang="ar-SA" sz="48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C:\Users\hp tec\Pictures\16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19335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صورة 7" descr="عدسة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7716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2984866" y="2967335"/>
            <a:ext cx="50129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تلاحظين 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hp tec\Pictures\2.png"/>
          <p:cNvPicPr>
            <a:picLocks noChangeAspect="1" noChangeArrowheads="1"/>
          </p:cNvPicPr>
          <p:nvPr/>
        </p:nvPicPr>
        <p:blipFill>
          <a:blip r:embed="rId2" cstate="print"/>
          <a:srcRect l="62682"/>
          <a:stretch>
            <a:fillRect/>
          </a:stretch>
        </p:blipFill>
        <p:spPr bwMode="auto">
          <a:xfrm>
            <a:off x="838200" y="685800"/>
            <a:ext cx="72659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مستطيل 4"/>
          <p:cNvSpPr>
            <a:spLocks noChangeArrowheads="1"/>
          </p:cNvSpPr>
          <p:nvPr/>
        </p:nvSpPr>
        <p:spPr bwMode="auto">
          <a:xfrm>
            <a:off x="5181600" y="609600"/>
            <a:ext cx="319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b="1"/>
              <a:t>1- البناء الفيزيائي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p tec\Pictures\Sodium_chloride_crys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334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152400" y="228600"/>
            <a:ext cx="8839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A" sz="3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بلورة ملح الطعام أجيبي على </a:t>
            </a:r>
            <a:r>
              <a:rPr lang="ar-SA" sz="3600" b="1" dirty="0" err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مايلي</a:t>
            </a:r>
            <a:r>
              <a:rPr lang="ar-SA" sz="3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4800" y="5018782"/>
            <a:ext cx="8382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>
              <a:defRPr/>
            </a:pPr>
            <a:r>
              <a:rPr lang="ar-SA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ماعدد</a:t>
            </a:r>
            <a:r>
              <a:rPr lang="ar-S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أيونات الصوديوم التي تحيط بأيونات </a:t>
            </a:r>
            <a:r>
              <a:rPr lang="ar-SA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الكلور</a:t>
            </a:r>
            <a:r>
              <a:rPr lang="ar-S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4343400"/>
            <a:ext cx="8763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>
              <a:defRPr/>
            </a:pPr>
            <a:r>
              <a:rPr lang="ar-SA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الى</a:t>
            </a:r>
            <a:r>
              <a:rPr lang="ar-S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ماذا تشير الكرة الخضراء </a:t>
            </a:r>
            <a:r>
              <a:rPr lang="ar-SA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S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الكرة الزرقاء ؟؟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183563" cy="1050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أصنعي نموذج لبلورة </a:t>
            </a: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</a:rPr>
              <a:t>كلوريد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الصوديوم باستخدام</a:t>
            </a:r>
            <a:b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خلال </a:t>
            </a: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</a:rPr>
              <a:t>الاسنان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و </a:t>
            </a: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</a:rPr>
              <a:t>صلاصل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؟؟</a:t>
            </a:r>
            <a:endParaRPr lang="ar-S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hp tec\Pictures\Sodium_chloride_crys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1981200" cy="229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صورة 4" descr="صلصل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صورة 5" descr="عود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hp tec\Pictures\9CA0XPZLNCAWYAHQECAW2JBZ0CAQZ9UAFCA927GBDCA7AOQ6LCA7QY6J7CAHB3P4GCAJWLV7PCACGU5K9CAVXE00WCA62F3FSCA42RS5TCAQMPIDKCAFMLKGSCALLXWCUCAUR7KDXCARW6J59CAO94YI3.jpg"/>
          <p:cNvPicPr>
            <a:picLocks noChangeAspect="1" noChangeArrowheads="1"/>
          </p:cNvPicPr>
          <p:nvPr/>
        </p:nvPicPr>
        <p:blipFill>
          <a:blip r:embed="rId5" cstate="print"/>
          <a:srcRect t="38835" b="6796"/>
          <a:stretch>
            <a:fillRect/>
          </a:stretch>
        </p:blipFill>
        <p:spPr bwMode="auto">
          <a:xfrm>
            <a:off x="1600200" y="533400"/>
            <a:ext cx="4381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6019800" y="533400"/>
            <a:ext cx="2590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</a:rPr>
              <a:t>نشاط جماعي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563" cy="1050925"/>
          </a:xfrm>
        </p:spPr>
        <p:txBody>
          <a:bodyPr/>
          <a:lstStyle/>
          <a:p>
            <a:pPr algn="ctr">
              <a:defRPr/>
            </a:pPr>
            <a:r>
              <a:rPr lang="ar-SA" sz="5400" dirty="0" smtClean="0"/>
              <a:t>ارسمي نموذج لبلورة ملح الطعام ؟؟</a:t>
            </a:r>
            <a:endParaRPr lang="ar-SA" sz="5400" dirty="0"/>
          </a:p>
        </p:txBody>
      </p:sp>
      <p:pic>
        <p:nvPicPr>
          <p:cNvPr id="12291" name="Picture 2" descr="C:\Users\hp tec\Pictures\SCAXZBRVJCAW54QYCCA7NSQGOCAJJWTSCCAI06LNFCAY1W44OCA5BJ2YPCAWMQ5CYCA14FWGACA4WZWGTCAAWELB1CAXIC3UXCAMA2QJACA5XZ7M3CAHMQ3T8CAEKL6BQCAN3RKEHCA5ZG0KUCAX0CKK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1200"/>
            <a:ext cx="328136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ar-SA" sz="6600" dirty="0" smtClean="0">
                <a:solidFill>
                  <a:srgbClr val="0070C0"/>
                </a:solidFill>
              </a:rPr>
              <a:t>الشبكة البلورية </a:t>
            </a:r>
            <a:endParaRPr lang="ar-SA" sz="6600" dirty="0">
              <a:solidFill>
                <a:srgbClr val="0070C0"/>
              </a:solidFill>
            </a:endParaRPr>
          </a:p>
        </p:txBody>
      </p:sp>
      <p:pic>
        <p:nvPicPr>
          <p:cNvPr id="13315" name="صورة 4" descr="PCAMHJL8KCACYRAR9CAHZKWP0CANYUBDXCAZZZ5XDCA04NS76CA6YT5ARCAG0EA7ECAU6QTBBCA7G6DX8CAH9PN6FCA5NB5YUCAA21SY5CANJDK7PCAC82CBLCAHEYXO3CA62MMLJCA2LEAZ3CAOBL1S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زر إجراء: فيلم 5">
            <a:hlinkClick r:id="rId3" action="ppaction://hlinkfile" highlightClick="1"/>
          </p:cNvPr>
          <p:cNvSpPr/>
          <p:nvPr/>
        </p:nvSpPr>
        <p:spPr>
          <a:xfrm>
            <a:off x="685800" y="5257800"/>
            <a:ext cx="1042988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ar-SA" sz="6600" dirty="0" smtClean="0">
                <a:solidFill>
                  <a:srgbClr val="0070C0"/>
                </a:solidFill>
              </a:rPr>
              <a:t>الشبكة البلورية </a:t>
            </a:r>
            <a:endParaRPr lang="ar-SA" sz="6600" dirty="0">
              <a:solidFill>
                <a:srgbClr val="0070C0"/>
              </a:solidFill>
            </a:endParaRPr>
          </a:p>
        </p:txBody>
      </p:sp>
      <p:sp>
        <p:nvSpPr>
          <p:cNvPr id="14339" name="مربع نص 6"/>
          <p:cNvSpPr txBox="1">
            <a:spLocks noChangeArrowheads="1"/>
          </p:cNvSpPr>
          <p:nvPr/>
        </p:nvSpPr>
        <p:spPr bwMode="auto">
          <a:xfrm>
            <a:off x="228600" y="1981200"/>
            <a:ext cx="8451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4400" b="1"/>
              <a:t>تتكون نتيجة لقوة الجذب الكبيرة </a:t>
            </a:r>
          </a:p>
          <a:p>
            <a:pPr algn="ctr" rtl="1"/>
            <a:r>
              <a:rPr lang="ar-SA" sz="4400" b="1"/>
              <a:t>بين الايونات الموجبة  و الايونات</a:t>
            </a:r>
          </a:p>
          <a:p>
            <a:pPr algn="ctr" rtl="1"/>
            <a:r>
              <a:rPr lang="ar-SA" sz="4400" b="1"/>
              <a:t> السالبة ..</a:t>
            </a:r>
          </a:p>
        </p:txBody>
      </p:sp>
      <p:pic>
        <p:nvPicPr>
          <p:cNvPr id="13316" name="صورة 7" descr="0CA45YCQYCABBORB0CAIKPT90CAPYIF8GCAQMARY5CAW17YPYCA0TZ3ZACAPRK1F2CA9MJT94CAWUW5GGCAN9NAR9CAIV37J5CAZJNJPYCA0Q32EZCA0YQDN1CA1PXWQWCAHVO4XNCARDPX2PCAVEE3Z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70586"/>
            <a:ext cx="2514600" cy="263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2052</TotalTime>
  <Words>228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Verdana</vt:lpstr>
      <vt:lpstr>Wingdings 2</vt:lpstr>
      <vt:lpstr>Calibri</vt:lpstr>
      <vt:lpstr>Tahoma</vt:lpstr>
      <vt:lpstr>Comic Sans MS</vt:lpstr>
      <vt:lpstr>واجهة</vt:lpstr>
      <vt:lpstr>ضعي عنوان للفيلم ؟؟</vt:lpstr>
      <vt:lpstr>خواص المركبات الايونية </vt:lpstr>
      <vt:lpstr>افحصي بلورات من ملح الطعام بواسطة  عدسة مكبرة ؟؟؟</vt:lpstr>
      <vt:lpstr>Slide 4</vt:lpstr>
      <vt:lpstr>Slide 5</vt:lpstr>
      <vt:lpstr>أصنعي نموذج لبلورة كلوريد الصوديوم باستخدام خلال الاسنان و صلاصل ؟؟</vt:lpstr>
      <vt:lpstr>ارسمي نموذج لبلورة ملح الطعام ؟؟</vt:lpstr>
      <vt:lpstr>الشبكة البلورية </vt:lpstr>
      <vt:lpstr>الشبكة البلورية </vt:lpstr>
      <vt:lpstr>Slide 10</vt:lpstr>
      <vt:lpstr>Slide 11</vt:lpstr>
      <vt:lpstr>Slide 12</vt:lpstr>
      <vt:lpstr>Slide 13</vt:lpstr>
      <vt:lpstr>مانوع المحلول ؟؟</vt:lpstr>
      <vt:lpstr>Slide 15</vt:lpstr>
      <vt:lpstr>Slide 16</vt:lpstr>
      <vt:lpstr>Slide 17</vt:lpstr>
      <vt:lpstr>ماهو تاثير القوة على نموذجك الذي صنعته مع مجموعتك ؟؟</vt:lpstr>
      <vt:lpstr>Slide 19</vt:lpstr>
      <vt:lpstr>3- طاقة الشبكة البلورية </vt:lpstr>
      <vt:lpstr>3- طاقة الشبكة البلورية </vt:lpstr>
      <vt:lpstr>ورقة عمل </vt:lpstr>
    </vt:vector>
  </TitlesOfParts>
  <Company>UGA/SREL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</dc:creator>
  <cp:lastModifiedBy>zoom4</cp:lastModifiedBy>
  <cp:revision>132</cp:revision>
  <dcterms:created xsi:type="dcterms:W3CDTF">2001-05-07T18:28:19Z</dcterms:created>
  <dcterms:modified xsi:type="dcterms:W3CDTF">2019-03-14T07:41:21Z</dcterms:modified>
</cp:coreProperties>
</file>