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96866F7-B30C-48C1-9BF1-4B1C393E5787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C00396E-2F26-4796-B4FF-B3461AFA2E0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396E-2F26-4796-B4FF-B3461AFA2E01}" type="slidenum">
              <a:rPr lang="ar-SA" smtClean="0"/>
              <a:pPr/>
              <a:t>15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396E-2F26-4796-B4FF-B3461AFA2E01}" type="slidenum">
              <a:rPr lang="ar-SA" smtClean="0"/>
              <a:pPr/>
              <a:t>16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396E-2F26-4796-B4FF-B3461AFA2E01}" type="slidenum">
              <a:rPr lang="ar-SA" smtClean="0"/>
              <a:pPr/>
              <a:t>17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396E-2F26-4796-B4FF-B3461AFA2E01}" type="slidenum">
              <a:rPr lang="ar-SA" smtClean="0"/>
              <a:pPr/>
              <a:t>18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396E-2F26-4796-B4FF-B3461AFA2E01}" type="slidenum">
              <a:rPr lang="ar-SA" smtClean="0"/>
              <a:pPr/>
              <a:t>19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396E-2F26-4796-B4FF-B3461AFA2E01}" type="slidenum">
              <a:rPr lang="ar-SA" smtClean="0"/>
              <a:pPr/>
              <a:t>20</a:t>
            </a:fld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396E-2F26-4796-B4FF-B3461AFA2E01}" type="slidenum">
              <a:rPr lang="ar-SA" smtClean="0"/>
              <a:pPr/>
              <a:t>21</a:t>
            </a:fld>
            <a:endParaRPr 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396E-2F26-4796-B4FF-B3461AFA2E01}" type="slidenum">
              <a:rPr lang="ar-SA" smtClean="0"/>
              <a:pPr/>
              <a:t>22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86A09-654A-40A6-BAD4-A153AA94769D}" type="datetimeFigureOut">
              <a:rPr lang="ar-SA" smtClean="0"/>
              <a:pPr/>
              <a:t>16/02/1434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F4FF0-934B-4CAD-96AE-76410923461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2415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8054" y="928670"/>
            <a:ext cx="555308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571480"/>
            <a:ext cx="196215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مستطيل ذو زوايا قطرية مستديرة 6"/>
          <p:cNvSpPr/>
          <p:nvPr/>
        </p:nvSpPr>
        <p:spPr>
          <a:xfrm>
            <a:off x="4143372" y="3143248"/>
            <a:ext cx="4786346" cy="1143008"/>
          </a:xfrm>
          <a:prstGeom prst="round2Diag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هل يختلف متوسط تواريخ إصدار عينات قطع النقد المختلفة التي يختارها الطلاب ؟ اشرح إجابتك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8" name="مستطيل ذو زوايا قطرية مستديرة 7"/>
          <p:cNvSpPr/>
          <p:nvPr/>
        </p:nvSpPr>
        <p:spPr>
          <a:xfrm>
            <a:off x="285720" y="3000372"/>
            <a:ext cx="3714776" cy="1428760"/>
          </a:xfrm>
          <a:prstGeom prst="round2Diag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rgbClr val="FF0000"/>
                </a:solidFill>
              </a:rPr>
              <a:t>نعم</a:t>
            </a:r>
            <a:r>
              <a:rPr lang="ar-SA" sz="2200" b="1" dirty="0" smtClean="0">
                <a:solidFill>
                  <a:schemeClr val="tx1"/>
                </a:solidFill>
              </a:rPr>
              <a:t> ، </a:t>
            </a:r>
          </a:p>
          <a:p>
            <a:r>
              <a:rPr lang="ar-SA" sz="2200" b="1" dirty="0" smtClean="0">
                <a:solidFill>
                  <a:schemeClr val="tx1"/>
                </a:solidFill>
              </a:rPr>
              <a:t>بما أن العينات عشوائية </a:t>
            </a:r>
          </a:p>
          <a:p>
            <a:r>
              <a:rPr lang="ar-SA" sz="2200" b="1" dirty="0" smtClean="0">
                <a:solidFill>
                  <a:schemeClr val="tx1"/>
                </a:solidFill>
              </a:rPr>
              <a:t>فإن تواريخ إصدار القطع في كل عينة سوف يكون مختلفا .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9" name="مستطيل ذو زوايا قطرية مستديرة 8"/>
          <p:cNvSpPr/>
          <p:nvPr/>
        </p:nvSpPr>
        <p:spPr>
          <a:xfrm>
            <a:off x="4143372" y="4929198"/>
            <a:ext cx="4786346" cy="1143008"/>
          </a:xfrm>
          <a:prstGeom prst="round2Diag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كيف يختلف متوسط تواريخ إصدار عينة قطع النقد عن متوسط تواريخ إصدار قطع النقد جميعها ؟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" name="مستطيل ذو زوايا قطرية مستديرة 9"/>
          <p:cNvSpPr/>
          <p:nvPr/>
        </p:nvSpPr>
        <p:spPr>
          <a:xfrm>
            <a:off x="285720" y="4786322"/>
            <a:ext cx="3714776" cy="1428760"/>
          </a:xfrm>
          <a:prstGeom prst="round2Diag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متوسط تواريخ إصدار العينات متغير .</a:t>
            </a:r>
          </a:p>
          <a:p>
            <a:endParaRPr lang="ar-SA" sz="2200" b="1" dirty="0">
              <a:solidFill>
                <a:schemeClr val="tx1"/>
              </a:solidFill>
            </a:endParaRPr>
          </a:p>
          <a:p>
            <a:r>
              <a:rPr lang="ar-SA" sz="2200" b="1" dirty="0" smtClean="0">
                <a:solidFill>
                  <a:schemeClr val="tx1"/>
                </a:solidFill>
              </a:rPr>
              <a:t>متوسط تواريخ إصدار القطع جميعها ثابت .</a:t>
            </a:r>
            <a:endParaRPr lang="ar-SA" sz="2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000108"/>
            <a:ext cx="7800989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5" y="2652713"/>
            <a:ext cx="7786742" cy="3562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مجموعة 56"/>
          <p:cNvGrpSpPr/>
          <p:nvPr/>
        </p:nvGrpSpPr>
        <p:grpSpPr>
          <a:xfrm>
            <a:off x="642910" y="2000240"/>
            <a:ext cx="8001056" cy="4572032"/>
            <a:chOff x="642910" y="2000240"/>
            <a:chExt cx="8001056" cy="4572032"/>
          </a:xfrm>
        </p:grpSpPr>
        <p:sp>
          <p:nvSpPr>
            <p:cNvPr id="7" name="مستطيل ذو زاوية واحدة مستديرة 6"/>
            <p:cNvSpPr/>
            <p:nvPr/>
          </p:nvSpPr>
          <p:spPr>
            <a:xfrm>
              <a:off x="642910" y="2000240"/>
              <a:ext cx="8001056" cy="4572032"/>
            </a:xfrm>
            <a:prstGeom prst="round1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57150">
              <a:solidFill>
                <a:schemeClr val="accent2">
                  <a:lumMod val="60000"/>
                  <a:lumOff val="40000"/>
                </a:schemeClr>
              </a:solidFill>
            </a:ln>
            <a:effectLst>
              <a:glow rad="139700">
                <a:schemeClr val="accent2">
                  <a:satMod val="1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 prst="hardEdge"/>
              <a:bevelB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6" name="مستطيل 25"/>
            <p:cNvSpPr/>
            <p:nvPr/>
          </p:nvSpPr>
          <p:spPr>
            <a:xfrm>
              <a:off x="642910" y="3000372"/>
              <a:ext cx="7884000" cy="108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6" name="مستطيل 45"/>
            <p:cNvSpPr/>
            <p:nvPr/>
          </p:nvSpPr>
          <p:spPr>
            <a:xfrm>
              <a:off x="642910" y="5464140"/>
              <a:ext cx="7884000" cy="108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214290"/>
            <a:ext cx="2009783" cy="336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714356"/>
            <a:ext cx="7215238" cy="91440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4294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14" y="842944"/>
            <a:ext cx="678180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2" name="مجموعة 21"/>
          <p:cNvGrpSpPr/>
          <p:nvPr/>
        </p:nvGrpSpPr>
        <p:grpSpPr>
          <a:xfrm>
            <a:off x="3300402" y="2143116"/>
            <a:ext cx="2700358" cy="816653"/>
            <a:chOff x="3228964" y="3286124"/>
            <a:chExt cx="2700358" cy="816653"/>
          </a:xfrm>
        </p:grpSpPr>
        <p:grpSp>
          <p:nvGrpSpPr>
            <p:cNvPr id="16" name="مجموعة 15"/>
            <p:cNvGrpSpPr/>
            <p:nvPr/>
          </p:nvGrpSpPr>
          <p:grpSpPr>
            <a:xfrm>
              <a:off x="3428992" y="3286124"/>
              <a:ext cx="2500330" cy="816653"/>
              <a:chOff x="3428992" y="3286124"/>
              <a:chExt cx="2500330" cy="816653"/>
            </a:xfrm>
          </p:grpSpPr>
          <p:sp>
            <p:nvSpPr>
              <p:cNvPr id="9" name="مربع نص 8"/>
              <p:cNvSpPr txBox="1"/>
              <p:nvPr/>
            </p:nvSpPr>
            <p:spPr>
              <a:xfrm>
                <a:off x="3428992" y="3286124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200" b="1" dirty="0" smtClean="0"/>
                  <a:t>2 + 2 + 3 + 4 + 14</a:t>
                </a:r>
                <a:endParaRPr lang="ar-SA" sz="2200" b="1" dirty="0"/>
              </a:p>
            </p:txBody>
          </p:sp>
          <p:cxnSp>
            <p:nvCxnSpPr>
              <p:cNvPr id="11" name="رابط مستقيم 10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مربع نص 11"/>
              <p:cNvSpPr txBox="1"/>
              <p:nvPr/>
            </p:nvSpPr>
            <p:spPr>
              <a:xfrm>
                <a:off x="342899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  <p:sp>
          <p:nvSpPr>
            <p:cNvPr id="14" name="مربع نص 13"/>
            <p:cNvSpPr txBox="1"/>
            <p:nvPr/>
          </p:nvSpPr>
          <p:spPr>
            <a:xfrm>
              <a:off x="3228964" y="3469603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grpSp>
        <p:nvGrpSpPr>
          <p:cNvPr id="23" name="مجموعة 22"/>
          <p:cNvGrpSpPr/>
          <p:nvPr/>
        </p:nvGrpSpPr>
        <p:grpSpPr>
          <a:xfrm>
            <a:off x="2357422" y="2143116"/>
            <a:ext cx="928694" cy="816653"/>
            <a:chOff x="2285984" y="3286124"/>
            <a:chExt cx="928694" cy="816653"/>
          </a:xfrm>
        </p:grpSpPr>
        <p:sp>
          <p:nvSpPr>
            <p:cNvPr id="15" name="مربع نص 14"/>
            <p:cNvSpPr txBox="1"/>
            <p:nvPr/>
          </p:nvSpPr>
          <p:spPr>
            <a:xfrm>
              <a:off x="2285984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17" name="مجموعة 16"/>
            <p:cNvGrpSpPr/>
            <p:nvPr/>
          </p:nvGrpSpPr>
          <p:grpSpPr>
            <a:xfrm>
              <a:off x="2714612" y="3286124"/>
              <a:ext cx="500066" cy="816653"/>
              <a:chOff x="3428992" y="3286124"/>
              <a:chExt cx="2500330" cy="816653"/>
            </a:xfrm>
          </p:grpSpPr>
          <p:sp>
            <p:nvSpPr>
              <p:cNvPr id="18" name="مربع نص 17"/>
              <p:cNvSpPr txBox="1"/>
              <p:nvPr/>
            </p:nvSpPr>
            <p:spPr>
              <a:xfrm>
                <a:off x="3428992" y="3286124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25</a:t>
                </a:r>
                <a:endParaRPr lang="ar-SA" sz="2200" b="1" dirty="0"/>
              </a:p>
            </p:txBody>
          </p:sp>
          <p:cxnSp>
            <p:nvCxnSpPr>
              <p:cNvPr id="19" name="رابط مستقيم 18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مربع نص 19"/>
              <p:cNvSpPr txBox="1"/>
              <p:nvPr/>
            </p:nvSpPr>
            <p:spPr>
              <a:xfrm>
                <a:off x="342899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</p:grpSp>
      <p:sp>
        <p:nvSpPr>
          <p:cNvPr id="21" name="مربع نص 20"/>
          <p:cNvSpPr txBox="1"/>
          <p:nvPr/>
        </p:nvSpPr>
        <p:spPr>
          <a:xfrm>
            <a:off x="2085958" y="2328856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5</a:t>
            </a:r>
            <a:endParaRPr lang="ar-SA" sz="2200" b="1" dirty="0"/>
          </a:p>
        </p:txBody>
      </p:sp>
      <p:grpSp>
        <p:nvGrpSpPr>
          <p:cNvPr id="25" name="مجموعة 24"/>
          <p:cNvGrpSpPr/>
          <p:nvPr/>
        </p:nvGrpSpPr>
        <p:grpSpPr>
          <a:xfrm>
            <a:off x="6000760" y="2257418"/>
            <a:ext cx="2286016" cy="571504"/>
            <a:chOff x="6000760" y="2714620"/>
            <a:chExt cx="2286016" cy="571504"/>
          </a:xfrm>
        </p:grpSpPr>
        <p:sp>
          <p:nvSpPr>
            <p:cNvPr id="8" name="مستطيل مستدير الزوايا 7"/>
            <p:cNvSpPr/>
            <p:nvPr/>
          </p:nvSpPr>
          <p:spPr>
            <a:xfrm>
              <a:off x="6357950" y="2714620"/>
              <a:ext cx="1928826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المتوسط الحسابي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0076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28" name="مستطيل مستدير الزوايا 27"/>
          <p:cNvSpPr/>
          <p:nvPr/>
        </p:nvSpPr>
        <p:spPr>
          <a:xfrm>
            <a:off x="1857356" y="3286124"/>
            <a:ext cx="5715040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مجموع القيم المطلقة للفرق بين كل قيمة والمتوسط الحسابي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1500166" y="4000504"/>
            <a:ext cx="664373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>
                <a:latin typeface="Tahoma"/>
                <a:cs typeface="Tahoma"/>
              </a:rPr>
              <a:t>|</a:t>
            </a:r>
            <a:r>
              <a:rPr lang="ar-SA" sz="2200" b="1" dirty="0" smtClean="0"/>
              <a:t>2 – 5</a:t>
            </a:r>
            <a:r>
              <a:rPr lang="ar-SA" sz="2200" b="1" dirty="0" smtClean="0">
                <a:latin typeface="Tahoma"/>
                <a:cs typeface="Tahoma"/>
              </a:rPr>
              <a:t>| </a:t>
            </a:r>
            <a:r>
              <a:rPr lang="ar-SA" sz="2200" b="1" dirty="0" smtClean="0"/>
              <a:t>+ </a:t>
            </a:r>
            <a:r>
              <a:rPr lang="ar-SA" sz="2200" b="1" dirty="0" smtClean="0">
                <a:latin typeface="Tahoma"/>
                <a:cs typeface="Tahoma"/>
              </a:rPr>
              <a:t>|</a:t>
            </a:r>
            <a:r>
              <a:rPr lang="ar-SA" sz="2200" b="1" dirty="0" smtClean="0"/>
              <a:t>2 – 5</a:t>
            </a:r>
            <a:r>
              <a:rPr lang="ar-SA" sz="2200" b="1" dirty="0" smtClean="0">
                <a:latin typeface="Tahoma"/>
                <a:cs typeface="Tahoma"/>
              </a:rPr>
              <a:t>| </a:t>
            </a:r>
            <a:r>
              <a:rPr lang="ar-SA" sz="2200" b="1" dirty="0" smtClean="0"/>
              <a:t>+ </a:t>
            </a:r>
            <a:r>
              <a:rPr lang="ar-SA" sz="2200" b="1" dirty="0" smtClean="0">
                <a:latin typeface="Tahoma"/>
                <a:cs typeface="Tahoma"/>
              </a:rPr>
              <a:t>|</a:t>
            </a:r>
            <a:r>
              <a:rPr lang="ar-SA" sz="2200" b="1" dirty="0" smtClean="0"/>
              <a:t>3 – 5</a:t>
            </a:r>
            <a:r>
              <a:rPr lang="ar-SA" sz="2200" b="1" dirty="0" smtClean="0">
                <a:latin typeface="Tahoma"/>
                <a:cs typeface="Tahoma"/>
              </a:rPr>
              <a:t>| </a:t>
            </a:r>
            <a:r>
              <a:rPr lang="ar-SA" sz="2200" b="1" dirty="0" smtClean="0"/>
              <a:t>+ </a:t>
            </a:r>
            <a:r>
              <a:rPr lang="ar-SA" sz="2200" b="1" dirty="0" smtClean="0">
                <a:latin typeface="Tahoma"/>
                <a:cs typeface="Tahoma"/>
              </a:rPr>
              <a:t>|</a:t>
            </a:r>
            <a:r>
              <a:rPr lang="ar-SA" sz="2200" b="1" dirty="0" smtClean="0"/>
              <a:t>4 – 5</a:t>
            </a:r>
            <a:r>
              <a:rPr lang="ar-SA" sz="2200" b="1" dirty="0" smtClean="0">
                <a:latin typeface="Tahoma"/>
                <a:cs typeface="Tahoma"/>
              </a:rPr>
              <a:t>| </a:t>
            </a:r>
            <a:r>
              <a:rPr lang="ar-SA" sz="2200" b="1" dirty="0" smtClean="0"/>
              <a:t>+ </a:t>
            </a:r>
            <a:r>
              <a:rPr lang="ar-SA" sz="2200" b="1" dirty="0" smtClean="0">
                <a:latin typeface="Tahoma"/>
                <a:cs typeface="Tahoma"/>
              </a:rPr>
              <a:t>|</a:t>
            </a:r>
            <a:r>
              <a:rPr lang="ar-SA" sz="2200" b="1" dirty="0" smtClean="0"/>
              <a:t>14 – 5</a:t>
            </a:r>
            <a:r>
              <a:rPr lang="ar-SA" sz="2200" b="1" dirty="0" smtClean="0">
                <a:latin typeface="Tahoma"/>
                <a:cs typeface="Tahoma"/>
              </a:rPr>
              <a:t>|</a:t>
            </a:r>
            <a:endParaRPr lang="ar-SA" sz="22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7372370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3</a:t>
            </a:r>
            <a:endParaRPr lang="ar-SA" sz="2200" b="1" dirty="0"/>
          </a:p>
        </p:txBody>
      </p:sp>
      <p:sp>
        <p:nvSpPr>
          <p:cNvPr id="31" name="سهم للأسفل 30"/>
          <p:cNvSpPr/>
          <p:nvPr/>
        </p:nvSpPr>
        <p:spPr>
          <a:xfrm>
            <a:off x="7400946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ربع نص 31"/>
          <p:cNvSpPr txBox="1"/>
          <p:nvPr/>
        </p:nvSpPr>
        <p:spPr>
          <a:xfrm>
            <a:off x="6115060" y="4929200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3</a:t>
            </a:r>
            <a:endParaRPr lang="ar-SA" sz="2200" b="1" dirty="0"/>
          </a:p>
        </p:txBody>
      </p:sp>
      <p:sp>
        <p:nvSpPr>
          <p:cNvPr id="33" name="سهم للأسفل 32"/>
          <p:cNvSpPr/>
          <p:nvPr/>
        </p:nvSpPr>
        <p:spPr>
          <a:xfrm>
            <a:off x="6129348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ربع نص 33"/>
          <p:cNvSpPr txBox="1"/>
          <p:nvPr/>
        </p:nvSpPr>
        <p:spPr>
          <a:xfrm>
            <a:off x="4843464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2</a:t>
            </a:r>
            <a:endParaRPr lang="ar-SA" sz="2200" b="1" dirty="0"/>
          </a:p>
        </p:txBody>
      </p:sp>
      <p:sp>
        <p:nvSpPr>
          <p:cNvPr id="35" name="سهم للأسفل 34"/>
          <p:cNvSpPr/>
          <p:nvPr/>
        </p:nvSpPr>
        <p:spPr>
          <a:xfrm>
            <a:off x="4872500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ربع نص 35"/>
          <p:cNvSpPr txBox="1"/>
          <p:nvPr/>
        </p:nvSpPr>
        <p:spPr>
          <a:xfrm>
            <a:off x="3601362" y="4929200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1</a:t>
            </a:r>
            <a:endParaRPr lang="ar-SA" sz="2200" b="1" dirty="0"/>
          </a:p>
        </p:txBody>
      </p:sp>
      <p:sp>
        <p:nvSpPr>
          <p:cNvPr id="37" name="سهم للأسفل 36"/>
          <p:cNvSpPr/>
          <p:nvPr/>
        </p:nvSpPr>
        <p:spPr>
          <a:xfrm>
            <a:off x="3613810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2172602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9</a:t>
            </a:r>
            <a:endParaRPr lang="ar-SA" sz="2200" b="1" dirty="0"/>
          </a:p>
        </p:txBody>
      </p:sp>
      <p:sp>
        <p:nvSpPr>
          <p:cNvPr id="39" name="سهم للأسفل 38"/>
          <p:cNvSpPr/>
          <p:nvPr/>
        </p:nvSpPr>
        <p:spPr>
          <a:xfrm>
            <a:off x="2199798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ربع نص 39"/>
          <p:cNvSpPr txBox="1"/>
          <p:nvPr/>
        </p:nvSpPr>
        <p:spPr>
          <a:xfrm>
            <a:off x="6772292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500694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4214810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2928926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1500166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=</a:t>
            </a:r>
            <a:endParaRPr lang="ar-SA" sz="22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928662" y="4929198"/>
            <a:ext cx="5715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18</a:t>
            </a:r>
            <a:endParaRPr lang="ar-SA" sz="2200" b="1" dirty="0"/>
          </a:p>
        </p:txBody>
      </p:sp>
      <p:grpSp>
        <p:nvGrpSpPr>
          <p:cNvPr id="47" name="مجموعة 46"/>
          <p:cNvGrpSpPr/>
          <p:nvPr/>
        </p:nvGrpSpPr>
        <p:grpSpPr>
          <a:xfrm>
            <a:off x="5072066" y="5684181"/>
            <a:ext cx="928694" cy="816653"/>
            <a:chOff x="2285984" y="3286124"/>
            <a:chExt cx="928694" cy="816653"/>
          </a:xfrm>
        </p:grpSpPr>
        <p:sp>
          <p:nvSpPr>
            <p:cNvPr id="48" name="مربع نص 47"/>
            <p:cNvSpPr txBox="1"/>
            <p:nvPr/>
          </p:nvSpPr>
          <p:spPr>
            <a:xfrm>
              <a:off x="2285984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49" name="مجموعة 48"/>
            <p:cNvGrpSpPr/>
            <p:nvPr/>
          </p:nvGrpSpPr>
          <p:grpSpPr>
            <a:xfrm>
              <a:off x="2714612" y="3286124"/>
              <a:ext cx="500066" cy="816653"/>
              <a:chOff x="3428992" y="3286124"/>
              <a:chExt cx="2500330" cy="816653"/>
            </a:xfrm>
          </p:grpSpPr>
          <p:sp>
            <p:nvSpPr>
              <p:cNvPr id="50" name="مربع نص 49"/>
              <p:cNvSpPr txBox="1"/>
              <p:nvPr/>
            </p:nvSpPr>
            <p:spPr>
              <a:xfrm>
                <a:off x="3428992" y="3286124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18</a:t>
                </a:r>
                <a:endParaRPr lang="ar-SA" sz="2200" b="1" dirty="0"/>
              </a:p>
            </p:txBody>
          </p:sp>
          <p:cxnSp>
            <p:nvCxnSpPr>
              <p:cNvPr id="51" name="رابط مستقيم 50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مربع نص 51"/>
              <p:cNvSpPr txBox="1"/>
              <p:nvPr/>
            </p:nvSpPr>
            <p:spPr>
              <a:xfrm>
                <a:off x="342899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</p:grpSp>
      <p:grpSp>
        <p:nvGrpSpPr>
          <p:cNvPr id="53" name="مجموعة 52"/>
          <p:cNvGrpSpPr/>
          <p:nvPr/>
        </p:nvGrpSpPr>
        <p:grpSpPr>
          <a:xfrm>
            <a:off x="6000760" y="5798483"/>
            <a:ext cx="2286016" cy="571504"/>
            <a:chOff x="6000760" y="2714620"/>
            <a:chExt cx="2286016" cy="571504"/>
          </a:xfrm>
        </p:grpSpPr>
        <p:sp>
          <p:nvSpPr>
            <p:cNvPr id="54" name="مستطيل مستدير الزوايا 53"/>
            <p:cNvSpPr/>
            <p:nvPr/>
          </p:nvSpPr>
          <p:spPr>
            <a:xfrm>
              <a:off x="6357950" y="2714620"/>
              <a:ext cx="1928826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الانحراف المتوسط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مربع نص 54"/>
            <p:cNvSpPr txBox="1"/>
            <p:nvPr/>
          </p:nvSpPr>
          <p:spPr>
            <a:xfrm>
              <a:off x="600076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56" name="مربع نص 55"/>
          <p:cNvSpPr txBox="1"/>
          <p:nvPr/>
        </p:nvSpPr>
        <p:spPr>
          <a:xfrm>
            <a:off x="4357686" y="5872180"/>
            <a:ext cx="7143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3,6</a:t>
            </a:r>
            <a:endParaRPr lang="ar-SA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/>
      <p:bldP spid="28" grpId="0" animBg="1"/>
      <p:bldP spid="29" grpId="0"/>
      <p:bldP spid="30" grpId="0"/>
      <p:bldP spid="31" grpId="0" animBg="1"/>
      <p:bldP spid="32" grpId="0"/>
      <p:bldP spid="33" grpId="0" animBg="1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/>
      <p:bldP spid="42" grpId="0"/>
      <p:bldP spid="43" grpId="0"/>
      <p:bldP spid="44" grpId="0"/>
      <p:bldP spid="45" grpId="0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56"/>
          <p:cNvGrpSpPr/>
          <p:nvPr/>
        </p:nvGrpSpPr>
        <p:grpSpPr>
          <a:xfrm>
            <a:off x="214282" y="2000240"/>
            <a:ext cx="8715436" cy="4572032"/>
            <a:chOff x="642910" y="2000240"/>
            <a:chExt cx="8001056" cy="4572032"/>
          </a:xfrm>
        </p:grpSpPr>
        <p:sp>
          <p:nvSpPr>
            <p:cNvPr id="7" name="مستطيل ذو زاوية واحدة مستديرة 6"/>
            <p:cNvSpPr/>
            <p:nvPr/>
          </p:nvSpPr>
          <p:spPr>
            <a:xfrm>
              <a:off x="642910" y="2000240"/>
              <a:ext cx="8001056" cy="4572032"/>
            </a:xfrm>
            <a:prstGeom prst="round1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57150">
              <a:solidFill>
                <a:schemeClr val="accent2">
                  <a:lumMod val="60000"/>
                  <a:lumOff val="40000"/>
                </a:schemeClr>
              </a:solidFill>
            </a:ln>
            <a:effectLst>
              <a:glow rad="139700">
                <a:schemeClr val="accent2">
                  <a:satMod val="1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 prst="hardEdge"/>
              <a:bevelB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6" name="مستطيل 25"/>
            <p:cNvSpPr/>
            <p:nvPr/>
          </p:nvSpPr>
          <p:spPr>
            <a:xfrm>
              <a:off x="642910" y="3000372"/>
              <a:ext cx="7884000" cy="108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6" name="مستطيل 45"/>
            <p:cNvSpPr/>
            <p:nvPr/>
          </p:nvSpPr>
          <p:spPr>
            <a:xfrm>
              <a:off x="642910" y="5464140"/>
              <a:ext cx="7884000" cy="108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214290"/>
            <a:ext cx="2009783" cy="336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714356"/>
            <a:ext cx="7215238" cy="91440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4294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6" name="مجموعة 21"/>
          <p:cNvGrpSpPr/>
          <p:nvPr/>
        </p:nvGrpSpPr>
        <p:grpSpPr>
          <a:xfrm>
            <a:off x="2357422" y="2143116"/>
            <a:ext cx="4929222" cy="767486"/>
            <a:chOff x="1000100" y="3286124"/>
            <a:chExt cx="4929222" cy="767486"/>
          </a:xfrm>
        </p:grpSpPr>
        <p:grpSp>
          <p:nvGrpSpPr>
            <p:cNvPr id="10" name="مجموعة 15"/>
            <p:cNvGrpSpPr/>
            <p:nvPr/>
          </p:nvGrpSpPr>
          <p:grpSpPr>
            <a:xfrm>
              <a:off x="1285322" y="3286124"/>
              <a:ext cx="4644000" cy="767486"/>
              <a:chOff x="1285322" y="3286124"/>
              <a:chExt cx="4644000" cy="767486"/>
            </a:xfrm>
          </p:grpSpPr>
          <p:sp>
            <p:nvSpPr>
              <p:cNvPr id="9" name="مربع نص 8"/>
              <p:cNvSpPr txBox="1"/>
              <p:nvPr/>
            </p:nvSpPr>
            <p:spPr>
              <a:xfrm>
                <a:off x="1285322" y="3286124"/>
                <a:ext cx="464400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1600" b="1" dirty="0" smtClean="0"/>
                  <a:t>12 + 32 + 36 + 41 + 22 + 47 + 51 + 33 + 37 + 49</a:t>
                </a:r>
                <a:endParaRPr lang="ar-SA" sz="1600" b="1" dirty="0"/>
              </a:p>
            </p:txBody>
          </p:sp>
          <p:cxnSp>
            <p:nvCxnSpPr>
              <p:cNvPr id="11" name="رابط مستقيم 10"/>
              <p:cNvCxnSpPr/>
              <p:nvPr/>
            </p:nvCxnSpPr>
            <p:spPr>
              <a:xfrm rot="10800000">
                <a:off x="1368444" y="3686176"/>
                <a:ext cx="4500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مربع نص 11"/>
              <p:cNvSpPr txBox="1"/>
              <p:nvPr/>
            </p:nvSpPr>
            <p:spPr>
              <a:xfrm>
                <a:off x="1889154" y="3715056"/>
                <a:ext cx="250033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1600" b="1" dirty="0" smtClean="0"/>
                  <a:t>10</a:t>
                </a:r>
                <a:endParaRPr lang="ar-SA" sz="1600" b="1" dirty="0"/>
              </a:p>
            </p:txBody>
          </p:sp>
        </p:grpSp>
        <p:sp>
          <p:nvSpPr>
            <p:cNvPr id="14" name="مربع نص 13"/>
            <p:cNvSpPr txBox="1"/>
            <p:nvPr/>
          </p:nvSpPr>
          <p:spPr>
            <a:xfrm>
              <a:off x="1000100" y="3521275"/>
              <a:ext cx="357190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600" b="1" dirty="0" smtClean="0"/>
                <a:t>=</a:t>
              </a:r>
              <a:endParaRPr lang="ar-SA" sz="1600" b="1" dirty="0"/>
            </a:p>
          </p:txBody>
        </p:sp>
      </p:grpSp>
      <p:grpSp>
        <p:nvGrpSpPr>
          <p:cNvPr id="13" name="مجموعة 22"/>
          <p:cNvGrpSpPr/>
          <p:nvPr/>
        </p:nvGrpSpPr>
        <p:grpSpPr>
          <a:xfrm>
            <a:off x="1543028" y="2233190"/>
            <a:ext cx="985844" cy="647612"/>
            <a:chOff x="2400286" y="3376198"/>
            <a:chExt cx="985844" cy="647612"/>
          </a:xfrm>
        </p:grpSpPr>
        <p:sp>
          <p:nvSpPr>
            <p:cNvPr id="15" name="مربع نص 14"/>
            <p:cNvSpPr txBox="1"/>
            <p:nvPr/>
          </p:nvSpPr>
          <p:spPr>
            <a:xfrm>
              <a:off x="2400286" y="3519074"/>
              <a:ext cx="357190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600" b="1" dirty="0" smtClean="0"/>
                <a:t>=</a:t>
              </a:r>
              <a:endParaRPr lang="ar-SA" sz="1600" b="1" dirty="0"/>
            </a:p>
          </p:txBody>
        </p:sp>
        <p:grpSp>
          <p:nvGrpSpPr>
            <p:cNvPr id="16" name="مجموعة 16"/>
            <p:cNvGrpSpPr/>
            <p:nvPr/>
          </p:nvGrpSpPr>
          <p:grpSpPr>
            <a:xfrm>
              <a:off x="2671750" y="3376198"/>
              <a:ext cx="714380" cy="647612"/>
              <a:chOff x="3214682" y="3376198"/>
              <a:chExt cx="3571900" cy="647612"/>
            </a:xfrm>
          </p:grpSpPr>
          <p:sp>
            <p:nvSpPr>
              <p:cNvPr id="18" name="مربع نص 17"/>
              <p:cNvSpPr txBox="1"/>
              <p:nvPr/>
            </p:nvSpPr>
            <p:spPr>
              <a:xfrm>
                <a:off x="3214682" y="3376198"/>
                <a:ext cx="357190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1600" b="1" dirty="0" smtClean="0"/>
                  <a:t>360</a:t>
                </a:r>
                <a:endParaRPr lang="ar-SA" sz="1600" b="1" dirty="0"/>
              </a:p>
            </p:txBody>
          </p:sp>
          <p:cxnSp>
            <p:nvCxnSpPr>
              <p:cNvPr id="19" name="رابط مستقيم 18"/>
              <p:cNvCxnSpPr/>
              <p:nvPr/>
            </p:nvCxnSpPr>
            <p:spPr>
              <a:xfrm rot="10800000">
                <a:off x="3888442" y="3686176"/>
                <a:ext cx="1980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مربع نص 19"/>
              <p:cNvSpPr txBox="1"/>
              <p:nvPr/>
            </p:nvSpPr>
            <p:spPr>
              <a:xfrm>
                <a:off x="3500432" y="3685256"/>
                <a:ext cx="250033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1600" b="1" dirty="0" smtClean="0"/>
                  <a:t>10</a:t>
                </a:r>
                <a:endParaRPr lang="ar-SA" sz="1600" b="1" dirty="0"/>
              </a:p>
            </p:txBody>
          </p:sp>
        </p:grpSp>
      </p:grpSp>
      <p:sp>
        <p:nvSpPr>
          <p:cNvPr id="21" name="مربع نص 20"/>
          <p:cNvSpPr txBox="1"/>
          <p:nvPr/>
        </p:nvSpPr>
        <p:spPr>
          <a:xfrm>
            <a:off x="1157262" y="2357432"/>
            <a:ext cx="514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36</a:t>
            </a:r>
            <a:endParaRPr lang="ar-SA" b="1" dirty="0"/>
          </a:p>
        </p:txBody>
      </p:sp>
      <p:grpSp>
        <p:nvGrpSpPr>
          <p:cNvPr id="17" name="مجموعة 24"/>
          <p:cNvGrpSpPr/>
          <p:nvPr/>
        </p:nvGrpSpPr>
        <p:grpSpPr>
          <a:xfrm>
            <a:off x="7169652" y="2257418"/>
            <a:ext cx="1617190" cy="571504"/>
            <a:chOff x="6000760" y="2714620"/>
            <a:chExt cx="1617190" cy="571504"/>
          </a:xfrm>
        </p:grpSpPr>
        <p:sp>
          <p:nvSpPr>
            <p:cNvPr id="8" name="مستطيل مستدير الزوايا 7"/>
            <p:cNvSpPr/>
            <p:nvPr/>
          </p:nvSpPr>
          <p:spPr>
            <a:xfrm>
              <a:off x="6357950" y="2714620"/>
              <a:ext cx="1260000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 smtClean="0">
                  <a:solidFill>
                    <a:schemeClr val="tx1"/>
                  </a:solidFill>
                </a:rPr>
                <a:t>المتوسط الحسابي</a:t>
              </a:r>
              <a:endParaRPr lang="ar-SA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00760" y="2818980"/>
              <a:ext cx="357190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600" b="1" dirty="0" smtClean="0"/>
                <a:t>=</a:t>
              </a:r>
              <a:endParaRPr lang="ar-SA" sz="1600" b="1" dirty="0"/>
            </a:p>
          </p:txBody>
        </p:sp>
      </p:grpSp>
      <p:sp>
        <p:nvSpPr>
          <p:cNvPr id="28" name="مستطيل مستدير الزوايا 27"/>
          <p:cNvSpPr/>
          <p:nvPr/>
        </p:nvSpPr>
        <p:spPr>
          <a:xfrm>
            <a:off x="2285984" y="3286124"/>
            <a:ext cx="4680000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</a:rPr>
              <a:t>مجموع القيم المطلقة للفرق بين كل قيمة والمتوسط الحسابي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214282" y="4000504"/>
            <a:ext cx="8715436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12ــ 36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+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32ــ 36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+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36ــ 36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+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41ــ 36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+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22ــ 36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+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47ــ 36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+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51ــ 36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+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33ــ 36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+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37ــ 36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+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r>
              <a:rPr lang="ar-SA" sz="1400" b="1" dirty="0" smtClean="0"/>
              <a:t>49ــ 36</a:t>
            </a:r>
            <a:r>
              <a:rPr lang="ar-SA" sz="1400" b="1" dirty="0" smtClean="0">
                <a:latin typeface="Tahoma"/>
                <a:cs typeface="Tahoma"/>
              </a:rPr>
              <a:t>|</a:t>
            </a:r>
            <a:endParaRPr lang="ar-SA" sz="1400" b="1" dirty="0" smtClean="0"/>
          </a:p>
          <a:p>
            <a:endParaRPr lang="ar-SA" sz="20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8286776" y="4929198"/>
            <a:ext cx="4286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24</a:t>
            </a:r>
            <a:endParaRPr lang="ar-SA" sz="1400" b="1" dirty="0"/>
          </a:p>
        </p:txBody>
      </p:sp>
      <p:sp>
        <p:nvSpPr>
          <p:cNvPr id="31" name="سهم للأسفل 30"/>
          <p:cNvSpPr/>
          <p:nvPr/>
        </p:nvSpPr>
        <p:spPr>
          <a:xfrm>
            <a:off x="8315352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ربع نص 31"/>
          <p:cNvSpPr txBox="1"/>
          <p:nvPr/>
        </p:nvSpPr>
        <p:spPr>
          <a:xfrm>
            <a:off x="7343796" y="4929200"/>
            <a:ext cx="41434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4</a:t>
            </a:r>
            <a:endParaRPr lang="ar-SA" sz="1400" b="1" dirty="0"/>
          </a:p>
        </p:txBody>
      </p:sp>
      <p:sp>
        <p:nvSpPr>
          <p:cNvPr id="33" name="سهم للأسفل 32"/>
          <p:cNvSpPr/>
          <p:nvPr/>
        </p:nvSpPr>
        <p:spPr>
          <a:xfrm>
            <a:off x="7443808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ربع نص 33"/>
          <p:cNvSpPr txBox="1"/>
          <p:nvPr/>
        </p:nvSpPr>
        <p:spPr>
          <a:xfrm>
            <a:off x="6429388" y="4929198"/>
            <a:ext cx="48623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0</a:t>
            </a:r>
            <a:endParaRPr lang="ar-SA" sz="1400" b="1" dirty="0"/>
          </a:p>
        </p:txBody>
      </p:sp>
      <p:sp>
        <p:nvSpPr>
          <p:cNvPr id="35" name="سهم للأسفل 34"/>
          <p:cNvSpPr/>
          <p:nvPr/>
        </p:nvSpPr>
        <p:spPr>
          <a:xfrm>
            <a:off x="6615128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ربع نص 35"/>
          <p:cNvSpPr txBox="1"/>
          <p:nvPr/>
        </p:nvSpPr>
        <p:spPr>
          <a:xfrm>
            <a:off x="5543558" y="4929200"/>
            <a:ext cx="51251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5</a:t>
            </a:r>
            <a:endParaRPr lang="ar-SA" sz="1400" b="1" dirty="0"/>
          </a:p>
        </p:txBody>
      </p:sp>
      <p:sp>
        <p:nvSpPr>
          <p:cNvPr id="37" name="سهم للأسفل 36"/>
          <p:cNvSpPr/>
          <p:nvPr/>
        </p:nvSpPr>
        <p:spPr>
          <a:xfrm>
            <a:off x="5757870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4843464" y="4929198"/>
            <a:ext cx="41434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14</a:t>
            </a:r>
            <a:endParaRPr lang="ar-SA" sz="1400" b="1" dirty="0"/>
          </a:p>
        </p:txBody>
      </p:sp>
      <p:sp>
        <p:nvSpPr>
          <p:cNvPr id="39" name="سهم للأسفل 38"/>
          <p:cNvSpPr/>
          <p:nvPr/>
        </p:nvSpPr>
        <p:spPr>
          <a:xfrm>
            <a:off x="4899236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ربع نص 39"/>
          <p:cNvSpPr txBox="1"/>
          <p:nvPr/>
        </p:nvSpPr>
        <p:spPr>
          <a:xfrm>
            <a:off x="7843860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6986604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6143636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5300668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342870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=</a:t>
            </a:r>
            <a:endParaRPr lang="ar-SA" sz="1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-32" y="4929198"/>
            <a:ext cx="57150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90</a:t>
            </a:r>
            <a:endParaRPr lang="ar-SA" sz="1400" b="1" dirty="0"/>
          </a:p>
        </p:txBody>
      </p:sp>
      <p:grpSp>
        <p:nvGrpSpPr>
          <p:cNvPr id="22" name="مجموعة 46"/>
          <p:cNvGrpSpPr/>
          <p:nvPr/>
        </p:nvGrpSpPr>
        <p:grpSpPr>
          <a:xfrm>
            <a:off x="6357950" y="5747940"/>
            <a:ext cx="916330" cy="691394"/>
            <a:chOff x="2441224" y="3349883"/>
            <a:chExt cx="916330" cy="691394"/>
          </a:xfrm>
        </p:grpSpPr>
        <p:sp>
          <p:nvSpPr>
            <p:cNvPr id="48" name="مربع نص 47"/>
            <p:cNvSpPr txBox="1"/>
            <p:nvPr/>
          </p:nvSpPr>
          <p:spPr>
            <a:xfrm>
              <a:off x="2441224" y="3521333"/>
              <a:ext cx="357190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600" b="1" dirty="0" smtClean="0"/>
                <a:t>=</a:t>
              </a:r>
              <a:endParaRPr lang="ar-SA" sz="1600" b="1" dirty="0"/>
            </a:p>
          </p:txBody>
        </p:sp>
        <p:grpSp>
          <p:nvGrpSpPr>
            <p:cNvPr id="23" name="مجموعة 48"/>
            <p:cNvGrpSpPr/>
            <p:nvPr/>
          </p:nvGrpSpPr>
          <p:grpSpPr>
            <a:xfrm>
              <a:off x="2643174" y="3349883"/>
              <a:ext cx="714380" cy="691394"/>
              <a:chOff x="3071802" y="3349883"/>
              <a:chExt cx="3571900" cy="691394"/>
            </a:xfrm>
          </p:grpSpPr>
          <p:sp>
            <p:nvSpPr>
              <p:cNvPr id="50" name="مربع نص 49"/>
              <p:cNvSpPr txBox="1"/>
              <p:nvPr/>
            </p:nvSpPr>
            <p:spPr>
              <a:xfrm>
                <a:off x="3071802" y="3349883"/>
                <a:ext cx="357190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1600" b="1" dirty="0" smtClean="0"/>
                  <a:t>90</a:t>
                </a:r>
                <a:endParaRPr lang="ar-SA" sz="1600" b="1" dirty="0"/>
              </a:p>
            </p:txBody>
          </p:sp>
          <p:cxnSp>
            <p:nvCxnSpPr>
              <p:cNvPr id="51" name="رابط مستقيم 50"/>
              <p:cNvCxnSpPr/>
              <p:nvPr/>
            </p:nvCxnSpPr>
            <p:spPr>
              <a:xfrm rot="10800000">
                <a:off x="4105562" y="3686176"/>
                <a:ext cx="1620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مربع نص 51"/>
              <p:cNvSpPr txBox="1"/>
              <p:nvPr/>
            </p:nvSpPr>
            <p:spPr>
              <a:xfrm>
                <a:off x="3643312" y="3702723"/>
                <a:ext cx="250033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1600" b="1" dirty="0" smtClean="0"/>
                  <a:t>10</a:t>
                </a:r>
                <a:endParaRPr lang="ar-SA" sz="1600" b="1" dirty="0"/>
              </a:p>
            </p:txBody>
          </p:sp>
        </p:grpSp>
      </p:grpSp>
      <p:grpSp>
        <p:nvGrpSpPr>
          <p:cNvPr id="25" name="مجموعة 52"/>
          <p:cNvGrpSpPr/>
          <p:nvPr/>
        </p:nvGrpSpPr>
        <p:grpSpPr>
          <a:xfrm>
            <a:off x="7131404" y="5798483"/>
            <a:ext cx="1584000" cy="571504"/>
            <a:chOff x="6000760" y="2714620"/>
            <a:chExt cx="1977190" cy="571504"/>
          </a:xfrm>
        </p:grpSpPr>
        <p:sp>
          <p:nvSpPr>
            <p:cNvPr id="54" name="مستطيل مستدير الزوايا 53"/>
            <p:cNvSpPr/>
            <p:nvPr/>
          </p:nvSpPr>
          <p:spPr>
            <a:xfrm>
              <a:off x="6357950" y="2714620"/>
              <a:ext cx="1620000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 smtClean="0">
                  <a:solidFill>
                    <a:schemeClr val="tx1"/>
                  </a:solidFill>
                </a:rPr>
                <a:t>الانحراف المتوسط</a:t>
              </a:r>
              <a:endParaRPr lang="ar-SA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مربع نص 54"/>
            <p:cNvSpPr txBox="1"/>
            <p:nvPr/>
          </p:nvSpPr>
          <p:spPr>
            <a:xfrm>
              <a:off x="6000760" y="2835527"/>
              <a:ext cx="357190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600" b="1" dirty="0" smtClean="0"/>
                <a:t>=</a:t>
              </a:r>
              <a:endParaRPr lang="ar-SA" sz="1600" b="1" dirty="0"/>
            </a:p>
          </p:txBody>
        </p:sp>
      </p:grpSp>
      <p:sp>
        <p:nvSpPr>
          <p:cNvPr id="56" name="مربع نص 55"/>
          <p:cNvSpPr txBox="1"/>
          <p:nvPr/>
        </p:nvSpPr>
        <p:spPr>
          <a:xfrm>
            <a:off x="5786446" y="5915044"/>
            <a:ext cx="71438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/>
              <a:t>9</a:t>
            </a:r>
            <a:endParaRPr lang="ar-SA" sz="16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857232"/>
            <a:ext cx="6781809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5" name="مربع نص 74"/>
          <p:cNvSpPr txBox="1"/>
          <p:nvPr/>
        </p:nvSpPr>
        <p:spPr>
          <a:xfrm>
            <a:off x="4014782" y="4929200"/>
            <a:ext cx="40005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11</a:t>
            </a:r>
            <a:endParaRPr lang="ar-SA" sz="1400" b="1" dirty="0"/>
          </a:p>
        </p:txBody>
      </p:sp>
      <p:sp>
        <p:nvSpPr>
          <p:cNvPr id="76" name="سهم للأسفل 75"/>
          <p:cNvSpPr/>
          <p:nvPr/>
        </p:nvSpPr>
        <p:spPr>
          <a:xfrm>
            <a:off x="4057646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7" name="مربع نص 76"/>
          <p:cNvSpPr txBox="1"/>
          <p:nvPr/>
        </p:nvSpPr>
        <p:spPr>
          <a:xfrm>
            <a:off x="3114664" y="4929202"/>
            <a:ext cx="38576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15</a:t>
            </a:r>
            <a:endParaRPr lang="ar-SA" sz="1400" b="1" dirty="0"/>
          </a:p>
        </p:txBody>
      </p:sp>
      <p:sp>
        <p:nvSpPr>
          <p:cNvPr id="78" name="سهم للأسفل 77"/>
          <p:cNvSpPr/>
          <p:nvPr/>
        </p:nvSpPr>
        <p:spPr>
          <a:xfrm>
            <a:off x="3186102" y="4457710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9" name="مربع نص 78"/>
          <p:cNvSpPr txBox="1"/>
          <p:nvPr/>
        </p:nvSpPr>
        <p:spPr>
          <a:xfrm>
            <a:off x="2200258" y="4929200"/>
            <a:ext cx="45766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3</a:t>
            </a:r>
            <a:endParaRPr lang="ar-SA" sz="1400" b="1" dirty="0"/>
          </a:p>
        </p:txBody>
      </p:sp>
      <p:sp>
        <p:nvSpPr>
          <p:cNvPr id="80" name="سهم للأسفل 79"/>
          <p:cNvSpPr/>
          <p:nvPr/>
        </p:nvSpPr>
        <p:spPr>
          <a:xfrm>
            <a:off x="2357422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1" name="مربع نص 80"/>
          <p:cNvSpPr txBox="1"/>
          <p:nvPr/>
        </p:nvSpPr>
        <p:spPr>
          <a:xfrm>
            <a:off x="1385866" y="4929202"/>
            <a:ext cx="41250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1</a:t>
            </a:r>
            <a:endParaRPr lang="ar-SA" sz="1400" b="1" dirty="0"/>
          </a:p>
        </p:txBody>
      </p:sp>
      <p:sp>
        <p:nvSpPr>
          <p:cNvPr id="82" name="سهم للأسفل 81"/>
          <p:cNvSpPr/>
          <p:nvPr/>
        </p:nvSpPr>
        <p:spPr>
          <a:xfrm>
            <a:off x="1500164" y="4457710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3" name="مربع نص 82"/>
          <p:cNvSpPr txBox="1"/>
          <p:nvPr/>
        </p:nvSpPr>
        <p:spPr>
          <a:xfrm>
            <a:off x="600046" y="4929200"/>
            <a:ext cx="38576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13</a:t>
            </a:r>
            <a:endParaRPr lang="ar-SA" sz="1400" b="1" dirty="0"/>
          </a:p>
        </p:txBody>
      </p:sp>
      <p:sp>
        <p:nvSpPr>
          <p:cNvPr id="84" name="سهم للأسفل 83"/>
          <p:cNvSpPr/>
          <p:nvPr/>
        </p:nvSpPr>
        <p:spPr>
          <a:xfrm>
            <a:off x="641530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5" name="مربع نص 84"/>
          <p:cNvSpPr txBox="1"/>
          <p:nvPr/>
        </p:nvSpPr>
        <p:spPr>
          <a:xfrm>
            <a:off x="3586154" y="4929200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2728898" y="4929200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87" name="مربع نص 86"/>
          <p:cNvSpPr txBox="1"/>
          <p:nvPr/>
        </p:nvSpPr>
        <p:spPr>
          <a:xfrm>
            <a:off x="1885930" y="4929200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88" name="مربع نص 87"/>
          <p:cNvSpPr txBox="1"/>
          <p:nvPr/>
        </p:nvSpPr>
        <p:spPr>
          <a:xfrm>
            <a:off x="1042962" y="4929200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4457700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/>
      <p:bldP spid="28" grpId="0" animBg="1"/>
      <p:bldP spid="29" grpId="0"/>
      <p:bldP spid="30" grpId="0"/>
      <p:bldP spid="31" grpId="0" animBg="1"/>
      <p:bldP spid="32" grpId="0"/>
      <p:bldP spid="33" grpId="0" animBg="1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/>
      <p:bldP spid="42" grpId="0"/>
      <p:bldP spid="43" grpId="0"/>
      <p:bldP spid="44" grpId="0"/>
      <p:bldP spid="45" grpId="0"/>
      <p:bldP spid="56" grpId="0"/>
      <p:bldP spid="75" grpId="0"/>
      <p:bldP spid="76" grpId="0" animBg="1"/>
      <p:bldP spid="77" grpId="0"/>
      <p:bldP spid="78" grpId="0" animBg="1"/>
      <p:bldP spid="79" grpId="0"/>
      <p:bldP spid="80" grpId="0" animBg="1"/>
      <p:bldP spid="81" grpId="0"/>
      <p:bldP spid="82" grpId="0" animBg="1"/>
      <p:bldP spid="83" grpId="0"/>
      <p:bldP spid="84" grpId="0" animBg="1"/>
      <p:bldP spid="85" grpId="0"/>
      <p:bldP spid="86" grpId="0"/>
      <p:bldP spid="87" grpId="0"/>
      <p:bldP spid="8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56"/>
          <p:cNvGrpSpPr/>
          <p:nvPr/>
        </p:nvGrpSpPr>
        <p:grpSpPr>
          <a:xfrm>
            <a:off x="214282" y="2000240"/>
            <a:ext cx="8715436" cy="4572032"/>
            <a:chOff x="642910" y="2000240"/>
            <a:chExt cx="8001056" cy="4572032"/>
          </a:xfrm>
        </p:grpSpPr>
        <p:sp>
          <p:nvSpPr>
            <p:cNvPr id="7" name="مستطيل ذو زاوية واحدة مستديرة 6"/>
            <p:cNvSpPr/>
            <p:nvPr/>
          </p:nvSpPr>
          <p:spPr>
            <a:xfrm>
              <a:off x="642910" y="2000240"/>
              <a:ext cx="8001056" cy="4572032"/>
            </a:xfrm>
            <a:prstGeom prst="round1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57150">
              <a:solidFill>
                <a:schemeClr val="accent2">
                  <a:lumMod val="60000"/>
                  <a:lumOff val="40000"/>
                </a:schemeClr>
              </a:solidFill>
            </a:ln>
            <a:effectLst>
              <a:glow rad="139700">
                <a:schemeClr val="accent2">
                  <a:satMod val="1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 prst="hardEdge"/>
              <a:bevelB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6" name="مستطيل 25"/>
            <p:cNvSpPr/>
            <p:nvPr/>
          </p:nvSpPr>
          <p:spPr>
            <a:xfrm>
              <a:off x="642910" y="3000372"/>
              <a:ext cx="7884000" cy="108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6" name="مستطيل 45"/>
            <p:cNvSpPr/>
            <p:nvPr/>
          </p:nvSpPr>
          <p:spPr>
            <a:xfrm>
              <a:off x="642910" y="5464140"/>
              <a:ext cx="7884000" cy="108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214290"/>
            <a:ext cx="2009783" cy="336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714356"/>
            <a:ext cx="7215238" cy="1071570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928670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6" name="مجموعة 21"/>
          <p:cNvGrpSpPr/>
          <p:nvPr/>
        </p:nvGrpSpPr>
        <p:grpSpPr>
          <a:xfrm>
            <a:off x="1005602" y="2143116"/>
            <a:ext cx="5523800" cy="767486"/>
            <a:chOff x="405522" y="3286124"/>
            <a:chExt cx="5523800" cy="767486"/>
          </a:xfrm>
        </p:grpSpPr>
        <p:grpSp>
          <p:nvGrpSpPr>
            <p:cNvPr id="10" name="مجموعة 15"/>
            <p:cNvGrpSpPr/>
            <p:nvPr/>
          </p:nvGrpSpPr>
          <p:grpSpPr>
            <a:xfrm>
              <a:off x="405522" y="3286124"/>
              <a:ext cx="5523800" cy="767486"/>
              <a:chOff x="405522" y="3286124"/>
              <a:chExt cx="5523800" cy="767486"/>
            </a:xfrm>
          </p:grpSpPr>
          <p:sp>
            <p:nvSpPr>
              <p:cNvPr id="9" name="مربع نص 8"/>
              <p:cNvSpPr txBox="1"/>
              <p:nvPr/>
            </p:nvSpPr>
            <p:spPr>
              <a:xfrm>
                <a:off x="405522" y="3286124"/>
                <a:ext cx="552380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1600" b="1" dirty="0" smtClean="0"/>
                  <a:t>10 + 12+ 0 + 6 + 9 + 15 + 12 + 10 + 11 + 20 </a:t>
                </a:r>
                <a:endParaRPr lang="ar-SA" sz="1600" b="1" dirty="0"/>
              </a:p>
            </p:txBody>
          </p:sp>
          <p:cxnSp>
            <p:nvCxnSpPr>
              <p:cNvPr id="11" name="رابط مستقيم 10"/>
              <p:cNvCxnSpPr/>
              <p:nvPr/>
            </p:nvCxnSpPr>
            <p:spPr>
              <a:xfrm rot="10800000">
                <a:off x="1800444" y="3686176"/>
                <a:ext cx="40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مربع نص 11"/>
              <p:cNvSpPr txBox="1"/>
              <p:nvPr/>
            </p:nvSpPr>
            <p:spPr>
              <a:xfrm>
                <a:off x="2786050" y="3715056"/>
                <a:ext cx="250033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1600" b="1" dirty="0" smtClean="0"/>
                  <a:t>10</a:t>
                </a:r>
                <a:endParaRPr lang="ar-SA" sz="1600" b="1" dirty="0"/>
              </a:p>
            </p:txBody>
          </p:sp>
        </p:grpSp>
        <p:sp>
          <p:nvSpPr>
            <p:cNvPr id="14" name="مربع نص 13"/>
            <p:cNvSpPr txBox="1"/>
            <p:nvPr/>
          </p:nvSpPr>
          <p:spPr>
            <a:xfrm>
              <a:off x="1428728" y="3521275"/>
              <a:ext cx="357190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600" b="1" dirty="0" smtClean="0"/>
                <a:t>=</a:t>
              </a:r>
              <a:endParaRPr lang="ar-SA" sz="1600" b="1" dirty="0"/>
            </a:p>
          </p:txBody>
        </p:sp>
      </p:grpSp>
      <p:grpSp>
        <p:nvGrpSpPr>
          <p:cNvPr id="13" name="مجموعة 22"/>
          <p:cNvGrpSpPr/>
          <p:nvPr/>
        </p:nvGrpSpPr>
        <p:grpSpPr>
          <a:xfrm>
            <a:off x="1185840" y="2233190"/>
            <a:ext cx="942520" cy="647612"/>
            <a:chOff x="2400286" y="3376198"/>
            <a:chExt cx="942520" cy="647612"/>
          </a:xfrm>
        </p:grpSpPr>
        <p:sp>
          <p:nvSpPr>
            <p:cNvPr id="15" name="مربع نص 14"/>
            <p:cNvSpPr txBox="1"/>
            <p:nvPr/>
          </p:nvSpPr>
          <p:spPr>
            <a:xfrm>
              <a:off x="2400286" y="3519074"/>
              <a:ext cx="357190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600" b="1" dirty="0" smtClean="0"/>
                <a:t>=</a:t>
              </a:r>
              <a:endParaRPr lang="ar-SA" sz="1600" b="1" dirty="0"/>
            </a:p>
          </p:txBody>
        </p:sp>
        <p:grpSp>
          <p:nvGrpSpPr>
            <p:cNvPr id="16" name="مجموعة 16"/>
            <p:cNvGrpSpPr/>
            <p:nvPr/>
          </p:nvGrpSpPr>
          <p:grpSpPr>
            <a:xfrm>
              <a:off x="2628426" y="3376198"/>
              <a:ext cx="714380" cy="647612"/>
              <a:chOff x="2998062" y="3376198"/>
              <a:chExt cx="3571900" cy="647612"/>
            </a:xfrm>
          </p:grpSpPr>
          <p:sp>
            <p:nvSpPr>
              <p:cNvPr id="18" name="مربع نص 17"/>
              <p:cNvSpPr txBox="1"/>
              <p:nvPr/>
            </p:nvSpPr>
            <p:spPr>
              <a:xfrm>
                <a:off x="2998062" y="3376198"/>
                <a:ext cx="357190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1600" b="1" dirty="0" smtClean="0"/>
                  <a:t>105</a:t>
                </a:r>
                <a:endParaRPr lang="ar-SA" sz="1600" b="1" dirty="0"/>
              </a:p>
            </p:txBody>
          </p:sp>
          <p:cxnSp>
            <p:nvCxnSpPr>
              <p:cNvPr id="19" name="رابط مستقيم 18"/>
              <p:cNvCxnSpPr/>
              <p:nvPr/>
            </p:nvCxnSpPr>
            <p:spPr>
              <a:xfrm rot="10800000">
                <a:off x="3888442" y="3686176"/>
                <a:ext cx="1980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مربع نص 19"/>
              <p:cNvSpPr txBox="1"/>
              <p:nvPr/>
            </p:nvSpPr>
            <p:spPr>
              <a:xfrm>
                <a:off x="3500432" y="3685256"/>
                <a:ext cx="250033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1600" b="1" dirty="0" smtClean="0"/>
                  <a:t>10</a:t>
                </a:r>
                <a:endParaRPr lang="ar-SA" sz="1600" b="1" dirty="0"/>
              </a:p>
            </p:txBody>
          </p:sp>
        </p:grpSp>
      </p:grpSp>
      <p:sp>
        <p:nvSpPr>
          <p:cNvPr id="21" name="مربع نص 20"/>
          <p:cNvSpPr txBox="1"/>
          <p:nvPr/>
        </p:nvSpPr>
        <p:spPr>
          <a:xfrm>
            <a:off x="642910" y="2357432"/>
            <a:ext cx="67151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10,5</a:t>
            </a:r>
            <a:endParaRPr lang="ar-SA" b="1" dirty="0"/>
          </a:p>
        </p:txBody>
      </p:sp>
      <p:grpSp>
        <p:nvGrpSpPr>
          <p:cNvPr id="17" name="مجموعة 24"/>
          <p:cNvGrpSpPr/>
          <p:nvPr/>
        </p:nvGrpSpPr>
        <p:grpSpPr>
          <a:xfrm>
            <a:off x="6500826" y="2257418"/>
            <a:ext cx="1974380" cy="571504"/>
            <a:chOff x="6000760" y="2714620"/>
            <a:chExt cx="1974380" cy="571504"/>
          </a:xfrm>
        </p:grpSpPr>
        <p:sp>
          <p:nvSpPr>
            <p:cNvPr id="8" name="مستطيل مستدير الزوايا 7"/>
            <p:cNvSpPr/>
            <p:nvPr/>
          </p:nvSpPr>
          <p:spPr>
            <a:xfrm>
              <a:off x="6391140" y="2714620"/>
              <a:ext cx="1584000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المتوسط الحسابي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00760" y="2818980"/>
              <a:ext cx="357190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600" b="1" dirty="0" smtClean="0"/>
                <a:t>=</a:t>
              </a:r>
              <a:endParaRPr lang="ar-SA" sz="1600" b="1" dirty="0"/>
            </a:p>
          </p:txBody>
        </p:sp>
      </p:grpSp>
      <p:sp>
        <p:nvSpPr>
          <p:cNvPr id="28" name="مستطيل مستدير الزوايا 27"/>
          <p:cNvSpPr/>
          <p:nvPr/>
        </p:nvSpPr>
        <p:spPr>
          <a:xfrm>
            <a:off x="2285984" y="3286124"/>
            <a:ext cx="4680000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</a:rPr>
              <a:t>مجموع القيم المطلقة للفرق بين كل قيمة والمتوسط الحسابي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214282" y="4000504"/>
            <a:ext cx="871543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10ــ 10.5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+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12ــ 10.5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+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0ــ 10.5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+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6ــ 10.5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+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9ــ 10.5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+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15ــ 10.5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+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12ــ 10.5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+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10ــ 10.5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+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11ــ 10.5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+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r>
              <a:rPr lang="ar-SA" sz="1200" b="1" dirty="0" smtClean="0"/>
              <a:t>20ــ 10.5</a:t>
            </a:r>
            <a:r>
              <a:rPr lang="ar-SA" sz="1200" b="1" dirty="0" smtClean="0">
                <a:latin typeface="Tahoma"/>
                <a:cs typeface="Tahoma"/>
              </a:rPr>
              <a:t>|</a:t>
            </a:r>
            <a:endParaRPr lang="ar-SA" sz="1200" b="1" dirty="0" smtClean="0"/>
          </a:p>
          <a:p>
            <a:endParaRPr lang="ar-SA" sz="20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8101036" y="4929198"/>
            <a:ext cx="5429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0,5</a:t>
            </a:r>
            <a:endParaRPr lang="ar-SA" sz="1400" b="1" dirty="0"/>
          </a:p>
        </p:txBody>
      </p:sp>
      <p:sp>
        <p:nvSpPr>
          <p:cNvPr id="31" name="سهم للأسفل 30"/>
          <p:cNvSpPr/>
          <p:nvPr/>
        </p:nvSpPr>
        <p:spPr>
          <a:xfrm>
            <a:off x="8286776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ربع نص 31"/>
          <p:cNvSpPr txBox="1"/>
          <p:nvPr/>
        </p:nvSpPr>
        <p:spPr>
          <a:xfrm>
            <a:off x="7386660" y="4929200"/>
            <a:ext cx="44291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1,5</a:t>
            </a:r>
            <a:endParaRPr lang="ar-SA" sz="1400" b="1" dirty="0"/>
          </a:p>
        </p:txBody>
      </p:sp>
      <p:sp>
        <p:nvSpPr>
          <p:cNvPr id="33" name="سهم للأسفل 32"/>
          <p:cNvSpPr/>
          <p:nvPr/>
        </p:nvSpPr>
        <p:spPr>
          <a:xfrm>
            <a:off x="7443808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ربع نص 33"/>
          <p:cNvSpPr txBox="1"/>
          <p:nvPr/>
        </p:nvSpPr>
        <p:spPr>
          <a:xfrm>
            <a:off x="6457962" y="4929198"/>
            <a:ext cx="57150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10,5</a:t>
            </a:r>
            <a:endParaRPr lang="ar-SA" sz="1400" b="1" dirty="0"/>
          </a:p>
        </p:txBody>
      </p:sp>
      <p:sp>
        <p:nvSpPr>
          <p:cNvPr id="35" name="سهم للأسفل 34"/>
          <p:cNvSpPr/>
          <p:nvPr/>
        </p:nvSpPr>
        <p:spPr>
          <a:xfrm>
            <a:off x="6615126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ربع نص 35"/>
          <p:cNvSpPr txBox="1"/>
          <p:nvPr/>
        </p:nvSpPr>
        <p:spPr>
          <a:xfrm>
            <a:off x="5659698" y="4929201"/>
            <a:ext cx="51251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4,5</a:t>
            </a:r>
            <a:endParaRPr lang="ar-SA" sz="1400" b="1" dirty="0"/>
          </a:p>
        </p:txBody>
      </p:sp>
      <p:sp>
        <p:nvSpPr>
          <p:cNvPr id="37" name="سهم للأسفل 36"/>
          <p:cNvSpPr/>
          <p:nvPr/>
        </p:nvSpPr>
        <p:spPr>
          <a:xfrm>
            <a:off x="5815022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4943478" y="4929198"/>
            <a:ext cx="48578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1,5</a:t>
            </a:r>
            <a:endParaRPr lang="ar-SA" sz="1400" b="1" dirty="0"/>
          </a:p>
        </p:txBody>
      </p:sp>
      <p:sp>
        <p:nvSpPr>
          <p:cNvPr id="39" name="سهم للأسفل 38"/>
          <p:cNvSpPr/>
          <p:nvPr/>
        </p:nvSpPr>
        <p:spPr>
          <a:xfrm>
            <a:off x="5056402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ربع نص 39"/>
          <p:cNvSpPr txBox="1"/>
          <p:nvPr/>
        </p:nvSpPr>
        <p:spPr>
          <a:xfrm>
            <a:off x="7815284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6958030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6172212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5414972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428596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=</a:t>
            </a:r>
            <a:endParaRPr lang="ar-SA" sz="1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-32" y="4929198"/>
            <a:ext cx="57150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35</a:t>
            </a:r>
            <a:endParaRPr lang="ar-SA" sz="1400" b="1" dirty="0"/>
          </a:p>
        </p:txBody>
      </p:sp>
      <p:grpSp>
        <p:nvGrpSpPr>
          <p:cNvPr id="22" name="مجموعة 46"/>
          <p:cNvGrpSpPr/>
          <p:nvPr/>
        </p:nvGrpSpPr>
        <p:grpSpPr>
          <a:xfrm>
            <a:off x="5643570" y="5747940"/>
            <a:ext cx="971554" cy="691394"/>
            <a:chOff x="2386000" y="3349883"/>
            <a:chExt cx="971554" cy="691394"/>
          </a:xfrm>
        </p:grpSpPr>
        <p:sp>
          <p:nvSpPr>
            <p:cNvPr id="48" name="مربع نص 47"/>
            <p:cNvSpPr txBox="1"/>
            <p:nvPr/>
          </p:nvSpPr>
          <p:spPr>
            <a:xfrm>
              <a:off x="2386000" y="3521333"/>
              <a:ext cx="357190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600" b="1" dirty="0" smtClean="0"/>
                <a:t>=</a:t>
              </a:r>
              <a:endParaRPr lang="ar-SA" sz="1600" b="1" dirty="0"/>
            </a:p>
          </p:txBody>
        </p:sp>
        <p:grpSp>
          <p:nvGrpSpPr>
            <p:cNvPr id="23" name="مجموعة 48"/>
            <p:cNvGrpSpPr/>
            <p:nvPr/>
          </p:nvGrpSpPr>
          <p:grpSpPr>
            <a:xfrm>
              <a:off x="2643174" y="3349883"/>
              <a:ext cx="714380" cy="691394"/>
              <a:chOff x="3071802" y="3349883"/>
              <a:chExt cx="3571900" cy="691394"/>
            </a:xfrm>
          </p:grpSpPr>
          <p:sp>
            <p:nvSpPr>
              <p:cNvPr id="50" name="مربع نص 49"/>
              <p:cNvSpPr txBox="1"/>
              <p:nvPr/>
            </p:nvSpPr>
            <p:spPr>
              <a:xfrm>
                <a:off x="3071802" y="3349883"/>
                <a:ext cx="357190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1600" b="1" dirty="0" smtClean="0"/>
                  <a:t>35</a:t>
                </a:r>
                <a:endParaRPr lang="ar-SA" sz="1600" b="1" dirty="0"/>
              </a:p>
            </p:txBody>
          </p:sp>
          <p:cxnSp>
            <p:nvCxnSpPr>
              <p:cNvPr id="51" name="رابط مستقيم 50"/>
              <p:cNvCxnSpPr/>
              <p:nvPr/>
            </p:nvCxnSpPr>
            <p:spPr>
              <a:xfrm rot="10800000">
                <a:off x="4105562" y="3686176"/>
                <a:ext cx="1620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مربع نص 51"/>
              <p:cNvSpPr txBox="1"/>
              <p:nvPr/>
            </p:nvSpPr>
            <p:spPr>
              <a:xfrm>
                <a:off x="3643312" y="3702723"/>
                <a:ext cx="2500330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1600" b="1" dirty="0" smtClean="0"/>
                  <a:t>10</a:t>
                </a:r>
                <a:endParaRPr lang="ar-SA" sz="1600" b="1" dirty="0"/>
              </a:p>
            </p:txBody>
          </p:sp>
        </p:grpSp>
      </p:grpSp>
      <p:grpSp>
        <p:nvGrpSpPr>
          <p:cNvPr id="25" name="مجموعة 52"/>
          <p:cNvGrpSpPr/>
          <p:nvPr/>
        </p:nvGrpSpPr>
        <p:grpSpPr>
          <a:xfrm>
            <a:off x="6572264" y="5798483"/>
            <a:ext cx="1942158" cy="571504"/>
            <a:chOff x="6000760" y="2714620"/>
            <a:chExt cx="2424251" cy="571504"/>
          </a:xfrm>
        </p:grpSpPr>
        <p:sp>
          <p:nvSpPr>
            <p:cNvPr id="54" name="مستطيل مستدير الزوايا 53"/>
            <p:cNvSpPr/>
            <p:nvPr/>
          </p:nvSpPr>
          <p:spPr>
            <a:xfrm>
              <a:off x="6357950" y="2714620"/>
              <a:ext cx="2067061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الانحراف المتوسط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مربع نص 54"/>
            <p:cNvSpPr txBox="1"/>
            <p:nvPr/>
          </p:nvSpPr>
          <p:spPr>
            <a:xfrm>
              <a:off x="6000760" y="2835527"/>
              <a:ext cx="357190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600" b="1" dirty="0" smtClean="0"/>
                <a:t>=</a:t>
              </a:r>
              <a:endParaRPr lang="ar-SA" sz="1600" b="1" dirty="0"/>
            </a:p>
          </p:txBody>
        </p:sp>
      </p:grpSp>
      <p:sp>
        <p:nvSpPr>
          <p:cNvPr id="56" name="مربع نص 55"/>
          <p:cNvSpPr txBox="1"/>
          <p:nvPr/>
        </p:nvSpPr>
        <p:spPr>
          <a:xfrm>
            <a:off x="5000628" y="5915044"/>
            <a:ext cx="71438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/>
              <a:t>3,5</a:t>
            </a:r>
            <a:endParaRPr lang="ar-SA" sz="1600" b="1" dirty="0"/>
          </a:p>
        </p:txBody>
      </p:sp>
      <p:sp>
        <p:nvSpPr>
          <p:cNvPr id="75" name="مربع نص 74"/>
          <p:cNvSpPr txBox="1"/>
          <p:nvPr/>
        </p:nvSpPr>
        <p:spPr>
          <a:xfrm>
            <a:off x="4086222" y="4929200"/>
            <a:ext cx="51435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4,5</a:t>
            </a:r>
            <a:endParaRPr lang="ar-SA" sz="1400" b="1" dirty="0"/>
          </a:p>
        </p:txBody>
      </p:sp>
      <p:sp>
        <p:nvSpPr>
          <p:cNvPr id="76" name="سهم للأسفل 75"/>
          <p:cNvSpPr/>
          <p:nvPr/>
        </p:nvSpPr>
        <p:spPr>
          <a:xfrm>
            <a:off x="4229098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7" name="مربع نص 76"/>
          <p:cNvSpPr txBox="1"/>
          <p:nvPr/>
        </p:nvSpPr>
        <p:spPr>
          <a:xfrm>
            <a:off x="3271828" y="4929202"/>
            <a:ext cx="45720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1,5</a:t>
            </a:r>
            <a:endParaRPr lang="ar-SA" sz="1400" b="1" dirty="0"/>
          </a:p>
        </p:txBody>
      </p:sp>
      <p:sp>
        <p:nvSpPr>
          <p:cNvPr id="78" name="سهم للأسفل 77"/>
          <p:cNvSpPr/>
          <p:nvPr/>
        </p:nvSpPr>
        <p:spPr>
          <a:xfrm>
            <a:off x="3357554" y="4457710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9" name="مربع نص 78"/>
          <p:cNvSpPr txBox="1"/>
          <p:nvPr/>
        </p:nvSpPr>
        <p:spPr>
          <a:xfrm>
            <a:off x="2414112" y="4929200"/>
            <a:ext cx="45766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0,5</a:t>
            </a:r>
            <a:endParaRPr lang="ar-SA" sz="1400" b="1" dirty="0"/>
          </a:p>
        </p:txBody>
      </p:sp>
      <p:sp>
        <p:nvSpPr>
          <p:cNvPr id="80" name="سهم للأسفل 79"/>
          <p:cNvSpPr/>
          <p:nvPr/>
        </p:nvSpPr>
        <p:spPr>
          <a:xfrm>
            <a:off x="2528874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1" name="مربع نص 80"/>
          <p:cNvSpPr txBox="1"/>
          <p:nvPr/>
        </p:nvSpPr>
        <p:spPr>
          <a:xfrm>
            <a:off x="1543030" y="4929202"/>
            <a:ext cx="46965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0,5</a:t>
            </a:r>
            <a:endParaRPr lang="ar-SA" sz="1400" b="1" dirty="0"/>
          </a:p>
        </p:txBody>
      </p:sp>
      <p:sp>
        <p:nvSpPr>
          <p:cNvPr id="82" name="سهم للأسفل 81"/>
          <p:cNvSpPr/>
          <p:nvPr/>
        </p:nvSpPr>
        <p:spPr>
          <a:xfrm>
            <a:off x="1671616" y="4457710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3" name="مربع نص 82"/>
          <p:cNvSpPr txBox="1"/>
          <p:nvPr/>
        </p:nvSpPr>
        <p:spPr>
          <a:xfrm>
            <a:off x="657196" y="4929200"/>
            <a:ext cx="51435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9,5</a:t>
            </a:r>
            <a:endParaRPr lang="ar-SA" sz="1400" b="1" dirty="0"/>
          </a:p>
        </p:txBody>
      </p:sp>
      <p:sp>
        <p:nvSpPr>
          <p:cNvPr id="84" name="سهم للأسفل 83"/>
          <p:cNvSpPr/>
          <p:nvPr/>
        </p:nvSpPr>
        <p:spPr>
          <a:xfrm>
            <a:off x="812982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5" name="مربع نص 84"/>
          <p:cNvSpPr txBox="1"/>
          <p:nvPr/>
        </p:nvSpPr>
        <p:spPr>
          <a:xfrm>
            <a:off x="3757606" y="4929200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2928926" y="4929200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87" name="مربع نص 86"/>
          <p:cNvSpPr txBox="1"/>
          <p:nvPr/>
        </p:nvSpPr>
        <p:spPr>
          <a:xfrm>
            <a:off x="2057382" y="4929200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88" name="مربع نص 87"/>
          <p:cNvSpPr txBox="1"/>
          <p:nvPr/>
        </p:nvSpPr>
        <p:spPr>
          <a:xfrm>
            <a:off x="1200126" y="4929200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4629152" y="4929198"/>
            <a:ext cx="35719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/>
              <a:t>+</a:t>
            </a:r>
            <a:endParaRPr lang="ar-SA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52" y="785794"/>
            <a:ext cx="6648459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/>
      <p:bldP spid="28" grpId="0" animBg="1"/>
      <p:bldP spid="29" grpId="0"/>
      <p:bldP spid="30" grpId="0"/>
      <p:bldP spid="31" grpId="0" animBg="1"/>
      <p:bldP spid="32" grpId="0"/>
      <p:bldP spid="33" grpId="0" animBg="1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/>
      <p:bldP spid="42" grpId="0"/>
      <p:bldP spid="43" grpId="0"/>
      <p:bldP spid="44" grpId="0"/>
      <p:bldP spid="45" grpId="0"/>
      <p:bldP spid="56" grpId="0"/>
      <p:bldP spid="75" grpId="0"/>
      <p:bldP spid="76" grpId="0" animBg="1"/>
      <p:bldP spid="77" grpId="0"/>
      <p:bldP spid="78" grpId="0" animBg="1"/>
      <p:bldP spid="79" grpId="0"/>
      <p:bldP spid="80" grpId="0" animBg="1"/>
      <p:bldP spid="81" grpId="0"/>
      <p:bldP spid="82" grpId="0" animBg="1"/>
      <p:bldP spid="83" grpId="0"/>
      <p:bldP spid="84" grpId="0" animBg="1"/>
      <p:bldP spid="85" grpId="0"/>
      <p:bldP spid="86" grpId="0"/>
      <p:bldP spid="87" grpId="0"/>
      <p:bldP spid="8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214422"/>
            <a:ext cx="742951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2552701"/>
            <a:ext cx="7643866" cy="380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مجموعة 72"/>
          <p:cNvGrpSpPr/>
          <p:nvPr/>
        </p:nvGrpSpPr>
        <p:grpSpPr>
          <a:xfrm>
            <a:off x="642910" y="2000240"/>
            <a:ext cx="8001056" cy="4572032"/>
            <a:chOff x="642910" y="2000240"/>
            <a:chExt cx="8001056" cy="4572032"/>
          </a:xfrm>
        </p:grpSpPr>
        <p:grpSp>
          <p:nvGrpSpPr>
            <p:cNvPr id="72" name="مجموعة 71"/>
            <p:cNvGrpSpPr/>
            <p:nvPr/>
          </p:nvGrpSpPr>
          <p:grpSpPr>
            <a:xfrm>
              <a:off x="642910" y="2000240"/>
              <a:ext cx="8001056" cy="4572032"/>
              <a:chOff x="642910" y="2000240"/>
              <a:chExt cx="8001056" cy="4572032"/>
            </a:xfrm>
          </p:grpSpPr>
          <p:sp>
            <p:nvSpPr>
              <p:cNvPr id="7" name="مستطيل ذو زاوية واحدة مستديرة 6"/>
              <p:cNvSpPr/>
              <p:nvPr/>
            </p:nvSpPr>
            <p:spPr>
              <a:xfrm>
                <a:off x="642910" y="2000240"/>
                <a:ext cx="8001056" cy="4572032"/>
              </a:xfrm>
              <a:prstGeom prst="round1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571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hardEdge"/>
                <a:bevelB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" name="مستطيل 25"/>
              <p:cNvSpPr/>
              <p:nvPr/>
            </p:nvSpPr>
            <p:spPr>
              <a:xfrm>
                <a:off x="642910" y="3000372"/>
                <a:ext cx="7884000" cy="108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" name="مستطيل 45"/>
              <p:cNvSpPr/>
              <p:nvPr/>
            </p:nvSpPr>
            <p:spPr>
              <a:xfrm>
                <a:off x="642910" y="5464140"/>
                <a:ext cx="7884000" cy="108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7" name="مستطيل 56"/>
            <p:cNvSpPr/>
            <p:nvPr/>
          </p:nvSpPr>
          <p:spPr>
            <a:xfrm rot="5400000">
              <a:off x="4282314" y="5968140"/>
              <a:ext cx="900000" cy="108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42852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714356"/>
            <a:ext cx="7215238" cy="91440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4294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6" name="مجموعة 21"/>
          <p:cNvGrpSpPr/>
          <p:nvPr/>
        </p:nvGrpSpPr>
        <p:grpSpPr>
          <a:xfrm>
            <a:off x="2928926" y="2143116"/>
            <a:ext cx="3071834" cy="816653"/>
            <a:chOff x="2857488" y="3286124"/>
            <a:chExt cx="3071834" cy="816653"/>
          </a:xfrm>
        </p:grpSpPr>
        <p:grpSp>
          <p:nvGrpSpPr>
            <p:cNvPr id="10" name="مجموعة 15"/>
            <p:cNvGrpSpPr/>
            <p:nvPr/>
          </p:nvGrpSpPr>
          <p:grpSpPr>
            <a:xfrm>
              <a:off x="3071802" y="3286124"/>
              <a:ext cx="2857520" cy="816653"/>
              <a:chOff x="3071802" y="3286124"/>
              <a:chExt cx="2857520" cy="816653"/>
            </a:xfrm>
          </p:grpSpPr>
          <p:sp>
            <p:nvSpPr>
              <p:cNvPr id="9" name="مربع نص 8"/>
              <p:cNvSpPr txBox="1"/>
              <p:nvPr/>
            </p:nvSpPr>
            <p:spPr>
              <a:xfrm>
                <a:off x="3071802" y="3286124"/>
                <a:ext cx="285752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200" b="1" dirty="0" smtClean="0"/>
                  <a:t>3 + 6 + 11 + 12 + 13</a:t>
                </a:r>
                <a:endParaRPr lang="ar-SA" sz="2200" b="1" dirty="0"/>
              </a:p>
            </p:txBody>
          </p:sp>
          <p:cxnSp>
            <p:nvCxnSpPr>
              <p:cNvPr id="11" name="رابط مستقيم 10"/>
              <p:cNvCxnSpPr/>
              <p:nvPr/>
            </p:nvCxnSpPr>
            <p:spPr>
              <a:xfrm rot="10800000">
                <a:off x="3348444" y="3686176"/>
                <a:ext cx="2520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مربع نص 11"/>
              <p:cNvSpPr txBox="1"/>
              <p:nvPr/>
            </p:nvSpPr>
            <p:spPr>
              <a:xfrm>
                <a:off x="3400416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  <p:sp>
          <p:nvSpPr>
            <p:cNvPr id="14" name="مربع نص 13"/>
            <p:cNvSpPr txBox="1"/>
            <p:nvPr/>
          </p:nvSpPr>
          <p:spPr>
            <a:xfrm>
              <a:off x="2857488" y="3469603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grpSp>
        <p:nvGrpSpPr>
          <p:cNvPr id="13" name="مجموعة 22"/>
          <p:cNvGrpSpPr/>
          <p:nvPr/>
        </p:nvGrpSpPr>
        <p:grpSpPr>
          <a:xfrm>
            <a:off x="1928794" y="2143116"/>
            <a:ext cx="928694" cy="816653"/>
            <a:chOff x="2285984" y="3286124"/>
            <a:chExt cx="928694" cy="816653"/>
          </a:xfrm>
        </p:grpSpPr>
        <p:sp>
          <p:nvSpPr>
            <p:cNvPr id="15" name="مربع نص 14"/>
            <p:cNvSpPr txBox="1"/>
            <p:nvPr/>
          </p:nvSpPr>
          <p:spPr>
            <a:xfrm>
              <a:off x="2285984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16" name="مجموعة 16"/>
            <p:cNvGrpSpPr/>
            <p:nvPr/>
          </p:nvGrpSpPr>
          <p:grpSpPr>
            <a:xfrm>
              <a:off x="2714612" y="3286124"/>
              <a:ext cx="500066" cy="816653"/>
              <a:chOff x="3428992" y="3286124"/>
              <a:chExt cx="2500330" cy="816653"/>
            </a:xfrm>
          </p:grpSpPr>
          <p:sp>
            <p:nvSpPr>
              <p:cNvPr id="18" name="مربع نص 17"/>
              <p:cNvSpPr txBox="1"/>
              <p:nvPr/>
            </p:nvSpPr>
            <p:spPr>
              <a:xfrm>
                <a:off x="3428992" y="3286124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45</a:t>
                </a:r>
                <a:endParaRPr lang="ar-SA" sz="2200" b="1" dirty="0"/>
              </a:p>
            </p:txBody>
          </p:sp>
          <p:cxnSp>
            <p:nvCxnSpPr>
              <p:cNvPr id="19" name="رابط مستقيم 18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مربع نص 19"/>
              <p:cNvSpPr txBox="1"/>
              <p:nvPr/>
            </p:nvSpPr>
            <p:spPr>
              <a:xfrm>
                <a:off x="342899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</p:grpSp>
      <p:sp>
        <p:nvSpPr>
          <p:cNvPr id="21" name="مربع نص 20"/>
          <p:cNvSpPr txBox="1"/>
          <p:nvPr/>
        </p:nvSpPr>
        <p:spPr>
          <a:xfrm>
            <a:off x="1643042" y="2328856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9</a:t>
            </a:r>
            <a:endParaRPr lang="ar-SA" sz="2200" b="1" dirty="0"/>
          </a:p>
        </p:txBody>
      </p:sp>
      <p:grpSp>
        <p:nvGrpSpPr>
          <p:cNvPr id="17" name="مجموعة 24"/>
          <p:cNvGrpSpPr/>
          <p:nvPr/>
        </p:nvGrpSpPr>
        <p:grpSpPr>
          <a:xfrm>
            <a:off x="6000760" y="2257418"/>
            <a:ext cx="2286016" cy="571504"/>
            <a:chOff x="6000760" y="2714620"/>
            <a:chExt cx="2286016" cy="571504"/>
          </a:xfrm>
        </p:grpSpPr>
        <p:sp>
          <p:nvSpPr>
            <p:cNvPr id="8" name="مستطيل مستدير الزوايا 7"/>
            <p:cNvSpPr/>
            <p:nvPr/>
          </p:nvSpPr>
          <p:spPr>
            <a:xfrm>
              <a:off x="6357950" y="2714620"/>
              <a:ext cx="1928826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المتوسط الحسابي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0076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28" name="مستطيل مستدير الزوايا 27"/>
          <p:cNvSpPr/>
          <p:nvPr/>
        </p:nvSpPr>
        <p:spPr>
          <a:xfrm>
            <a:off x="2143108" y="3286124"/>
            <a:ext cx="5040000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مجموع مربع الفرق بين كل قيمة والمتوسط الحسابي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1285852" y="4000504"/>
            <a:ext cx="728667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( 3 ــ 9 )</a:t>
            </a:r>
            <a:r>
              <a:rPr lang="ar-SA" sz="3200" b="1" spc="-100" baseline="30000" dirty="0" smtClean="0"/>
              <a:t>2</a:t>
            </a:r>
            <a:r>
              <a:rPr lang="ar-SA" sz="2200" b="1" dirty="0" smtClean="0"/>
              <a:t> + ( 6 ــ 9 )</a:t>
            </a:r>
            <a:r>
              <a:rPr lang="ar-SA" sz="3200" b="1" spc="-100" baseline="30000" dirty="0" smtClean="0"/>
              <a:t>2</a:t>
            </a:r>
            <a:r>
              <a:rPr lang="ar-SA" sz="2200" b="1" dirty="0" smtClean="0"/>
              <a:t> + ( 11 ــ 9 )</a:t>
            </a:r>
            <a:r>
              <a:rPr lang="ar-SA" sz="3200" b="1" spc="-100" baseline="30000" dirty="0" smtClean="0"/>
              <a:t>2</a:t>
            </a:r>
            <a:r>
              <a:rPr lang="ar-SA" sz="2200" b="1" dirty="0" smtClean="0"/>
              <a:t> + ( 12 ــ 9 )</a:t>
            </a:r>
            <a:r>
              <a:rPr lang="ar-SA" sz="3200" b="1" spc="-100" baseline="30000" dirty="0" smtClean="0"/>
              <a:t>2</a:t>
            </a:r>
            <a:r>
              <a:rPr lang="ar-SA" sz="2200" b="1" dirty="0" smtClean="0"/>
              <a:t> + ( 13 ــ 9 )</a:t>
            </a:r>
            <a:r>
              <a:rPr lang="ar-SA" sz="3200" b="1" spc="-100" baseline="30000" dirty="0" smtClean="0"/>
              <a:t>2</a:t>
            </a:r>
            <a:endParaRPr lang="ar-SA" sz="3200" b="1" spc="-100" baseline="30000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7658124" y="4929198"/>
            <a:ext cx="7143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36</a:t>
            </a:r>
            <a:endParaRPr lang="ar-SA" sz="2200" b="1" dirty="0"/>
          </a:p>
        </p:txBody>
      </p:sp>
      <p:sp>
        <p:nvSpPr>
          <p:cNvPr id="31" name="سهم للأسفل 30"/>
          <p:cNvSpPr/>
          <p:nvPr/>
        </p:nvSpPr>
        <p:spPr>
          <a:xfrm>
            <a:off x="7829574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ربع نص 31"/>
          <p:cNvSpPr txBox="1"/>
          <p:nvPr/>
        </p:nvSpPr>
        <p:spPr>
          <a:xfrm>
            <a:off x="6257938" y="4929200"/>
            <a:ext cx="7143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9</a:t>
            </a:r>
            <a:endParaRPr lang="ar-SA" sz="2200" b="1" dirty="0"/>
          </a:p>
        </p:txBody>
      </p:sp>
      <p:sp>
        <p:nvSpPr>
          <p:cNvPr id="33" name="سهم للأسفل 32"/>
          <p:cNvSpPr/>
          <p:nvPr/>
        </p:nvSpPr>
        <p:spPr>
          <a:xfrm>
            <a:off x="6443676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ربع نص 33"/>
          <p:cNvSpPr txBox="1"/>
          <p:nvPr/>
        </p:nvSpPr>
        <p:spPr>
          <a:xfrm>
            <a:off x="4900154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4</a:t>
            </a:r>
            <a:endParaRPr lang="ar-SA" sz="2200" b="1" dirty="0"/>
          </a:p>
        </p:txBody>
      </p:sp>
      <p:sp>
        <p:nvSpPr>
          <p:cNvPr id="35" name="سهم للأسفل 34"/>
          <p:cNvSpPr/>
          <p:nvPr/>
        </p:nvSpPr>
        <p:spPr>
          <a:xfrm>
            <a:off x="4929190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ربع نص 35"/>
          <p:cNvSpPr txBox="1"/>
          <p:nvPr/>
        </p:nvSpPr>
        <p:spPr>
          <a:xfrm>
            <a:off x="3386130" y="4929200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9</a:t>
            </a:r>
            <a:endParaRPr lang="ar-SA" sz="2200" b="1" dirty="0"/>
          </a:p>
        </p:txBody>
      </p:sp>
      <p:sp>
        <p:nvSpPr>
          <p:cNvPr id="37" name="سهم للأسفل 36"/>
          <p:cNvSpPr/>
          <p:nvPr/>
        </p:nvSpPr>
        <p:spPr>
          <a:xfrm>
            <a:off x="3400416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1743054" y="4929198"/>
            <a:ext cx="58579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16</a:t>
            </a:r>
            <a:endParaRPr lang="ar-SA" sz="2200" b="1" dirty="0"/>
          </a:p>
        </p:txBody>
      </p:sp>
      <p:sp>
        <p:nvSpPr>
          <p:cNvPr id="39" name="سهم للأسفل 38"/>
          <p:cNvSpPr/>
          <p:nvPr/>
        </p:nvSpPr>
        <p:spPr>
          <a:xfrm>
            <a:off x="1870264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ربع نص 39"/>
          <p:cNvSpPr txBox="1"/>
          <p:nvPr/>
        </p:nvSpPr>
        <p:spPr>
          <a:xfrm>
            <a:off x="7058042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686432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4129084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2586024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1285852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=</a:t>
            </a:r>
            <a:endParaRPr lang="ar-SA" sz="22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642910" y="4929198"/>
            <a:ext cx="5715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74</a:t>
            </a:r>
            <a:endParaRPr lang="ar-SA" sz="2200" b="1" dirty="0"/>
          </a:p>
        </p:txBody>
      </p:sp>
      <p:grpSp>
        <p:nvGrpSpPr>
          <p:cNvPr id="25" name="مجموعة 52"/>
          <p:cNvGrpSpPr/>
          <p:nvPr/>
        </p:nvGrpSpPr>
        <p:grpSpPr>
          <a:xfrm>
            <a:off x="7244462" y="5755619"/>
            <a:ext cx="1185190" cy="571504"/>
            <a:chOff x="6715140" y="2714620"/>
            <a:chExt cx="1185190" cy="571504"/>
          </a:xfrm>
        </p:grpSpPr>
        <p:sp>
          <p:nvSpPr>
            <p:cNvPr id="54" name="مستطيل مستدير الزوايا 53"/>
            <p:cNvSpPr/>
            <p:nvPr/>
          </p:nvSpPr>
          <p:spPr>
            <a:xfrm>
              <a:off x="7072330" y="2714620"/>
              <a:ext cx="828000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التباين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مربع نص 54"/>
            <p:cNvSpPr txBox="1"/>
            <p:nvPr/>
          </p:nvSpPr>
          <p:spPr>
            <a:xfrm>
              <a:off x="671514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67504" y="142852"/>
            <a:ext cx="239077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4002" y="828658"/>
            <a:ext cx="657702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2" name="مجموعة 52"/>
          <p:cNvGrpSpPr/>
          <p:nvPr/>
        </p:nvGrpSpPr>
        <p:grpSpPr>
          <a:xfrm>
            <a:off x="2328846" y="5757878"/>
            <a:ext cx="2260700" cy="571504"/>
            <a:chOff x="6914357" y="2714620"/>
            <a:chExt cx="1127677" cy="571504"/>
          </a:xfrm>
        </p:grpSpPr>
        <p:sp>
          <p:nvSpPr>
            <p:cNvPr id="63" name="مستطيل مستدير الزوايا 62"/>
            <p:cNvSpPr/>
            <p:nvPr/>
          </p:nvSpPr>
          <p:spPr>
            <a:xfrm>
              <a:off x="7072333" y="2714620"/>
              <a:ext cx="969701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الانحراف المعياري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64" name="مربع نص 63"/>
            <p:cNvSpPr txBox="1"/>
            <p:nvPr/>
          </p:nvSpPr>
          <p:spPr>
            <a:xfrm>
              <a:off x="6914357" y="2786058"/>
              <a:ext cx="15797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71" name="مربع نص 70"/>
          <p:cNvSpPr txBox="1"/>
          <p:nvPr/>
        </p:nvSpPr>
        <p:spPr>
          <a:xfrm>
            <a:off x="571472" y="5829316"/>
            <a:ext cx="7143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3,8</a:t>
            </a:r>
            <a:endParaRPr lang="ar-SA" sz="2200" b="1" dirty="0"/>
          </a:p>
        </p:txBody>
      </p:sp>
      <p:grpSp>
        <p:nvGrpSpPr>
          <p:cNvPr id="81" name="مجموعة 80"/>
          <p:cNvGrpSpPr/>
          <p:nvPr/>
        </p:nvGrpSpPr>
        <p:grpSpPr>
          <a:xfrm>
            <a:off x="1214414" y="5641317"/>
            <a:ext cx="1085858" cy="816653"/>
            <a:chOff x="1214414" y="5641317"/>
            <a:chExt cx="1085858" cy="816653"/>
          </a:xfrm>
        </p:grpSpPr>
        <p:grpSp>
          <p:nvGrpSpPr>
            <p:cNvPr id="65" name="مجموعة 64"/>
            <p:cNvGrpSpPr/>
            <p:nvPr/>
          </p:nvGrpSpPr>
          <p:grpSpPr>
            <a:xfrm>
              <a:off x="1214414" y="5641317"/>
              <a:ext cx="857256" cy="816653"/>
              <a:chOff x="2357422" y="3286124"/>
              <a:chExt cx="857256" cy="816653"/>
            </a:xfrm>
          </p:grpSpPr>
          <p:sp>
            <p:nvSpPr>
              <p:cNvPr id="66" name="مربع نص 65"/>
              <p:cNvSpPr txBox="1"/>
              <p:nvPr/>
            </p:nvSpPr>
            <p:spPr>
              <a:xfrm>
                <a:off x="2357422" y="3471862"/>
                <a:ext cx="35719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200" b="1" dirty="0" smtClean="0"/>
                  <a:t>=</a:t>
                </a:r>
                <a:endParaRPr lang="ar-SA" sz="2200" b="1" dirty="0"/>
              </a:p>
            </p:txBody>
          </p:sp>
          <p:grpSp>
            <p:nvGrpSpPr>
              <p:cNvPr id="67" name="مجموعة 48"/>
              <p:cNvGrpSpPr/>
              <p:nvPr/>
            </p:nvGrpSpPr>
            <p:grpSpPr>
              <a:xfrm>
                <a:off x="2714612" y="3286124"/>
                <a:ext cx="500066" cy="816653"/>
                <a:chOff x="3428992" y="3286124"/>
                <a:chExt cx="2500330" cy="816653"/>
              </a:xfrm>
            </p:grpSpPr>
            <p:sp>
              <p:nvSpPr>
                <p:cNvPr id="68" name="مربع نص 67"/>
                <p:cNvSpPr txBox="1"/>
                <p:nvPr/>
              </p:nvSpPr>
              <p:spPr>
                <a:xfrm>
                  <a:off x="3428992" y="3286124"/>
                  <a:ext cx="2500330" cy="43088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200" b="1" dirty="0" smtClean="0"/>
                    <a:t>74</a:t>
                  </a:r>
                  <a:endParaRPr lang="ar-SA" sz="2200" b="1" dirty="0"/>
                </a:p>
              </p:txBody>
            </p:sp>
            <p:cxnSp>
              <p:nvCxnSpPr>
                <p:cNvPr id="69" name="رابط مستقيم 68"/>
                <p:cNvCxnSpPr/>
                <p:nvPr/>
              </p:nvCxnSpPr>
              <p:spPr>
                <a:xfrm rot="10800000">
                  <a:off x="3600444" y="3686176"/>
                  <a:ext cx="2268000" cy="15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مربع نص 69"/>
                <p:cNvSpPr txBox="1"/>
                <p:nvPr/>
              </p:nvSpPr>
              <p:spPr>
                <a:xfrm>
                  <a:off x="3428992" y="3671890"/>
                  <a:ext cx="2500330" cy="43088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200" b="1" dirty="0" smtClean="0"/>
                    <a:t>5</a:t>
                  </a:r>
                  <a:endParaRPr lang="ar-SA" sz="2200" b="1" dirty="0"/>
                </a:p>
              </p:txBody>
            </p:sp>
          </p:grpSp>
        </p:grpSp>
        <p:grpSp>
          <p:nvGrpSpPr>
            <p:cNvPr id="75" name="مجموعة 77"/>
            <p:cNvGrpSpPr/>
            <p:nvPr/>
          </p:nvGrpSpPr>
          <p:grpSpPr>
            <a:xfrm>
              <a:off x="1660822" y="5643578"/>
              <a:ext cx="639450" cy="587378"/>
              <a:chOff x="6432880" y="200662"/>
              <a:chExt cx="639450" cy="587378"/>
            </a:xfrm>
          </p:grpSpPr>
          <p:cxnSp>
            <p:nvCxnSpPr>
              <p:cNvPr id="77" name="رابط مستقيم 76"/>
              <p:cNvCxnSpPr/>
              <p:nvPr/>
            </p:nvCxnSpPr>
            <p:spPr>
              <a:xfrm rot="16200000" flipH="1">
                <a:off x="6616592" y="479794"/>
                <a:ext cx="576000" cy="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رابط مستقيم 77"/>
              <p:cNvCxnSpPr/>
              <p:nvPr/>
            </p:nvCxnSpPr>
            <p:spPr>
              <a:xfrm rot="5400000" flipH="1" flipV="1">
                <a:off x="6820892" y="608040"/>
                <a:ext cx="288000" cy="72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رابط مستقيم 78"/>
              <p:cNvCxnSpPr/>
              <p:nvPr/>
            </p:nvCxnSpPr>
            <p:spPr>
              <a:xfrm rot="10800000">
                <a:off x="6432880" y="200662"/>
                <a:ext cx="4680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رابط مستقيم 79"/>
              <p:cNvCxnSpPr/>
              <p:nvPr/>
            </p:nvCxnSpPr>
            <p:spPr>
              <a:xfrm rot="16200000" flipH="1">
                <a:off x="7021263" y="493955"/>
                <a:ext cx="30696" cy="7143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4" name="مجموعة 73"/>
          <p:cNvGrpSpPr/>
          <p:nvPr/>
        </p:nvGrpSpPr>
        <p:grpSpPr>
          <a:xfrm>
            <a:off x="6243648" y="5641317"/>
            <a:ext cx="928694" cy="816653"/>
            <a:chOff x="2285984" y="3286124"/>
            <a:chExt cx="928694" cy="816653"/>
          </a:xfrm>
        </p:grpSpPr>
        <p:sp>
          <p:nvSpPr>
            <p:cNvPr id="76" name="مربع نص 75"/>
            <p:cNvSpPr txBox="1"/>
            <p:nvPr/>
          </p:nvSpPr>
          <p:spPr>
            <a:xfrm>
              <a:off x="2285984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82" name="مجموعة 48"/>
            <p:cNvGrpSpPr/>
            <p:nvPr/>
          </p:nvGrpSpPr>
          <p:grpSpPr>
            <a:xfrm>
              <a:off x="2714612" y="3286124"/>
              <a:ext cx="500066" cy="816653"/>
              <a:chOff x="3428992" y="3286124"/>
              <a:chExt cx="2500330" cy="816653"/>
            </a:xfrm>
          </p:grpSpPr>
          <p:sp>
            <p:nvSpPr>
              <p:cNvPr id="83" name="مربع نص 82"/>
              <p:cNvSpPr txBox="1"/>
              <p:nvPr/>
            </p:nvSpPr>
            <p:spPr>
              <a:xfrm>
                <a:off x="3428992" y="3286124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74</a:t>
                </a:r>
                <a:endParaRPr lang="ar-SA" sz="2200" b="1" dirty="0"/>
              </a:p>
            </p:txBody>
          </p:sp>
          <p:cxnSp>
            <p:nvCxnSpPr>
              <p:cNvPr id="84" name="رابط مستقيم 83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مربع نص 84"/>
              <p:cNvSpPr txBox="1"/>
              <p:nvPr/>
            </p:nvSpPr>
            <p:spPr>
              <a:xfrm>
                <a:off x="342899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</p:grpSp>
      <p:sp>
        <p:nvSpPr>
          <p:cNvPr id="86" name="مربع نص 85"/>
          <p:cNvSpPr txBox="1"/>
          <p:nvPr/>
        </p:nvSpPr>
        <p:spPr>
          <a:xfrm>
            <a:off x="5429256" y="5829316"/>
            <a:ext cx="81439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14,8</a:t>
            </a:r>
            <a:endParaRPr lang="ar-SA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/>
      <p:bldP spid="28" grpId="0" animBg="1"/>
      <p:bldP spid="29" grpId="0"/>
      <p:bldP spid="30" grpId="0"/>
      <p:bldP spid="31" grpId="0" animBg="1"/>
      <p:bldP spid="32" grpId="0"/>
      <p:bldP spid="33" grpId="0" animBg="1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/>
      <p:bldP spid="42" grpId="0"/>
      <p:bldP spid="43" grpId="0"/>
      <p:bldP spid="44" grpId="0"/>
      <p:bldP spid="45" grpId="0"/>
      <p:bldP spid="71" grpId="0"/>
      <p:bldP spid="8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72"/>
          <p:cNvGrpSpPr/>
          <p:nvPr/>
        </p:nvGrpSpPr>
        <p:grpSpPr>
          <a:xfrm>
            <a:off x="642910" y="2000240"/>
            <a:ext cx="8001056" cy="4572032"/>
            <a:chOff x="642910" y="2000240"/>
            <a:chExt cx="8001056" cy="4572032"/>
          </a:xfrm>
        </p:grpSpPr>
        <p:grpSp>
          <p:nvGrpSpPr>
            <p:cNvPr id="6" name="مجموعة 71"/>
            <p:cNvGrpSpPr/>
            <p:nvPr/>
          </p:nvGrpSpPr>
          <p:grpSpPr>
            <a:xfrm>
              <a:off x="642910" y="2000240"/>
              <a:ext cx="8001056" cy="4572032"/>
              <a:chOff x="642910" y="2000240"/>
              <a:chExt cx="8001056" cy="4572032"/>
            </a:xfrm>
          </p:grpSpPr>
          <p:sp>
            <p:nvSpPr>
              <p:cNvPr id="7" name="مستطيل ذو زاوية واحدة مستديرة 6"/>
              <p:cNvSpPr/>
              <p:nvPr/>
            </p:nvSpPr>
            <p:spPr>
              <a:xfrm>
                <a:off x="642910" y="2000240"/>
                <a:ext cx="8001056" cy="4572032"/>
              </a:xfrm>
              <a:prstGeom prst="round1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571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hardEdge"/>
                <a:bevelB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" name="مستطيل 25"/>
              <p:cNvSpPr/>
              <p:nvPr/>
            </p:nvSpPr>
            <p:spPr>
              <a:xfrm>
                <a:off x="642910" y="3000372"/>
                <a:ext cx="7884000" cy="108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" name="مستطيل 45"/>
              <p:cNvSpPr/>
              <p:nvPr/>
            </p:nvSpPr>
            <p:spPr>
              <a:xfrm>
                <a:off x="642910" y="5464140"/>
                <a:ext cx="7884000" cy="108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7" name="مستطيل 56"/>
            <p:cNvSpPr/>
            <p:nvPr/>
          </p:nvSpPr>
          <p:spPr>
            <a:xfrm rot="5400000">
              <a:off x="4282314" y="5968140"/>
              <a:ext cx="900000" cy="108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42852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714356"/>
            <a:ext cx="7215238" cy="91440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أوجد المتوسط الحسابي والتباين والانحراف المعياري مقربا إلى أقرب جزء من عشرة للبيانات التالية  6  ،  10  ،  15  ،  11  ،  8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4294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10" name="مجموعة 21"/>
          <p:cNvGrpSpPr/>
          <p:nvPr/>
        </p:nvGrpSpPr>
        <p:grpSpPr>
          <a:xfrm>
            <a:off x="2928926" y="2143116"/>
            <a:ext cx="3071834" cy="816653"/>
            <a:chOff x="2857488" y="3286124"/>
            <a:chExt cx="3071834" cy="816653"/>
          </a:xfrm>
        </p:grpSpPr>
        <p:grpSp>
          <p:nvGrpSpPr>
            <p:cNvPr id="13" name="مجموعة 15"/>
            <p:cNvGrpSpPr/>
            <p:nvPr/>
          </p:nvGrpSpPr>
          <p:grpSpPr>
            <a:xfrm>
              <a:off x="3071802" y="3286124"/>
              <a:ext cx="2857520" cy="816653"/>
              <a:chOff x="3071802" y="3286124"/>
              <a:chExt cx="2857520" cy="816653"/>
            </a:xfrm>
          </p:grpSpPr>
          <p:sp>
            <p:nvSpPr>
              <p:cNvPr id="9" name="مربع نص 8"/>
              <p:cNvSpPr txBox="1"/>
              <p:nvPr/>
            </p:nvSpPr>
            <p:spPr>
              <a:xfrm>
                <a:off x="3071802" y="3286124"/>
                <a:ext cx="285752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200" b="1" dirty="0" smtClean="0"/>
                  <a:t>6 + 10 + 15 + 11 + 8</a:t>
                </a:r>
                <a:endParaRPr lang="ar-SA" sz="2200" b="1" dirty="0"/>
              </a:p>
            </p:txBody>
          </p:sp>
          <p:cxnSp>
            <p:nvCxnSpPr>
              <p:cNvPr id="11" name="رابط مستقيم 10"/>
              <p:cNvCxnSpPr/>
              <p:nvPr/>
            </p:nvCxnSpPr>
            <p:spPr>
              <a:xfrm rot="10800000">
                <a:off x="3348444" y="3686176"/>
                <a:ext cx="2520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مربع نص 11"/>
              <p:cNvSpPr txBox="1"/>
              <p:nvPr/>
            </p:nvSpPr>
            <p:spPr>
              <a:xfrm>
                <a:off x="3400416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  <p:sp>
          <p:nvSpPr>
            <p:cNvPr id="14" name="مربع نص 13"/>
            <p:cNvSpPr txBox="1"/>
            <p:nvPr/>
          </p:nvSpPr>
          <p:spPr>
            <a:xfrm>
              <a:off x="2857488" y="3469603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grpSp>
        <p:nvGrpSpPr>
          <p:cNvPr id="16" name="مجموعة 22"/>
          <p:cNvGrpSpPr/>
          <p:nvPr/>
        </p:nvGrpSpPr>
        <p:grpSpPr>
          <a:xfrm>
            <a:off x="1928794" y="2143116"/>
            <a:ext cx="942982" cy="816653"/>
            <a:chOff x="2285984" y="3286124"/>
            <a:chExt cx="942982" cy="816653"/>
          </a:xfrm>
        </p:grpSpPr>
        <p:sp>
          <p:nvSpPr>
            <p:cNvPr id="15" name="مربع نص 14"/>
            <p:cNvSpPr txBox="1"/>
            <p:nvPr/>
          </p:nvSpPr>
          <p:spPr>
            <a:xfrm>
              <a:off x="2285984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17" name="مجموعة 16"/>
            <p:cNvGrpSpPr/>
            <p:nvPr/>
          </p:nvGrpSpPr>
          <p:grpSpPr>
            <a:xfrm>
              <a:off x="2714612" y="3286124"/>
              <a:ext cx="514354" cy="816653"/>
              <a:chOff x="3428992" y="3286124"/>
              <a:chExt cx="2571770" cy="816653"/>
            </a:xfrm>
          </p:grpSpPr>
          <p:sp>
            <p:nvSpPr>
              <p:cNvPr id="18" name="مربع نص 17"/>
              <p:cNvSpPr txBox="1"/>
              <p:nvPr/>
            </p:nvSpPr>
            <p:spPr>
              <a:xfrm>
                <a:off x="3500432" y="3286124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50</a:t>
                </a:r>
                <a:endParaRPr lang="ar-SA" sz="2200" b="1" dirty="0"/>
              </a:p>
            </p:txBody>
          </p:sp>
          <p:cxnSp>
            <p:nvCxnSpPr>
              <p:cNvPr id="19" name="رابط مستقيم 18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مربع نص 19"/>
              <p:cNvSpPr txBox="1"/>
              <p:nvPr/>
            </p:nvSpPr>
            <p:spPr>
              <a:xfrm>
                <a:off x="342899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</p:grpSp>
      <p:sp>
        <p:nvSpPr>
          <p:cNvPr id="21" name="مربع نص 20"/>
          <p:cNvSpPr txBox="1"/>
          <p:nvPr/>
        </p:nvSpPr>
        <p:spPr>
          <a:xfrm>
            <a:off x="1500166" y="2328856"/>
            <a:ext cx="50006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10</a:t>
            </a:r>
            <a:endParaRPr lang="ar-SA" sz="2200" b="1" dirty="0"/>
          </a:p>
        </p:txBody>
      </p:sp>
      <p:grpSp>
        <p:nvGrpSpPr>
          <p:cNvPr id="22" name="مجموعة 24"/>
          <p:cNvGrpSpPr/>
          <p:nvPr/>
        </p:nvGrpSpPr>
        <p:grpSpPr>
          <a:xfrm>
            <a:off x="6000760" y="2257418"/>
            <a:ext cx="2286016" cy="571504"/>
            <a:chOff x="6000760" y="2714620"/>
            <a:chExt cx="2286016" cy="571504"/>
          </a:xfrm>
        </p:grpSpPr>
        <p:sp>
          <p:nvSpPr>
            <p:cNvPr id="8" name="مستطيل مستدير الزوايا 7"/>
            <p:cNvSpPr/>
            <p:nvPr/>
          </p:nvSpPr>
          <p:spPr>
            <a:xfrm>
              <a:off x="6357950" y="2714620"/>
              <a:ext cx="1928826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المتوسط الحسابي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0076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28" name="مستطيل مستدير الزوايا 27"/>
          <p:cNvSpPr/>
          <p:nvPr/>
        </p:nvSpPr>
        <p:spPr>
          <a:xfrm>
            <a:off x="2143108" y="3286124"/>
            <a:ext cx="5040000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مجموع مربع الفرق بين كل قيمة والمتوسط الحسابي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457172" y="4000504"/>
            <a:ext cx="8143932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100" b="1" dirty="0" smtClean="0"/>
              <a:t>( 6 ــ 10 )</a:t>
            </a:r>
            <a:r>
              <a:rPr lang="ar-SA" sz="3100" b="1" spc="-100" baseline="30000" dirty="0" smtClean="0"/>
              <a:t>2</a:t>
            </a:r>
            <a:r>
              <a:rPr lang="ar-SA" sz="2100" b="1" dirty="0" smtClean="0"/>
              <a:t> + ( 10 ــ 10 )</a:t>
            </a:r>
            <a:r>
              <a:rPr lang="ar-SA" sz="3100" b="1" spc="-100" baseline="30000" dirty="0" smtClean="0"/>
              <a:t>2</a:t>
            </a:r>
            <a:r>
              <a:rPr lang="ar-SA" sz="2100" b="1" dirty="0" smtClean="0"/>
              <a:t> + ( 15 ــ 10 )</a:t>
            </a:r>
            <a:r>
              <a:rPr lang="ar-SA" sz="3100" b="1" spc="-100" baseline="30000" dirty="0" smtClean="0"/>
              <a:t>2</a:t>
            </a:r>
            <a:r>
              <a:rPr lang="ar-SA" sz="2100" b="1" dirty="0" smtClean="0"/>
              <a:t> + ( 11 ــ 10 )</a:t>
            </a:r>
            <a:r>
              <a:rPr lang="ar-SA" sz="3100" b="1" spc="-100" baseline="30000" dirty="0" smtClean="0"/>
              <a:t>2</a:t>
            </a:r>
            <a:r>
              <a:rPr lang="ar-SA" sz="2100" b="1" dirty="0" smtClean="0"/>
              <a:t> + ( 8 ــ 10 )</a:t>
            </a:r>
            <a:r>
              <a:rPr lang="ar-SA" sz="3100" b="1" spc="-100" baseline="30000" dirty="0" smtClean="0"/>
              <a:t>2</a:t>
            </a:r>
            <a:endParaRPr lang="ar-SA" sz="3100" b="1" spc="-100" baseline="30000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7700988" y="4929198"/>
            <a:ext cx="7143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16</a:t>
            </a:r>
            <a:endParaRPr lang="ar-SA" sz="2200" b="1" dirty="0"/>
          </a:p>
        </p:txBody>
      </p:sp>
      <p:sp>
        <p:nvSpPr>
          <p:cNvPr id="31" name="سهم للأسفل 30"/>
          <p:cNvSpPr/>
          <p:nvPr/>
        </p:nvSpPr>
        <p:spPr>
          <a:xfrm>
            <a:off x="7872438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ربع نص 31"/>
          <p:cNvSpPr txBox="1"/>
          <p:nvPr/>
        </p:nvSpPr>
        <p:spPr>
          <a:xfrm>
            <a:off x="6057910" y="4929200"/>
            <a:ext cx="7143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0</a:t>
            </a:r>
            <a:endParaRPr lang="ar-SA" sz="2200" b="1" dirty="0"/>
          </a:p>
        </p:txBody>
      </p:sp>
      <p:sp>
        <p:nvSpPr>
          <p:cNvPr id="33" name="سهم للأسفل 32"/>
          <p:cNvSpPr/>
          <p:nvPr/>
        </p:nvSpPr>
        <p:spPr>
          <a:xfrm>
            <a:off x="6243648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ربع نص 33"/>
          <p:cNvSpPr txBox="1"/>
          <p:nvPr/>
        </p:nvSpPr>
        <p:spPr>
          <a:xfrm>
            <a:off x="4486276" y="4929198"/>
            <a:ext cx="64294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25</a:t>
            </a:r>
            <a:endParaRPr lang="ar-SA" sz="2200" b="1" dirty="0"/>
          </a:p>
        </p:txBody>
      </p:sp>
      <p:sp>
        <p:nvSpPr>
          <p:cNvPr id="35" name="سهم للأسفل 34"/>
          <p:cNvSpPr/>
          <p:nvPr/>
        </p:nvSpPr>
        <p:spPr>
          <a:xfrm>
            <a:off x="4629150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ربع نص 35"/>
          <p:cNvSpPr txBox="1"/>
          <p:nvPr/>
        </p:nvSpPr>
        <p:spPr>
          <a:xfrm>
            <a:off x="2986076" y="4929200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1</a:t>
            </a:r>
            <a:endParaRPr lang="ar-SA" sz="2200" b="1" dirty="0"/>
          </a:p>
        </p:txBody>
      </p:sp>
      <p:sp>
        <p:nvSpPr>
          <p:cNvPr id="37" name="سهم للأسفل 36"/>
          <p:cNvSpPr/>
          <p:nvPr/>
        </p:nvSpPr>
        <p:spPr>
          <a:xfrm>
            <a:off x="3000362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1414440" y="4929198"/>
            <a:ext cx="58579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4</a:t>
            </a:r>
            <a:endParaRPr lang="ar-SA" sz="2200" b="1" dirty="0"/>
          </a:p>
        </p:txBody>
      </p:sp>
      <p:sp>
        <p:nvSpPr>
          <p:cNvPr id="39" name="سهم للأسفل 38"/>
          <p:cNvSpPr/>
          <p:nvPr/>
        </p:nvSpPr>
        <p:spPr>
          <a:xfrm>
            <a:off x="1541650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ربع نص 39"/>
          <p:cNvSpPr txBox="1"/>
          <p:nvPr/>
        </p:nvSpPr>
        <p:spPr>
          <a:xfrm>
            <a:off x="7000892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386394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3743318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2143108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1071538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=</a:t>
            </a:r>
            <a:endParaRPr lang="ar-SA" sz="22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585758" y="4929198"/>
            <a:ext cx="5715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46</a:t>
            </a:r>
            <a:endParaRPr lang="ar-SA" sz="2200" b="1" dirty="0"/>
          </a:p>
        </p:txBody>
      </p:sp>
      <p:grpSp>
        <p:nvGrpSpPr>
          <p:cNvPr id="25" name="مجموعة 52"/>
          <p:cNvGrpSpPr/>
          <p:nvPr/>
        </p:nvGrpSpPr>
        <p:grpSpPr>
          <a:xfrm>
            <a:off x="7244462" y="5755619"/>
            <a:ext cx="1185190" cy="571504"/>
            <a:chOff x="6715140" y="2714620"/>
            <a:chExt cx="1185190" cy="571504"/>
          </a:xfrm>
        </p:grpSpPr>
        <p:sp>
          <p:nvSpPr>
            <p:cNvPr id="54" name="مستطيل مستدير الزوايا 53"/>
            <p:cNvSpPr/>
            <p:nvPr/>
          </p:nvSpPr>
          <p:spPr>
            <a:xfrm>
              <a:off x="7072330" y="2714620"/>
              <a:ext cx="828000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التباين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مربع نص 54"/>
            <p:cNvSpPr txBox="1"/>
            <p:nvPr/>
          </p:nvSpPr>
          <p:spPr>
            <a:xfrm>
              <a:off x="671514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67504" y="142852"/>
            <a:ext cx="239077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7" name="مجموعة 52"/>
          <p:cNvGrpSpPr/>
          <p:nvPr/>
        </p:nvGrpSpPr>
        <p:grpSpPr>
          <a:xfrm>
            <a:off x="2328846" y="5757878"/>
            <a:ext cx="2260700" cy="571504"/>
            <a:chOff x="6914357" y="2714620"/>
            <a:chExt cx="1127677" cy="571504"/>
          </a:xfrm>
        </p:grpSpPr>
        <p:sp>
          <p:nvSpPr>
            <p:cNvPr id="63" name="مستطيل مستدير الزوايا 62"/>
            <p:cNvSpPr/>
            <p:nvPr/>
          </p:nvSpPr>
          <p:spPr>
            <a:xfrm>
              <a:off x="7072333" y="2714620"/>
              <a:ext cx="969701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الانحراف المعياري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64" name="مربع نص 63"/>
            <p:cNvSpPr txBox="1"/>
            <p:nvPr/>
          </p:nvSpPr>
          <p:spPr>
            <a:xfrm>
              <a:off x="6914357" y="2786058"/>
              <a:ext cx="15797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71" name="مربع نص 70"/>
          <p:cNvSpPr txBox="1"/>
          <p:nvPr/>
        </p:nvSpPr>
        <p:spPr>
          <a:xfrm>
            <a:off x="428596" y="5829316"/>
            <a:ext cx="85725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3,03</a:t>
            </a:r>
            <a:endParaRPr lang="ar-SA" sz="2200" b="1" dirty="0"/>
          </a:p>
        </p:txBody>
      </p:sp>
      <p:grpSp>
        <p:nvGrpSpPr>
          <p:cNvPr id="47" name="مجموعة 80"/>
          <p:cNvGrpSpPr/>
          <p:nvPr/>
        </p:nvGrpSpPr>
        <p:grpSpPr>
          <a:xfrm>
            <a:off x="1214414" y="5641317"/>
            <a:ext cx="1085858" cy="816653"/>
            <a:chOff x="1214414" y="5641317"/>
            <a:chExt cx="1085858" cy="816653"/>
          </a:xfrm>
        </p:grpSpPr>
        <p:grpSp>
          <p:nvGrpSpPr>
            <p:cNvPr id="48" name="مجموعة 64"/>
            <p:cNvGrpSpPr/>
            <p:nvPr/>
          </p:nvGrpSpPr>
          <p:grpSpPr>
            <a:xfrm>
              <a:off x="1214414" y="5641317"/>
              <a:ext cx="857256" cy="816653"/>
              <a:chOff x="2357422" y="3286124"/>
              <a:chExt cx="857256" cy="816653"/>
            </a:xfrm>
          </p:grpSpPr>
          <p:sp>
            <p:nvSpPr>
              <p:cNvPr id="66" name="مربع نص 65"/>
              <p:cNvSpPr txBox="1"/>
              <p:nvPr/>
            </p:nvSpPr>
            <p:spPr>
              <a:xfrm>
                <a:off x="2357422" y="3471862"/>
                <a:ext cx="35719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200" b="1" dirty="0" smtClean="0"/>
                  <a:t>=</a:t>
                </a:r>
                <a:endParaRPr lang="ar-SA" sz="2200" b="1" dirty="0"/>
              </a:p>
            </p:txBody>
          </p:sp>
          <p:grpSp>
            <p:nvGrpSpPr>
              <p:cNvPr id="49" name="مجموعة 48"/>
              <p:cNvGrpSpPr/>
              <p:nvPr/>
            </p:nvGrpSpPr>
            <p:grpSpPr>
              <a:xfrm>
                <a:off x="2714612" y="3286124"/>
                <a:ext cx="500066" cy="816653"/>
                <a:chOff x="3428992" y="3286124"/>
                <a:chExt cx="2500330" cy="816653"/>
              </a:xfrm>
            </p:grpSpPr>
            <p:sp>
              <p:nvSpPr>
                <p:cNvPr id="68" name="مربع نص 67"/>
                <p:cNvSpPr txBox="1"/>
                <p:nvPr/>
              </p:nvSpPr>
              <p:spPr>
                <a:xfrm>
                  <a:off x="3428992" y="3286124"/>
                  <a:ext cx="2500330" cy="43088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200" b="1" dirty="0" smtClean="0"/>
                    <a:t>46</a:t>
                  </a:r>
                  <a:endParaRPr lang="ar-SA" sz="2200" b="1" dirty="0"/>
                </a:p>
              </p:txBody>
            </p:sp>
            <p:cxnSp>
              <p:nvCxnSpPr>
                <p:cNvPr id="69" name="رابط مستقيم 68"/>
                <p:cNvCxnSpPr/>
                <p:nvPr/>
              </p:nvCxnSpPr>
              <p:spPr>
                <a:xfrm rot="10800000">
                  <a:off x="3600444" y="3686176"/>
                  <a:ext cx="2268000" cy="15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مربع نص 69"/>
                <p:cNvSpPr txBox="1"/>
                <p:nvPr/>
              </p:nvSpPr>
              <p:spPr>
                <a:xfrm>
                  <a:off x="3428992" y="3671890"/>
                  <a:ext cx="2500330" cy="43088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200" b="1" dirty="0" smtClean="0"/>
                    <a:t>5</a:t>
                  </a:r>
                  <a:endParaRPr lang="ar-SA" sz="2200" b="1" dirty="0"/>
                </a:p>
              </p:txBody>
            </p:sp>
          </p:grpSp>
        </p:grpSp>
        <p:grpSp>
          <p:nvGrpSpPr>
            <p:cNvPr id="53" name="مجموعة 77"/>
            <p:cNvGrpSpPr/>
            <p:nvPr/>
          </p:nvGrpSpPr>
          <p:grpSpPr>
            <a:xfrm>
              <a:off x="1660822" y="5643578"/>
              <a:ext cx="639450" cy="587378"/>
              <a:chOff x="6432880" y="200662"/>
              <a:chExt cx="639450" cy="587378"/>
            </a:xfrm>
          </p:grpSpPr>
          <p:cxnSp>
            <p:nvCxnSpPr>
              <p:cNvPr id="77" name="رابط مستقيم 76"/>
              <p:cNvCxnSpPr/>
              <p:nvPr/>
            </p:nvCxnSpPr>
            <p:spPr>
              <a:xfrm rot="16200000" flipH="1">
                <a:off x="6616592" y="479794"/>
                <a:ext cx="576000" cy="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رابط مستقيم 77"/>
              <p:cNvCxnSpPr/>
              <p:nvPr/>
            </p:nvCxnSpPr>
            <p:spPr>
              <a:xfrm rot="5400000" flipH="1" flipV="1">
                <a:off x="6820892" y="608040"/>
                <a:ext cx="288000" cy="72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رابط مستقيم 78"/>
              <p:cNvCxnSpPr/>
              <p:nvPr/>
            </p:nvCxnSpPr>
            <p:spPr>
              <a:xfrm rot="10800000">
                <a:off x="6432880" y="200662"/>
                <a:ext cx="4680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رابط مستقيم 79"/>
              <p:cNvCxnSpPr/>
              <p:nvPr/>
            </p:nvCxnSpPr>
            <p:spPr>
              <a:xfrm rot="16200000" flipH="1">
                <a:off x="7021263" y="493955"/>
                <a:ext cx="30696" cy="7143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2" name="مجموعة 71"/>
          <p:cNvGrpSpPr/>
          <p:nvPr/>
        </p:nvGrpSpPr>
        <p:grpSpPr>
          <a:xfrm>
            <a:off x="6243648" y="5641317"/>
            <a:ext cx="928694" cy="816653"/>
            <a:chOff x="2285984" y="3286124"/>
            <a:chExt cx="928694" cy="816653"/>
          </a:xfrm>
        </p:grpSpPr>
        <p:sp>
          <p:nvSpPr>
            <p:cNvPr id="73" name="مربع نص 72"/>
            <p:cNvSpPr txBox="1"/>
            <p:nvPr/>
          </p:nvSpPr>
          <p:spPr>
            <a:xfrm>
              <a:off x="2285984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74" name="مجموعة 48"/>
            <p:cNvGrpSpPr/>
            <p:nvPr/>
          </p:nvGrpSpPr>
          <p:grpSpPr>
            <a:xfrm>
              <a:off x="2686036" y="3286124"/>
              <a:ext cx="528642" cy="816653"/>
              <a:chOff x="3286112" y="3286124"/>
              <a:chExt cx="2643210" cy="816653"/>
            </a:xfrm>
          </p:grpSpPr>
          <p:sp>
            <p:nvSpPr>
              <p:cNvPr id="75" name="مربع نص 74"/>
              <p:cNvSpPr txBox="1"/>
              <p:nvPr/>
            </p:nvSpPr>
            <p:spPr>
              <a:xfrm>
                <a:off x="3286112" y="3286124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46</a:t>
                </a:r>
                <a:endParaRPr lang="ar-SA" sz="2200" b="1" dirty="0"/>
              </a:p>
            </p:txBody>
          </p:sp>
          <p:cxnSp>
            <p:nvCxnSpPr>
              <p:cNvPr id="76" name="رابط مستقيم 75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مربع نص 80"/>
              <p:cNvSpPr txBox="1"/>
              <p:nvPr/>
            </p:nvSpPr>
            <p:spPr>
              <a:xfrm>
                <a:off x="342899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</p:grpSp>
      <p:sp>
        <p:nvSpPr>
          <p:cNvPr id="82" name="مربع نص 81"/>
          <p:cNvSpPr txBox="1"/>
          <p:nvPr/>
        </p:nvSpPr>
        <p:spPr>
          <a:xfrm>
            <a:off x="5529268" y="5829316"/>
            <a:ext cx="7143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9,2</a:t>
            </a:r>
            <a:endParaRPr lang="ar-SA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/>
      <p:bldP spid="28" grpId="0" animBg="1"/>
      <p:bldP spid="29" grpId="0"/>
      <p:bldP spid="30" grpId="0"/>
      <p:bldP spid="31" grpId="0" animBg="1"/>
      <p:bldP spid="32" grpId="0"/>
      <p:bldP spid="33" grpId="0" animBg="1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/>
      <p:bldP spid="42" grpId="0"/>
      <p:bldP spid="43" grpId="0"/>
      <p:bldP spid="44" grpId="0"/>
      <p:bldP spid="45" grpId="0"/>
      <p:bldP spid="71" grpId="0"/>
      <p:bldP spid="8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72"/>
          <p:cNvGrpSpPr/>
          <p:nvPr/>
        </p:nvGrpSpPr>
        <p:grpSpPr>
          <a:xfrm>
            <a:off x="357158" y="2000240"/>
            <a:ext cx="8429684" cy="4572032"/>
            <a:chOff x="642910" y="2000240"/>
            <a:chExt cx="8001056" cy="4572032"/>
          </a:xfrm>
        </p:grpSpPr>
        <p:grpSp>
          <p:nvGrpSpPr>
            <p:cNvPr id="6" name="مجموعة 71"/>
            <p:cNvGrpSpPr/>
            <p:nvPr/>
          </p:nvGrpSpPr>
          <p:grpSpPr>
            <a:xfrm>
              <a:off x="642910" y="2000240"/>
              <a:ext cx="8001056" cy="4572032"/>
              <a:chOff x="642910" y="2000240"/>
              <a:chExt cx="8001056" cy="4572032"/>
            </a:xfrm>
          </p:grpSpPr>
          <p:sp>
            <p:nvSpPr>
              <p:cNvPr id="7" name="مستطيل ذو زاوية واحدة مستديرة 6"/>
              <p:cNvSpPr/>
              <p:nvPr/>
            </p:nvSpPr>
            <p:spPr>
              <a:xfrm>
                <a:off x="642910" y="2000240"/>
                <a:ext cx="8001056" cy="4572032"/>
              </a:xfrm>
              <a:prstGeom prst="round1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571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hardEdge"/>
                <a:bevelB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" name="مستطيل 25"/>
              <p:cNvSpPr/>
              <p:nvPr/>
            </p:nvSpPr>
            <p:spPr>
              <a:xfrm>
                <a:off x="642910" y="3000372"/>
                <a:ext cx="7884000" cy="108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" name="مستطيل 45"/>
              <p:cNvSpPr/>
              <p:nvPr/>
            </p:nvSpPr>
            <p:spPr>
              <a:xfrm>
                <a:off x="642910" y="5464140"/>
                <a:ext cx="7884000" cy="108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7" name="مستطيل 56"/>
            <p:cNvSpPr/>
            <p:nvPr/>
          </p:nvSpPr>
          <p:spPr>
            <a:xfrm rot="5400000">
              <a:off x="4282314" y="5968140"/>
              <a:ext cx="900000" cy="108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42852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714356"/>
            <a:ext cx="7215238" cy="91440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أوجد المتوسط الحسابي والتباين والانحراف المعياري مقربا إلى أقرب جزء من عشرة للبيانات التالية  92  ،  84 ،  71 ،  83 ،  100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4294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10" name="مجموعة 21"/>
          <p:cNvGrpSpPr/>
          <p:nvPr/>
        </p:nvGrpSpPr>
        <p:grpSpPr>
          <a:xfrm>
            <a:off x="2643174" y="2143116"/>
            <a:ext cx="3500462" cy="816653"/>
            <a:chOff x="2428860" y="3286124"/>
            <a:chExt cx="3500462" cy="816653"/>
          </a:xfrm>
        </p:grpSpPr>
        <p:grpSp>
          <p:nvGrpSpPr>
            <p:cNvPr id="13" name="مجموعة 15"/>
            <p:cNvGrpSpPr/>
            <p:nvPr/>
          </p:nvGrpSpPr>
          <p:grpSpPr>
            <a:xfrm>
              <a:off x="2714612" y="3286124"/>
              <a:ext cx="3214710" cy="816653"/>
              <a:chOff x="2714612" y="3286124"/>
              <a:chExt cx="3214710" cy="816653"/>
            </a:xfrm>
          </p:grpSpPr>
          <p:sp>
            <p:nvSpPr>
              <p:cNvPr id="9" name="مربع نص 8"/>
              <p:cNvSpPr txBox="1"/>
              <p:nvPr/>
            </p:nvSpPr>
            <p:spPr>
              <a:xfrm>
                <a:off x="2714612" y="3286124"/>
                <a:ext cx="321471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200" b="1" dirty="0" smtClean="0"/>
                  <a:t>92 + 84 + 71 + 83 + 100</a:t>
                </a:r>
                <a:endParaRPr lang="ar-SA" sz="2200" b="1" dirty="0"/>
              </a:p>
            </p:txBody>
          </p:sp>
          <p:cxnSp>
            <p:nvCxnSpPr>
              <p:cNvPr id="11" name="رابط مستقيم 10"/>
              <p:cNvCxnSpPr/>
              <p:nvPr/>
            </p:nvCxnSpPr>
            <p:spPr>
              <a:xfrm rot="10800000">
                <a:off x="2844444" y="3686176"/>
                <a:ext cx="3024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مربع نص 11"/>
              <p:cNvSpPr txBox="1"/>
              <p:nvPr/>
            </p:nvSpPr>
            <p:spPr>
              <a:xfrm>
                <a:off x="3243254" y="3671890"/>
                <a:ext cx="2186002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  <p:sp>
          <p:nvSpPr>
            <p:cNvPr id="14" name="مربع نص 13"/>
            <p:cNvSpPr txBox="1"/>
            <p:nvPr/>
          </p:nvSpPr>
          <p:spPr>
            <a:xfrm>
              <a:off x="2428860" y="3469603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grpSp>
        <p:nvGrpSpPr>
          <p:cNvPr id="16" name="مجموعة 22"/>
          <p:cNvGrpSpPr/>
          <p:nvPr/>
        </p:nvGrpSpPr>
        <p:grpSpPr>
          <a:xfrm>
            <a:off x="1557316" y="2143116"/>
            <a:ext cx="1085858" cy="816653"/>
            <a:chOff x="2143108" y="3286124"/>
            <a:chExt cx="1085858" cy="816653"/>
          </a:xfrm>
        </p:grpSpPr>
        <p:sp>
          <p:nvSpPr>
            <p:cNvPr id="15" name="مربع نص 14"/>
            <p:cNvSpPr txBox="1"/>
            <p:nvPr/>
          </p:nvSpPr>
          <p:spPr>
            <a:xfrm>
              <a:off x="2143108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17" name="مجموعة 16"/>
            <p:cNvGrpSpPr/>
            <p:nvPr/>
          </p:nvGrpSpPr>
          <p:grpSpPr>
            <a:xfrm>
              <a:off x="2500298" y="3286124"/>
              <a:ext cx="728668" cy="816653"/>
              <a:chOff x="2357422" y="3286124"/>
              <a:chExt cx="3643340" cy="816653"/>
            </a:xfrm>
          </p:grpSpPr>
          <p:sp>
            <p:nvSpPr>
              <p:cNvPr id="18" name="مربع نص 17"/>
              <p:cNvSpPr txBox="1"/>
              <p:nvPr/>
            </p:nvSpPr>
            <p:spPr>
              <a:xfrm>
                <a:off x="2357422" y="3286124"/>
                <a:ext cx="364334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430</a:t>
                </a:r>
                <a:endParaRPr lang="ar-SA" sz="2200" b="1" dirty="0"/>
              </a:p>
            </p:txBody>
          </p:sp>
          <p:cxnSp>
            <p:nvCxnSpPr>
              <p:cNvPr id="19" name="رابط مستقيم 18"/>
              <p:cNvCxnSpPr/>
              <p:nvPr/>
            </p:nvCxnSpPr>
            <p:spPr>
              <a:xfrm rot="10800000">
                <a:off x="3071807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مربع نص 19"/>
              <p:cNvSpPr txBox="1"/>
              <p:nvPr/>
            </p:nvSpPr>
            <p:spPr>
              <a:xfrm>
                <a:off x="271461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</p:grpSp>
      <p:sp>
        <p:nvSpPr>
          <p:cNvPr id="21" name="مربع نص 20"/>
          <p:cNvSpPr txBox="1"/>
          <p:nvPr/>
        </p:nvSpPr>
        <p:spPr>
          <a:xfrm>
            <a:off x="1071538" y="2328856"/>
            <a:ext cx="50006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86</a:t>
            </a:r>
            <a:endParaRPr lang="ar-SA" sz="2200" b="1" dirty="0"/>
          </a:p>
        </p:txBody>
      </p:sp>
      <p:grpSp>
        <p:nvGrpSpPr>
          <p:cNvPr id="22" name="مجموعة 24"/>
          <p:cNvGrpSpPr/>
          <p:nvPr/>
        </p:nvGrpSpPr>
        <p:grpSpPr>
          <a:xfrm>
            <a:off x="6143636" y="2257418"/>
            <a:ext cx="2286016" cy="571504"/>
            <a:chOff x="6000760" y="2714620"/>
            <a:chExt cx="2286016" cy="571504"/>
          </a:xfrm>
        </p:grpSpPr>
        <p:sp>
          <p:nvSpPr>
            <p:cNvPr id="8" name="مستطيل مستدير الزوايا 7"/>
            <p:cNvSpPr/>
            <p:nvPr/>
          </p:nvSpPr>
          <p:spPr>
            <a:xfrm>
              <a:off x="6357950" y="2714620"/>
              <a:ext cx="1928826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المتوسط الحسابي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0076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28" name="مستطيل مستدير الزوايا 27"/>
          <p:cNvSpPr/>
          <p:nvPr/>
        </p:nvSpPr>
        <p:spPr>
          <a:xfrm>
            <a:off x="2285984" y="3286124"/>
            <a:ext cx="5040000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مجموع مربع الفرق بين كل قيمة والمتوسط الحسابي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600048" y="4000504"/>
            <a:ext cx="8143932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( 92 ــ 86 )</a:t>
            </a:r>
            <a:r>
              <a:rPr lang="ar-SA" sz="3000" b="1" spc="-100" baseline="30000" dirty="0" smtClean="0"/>
              <a:t>2</a:t>
            </a:r>
            <a:r>
              <a:rPr lang="ar-SA" sz="2000" b="1" dirty="0" smtClean="0"/>
              <a:t> + ( 84 ــ 86 )</a:t>
            </a:r>
            <a:r>
              <a:rPr lang="ar-SA" sz="3000" b="1" spc="-100" baseline="30000" dirty="0" smtClean="0"/>
              <a:t>2</a:t>
            </a:r>
            <a:r>
              <a:rPr lang="ar-SA" sz="2000" b="1" dirty="0" smtClean="0"/>
              <a:t> + ( 71 ــ 86 )</a:t>
            </a:r>
            <a:r>
              <a:rPr lang="ar-SA" sz="3000" b="1" spc="-100" baseline="30000" dirty="0" smtClean="0"/>
              <a:t>2</a:t>
            </a:r>
            <a:r>
              <a:rPr lang="ar-SA" sz="2000" b="1" dirty="0" smtClean="0"/>
              <a:t> + ( 83 ــ 86 )</a:t>
            </a:r>
            <a:r>
              <a:rPr lang="ar-SA" sz="3000" b="1" spc="-100" baseline="30000" dirty="0" smtClean="0"/>
              <a:t>2</a:t>
            </a:r>
            <a:r>
              <a:rPr lang="ar-SA" sz="2000" b="1" dirty="0" smtClean="0"/>
              <a:t> + ( 100 ــ 86 )</a:t>
            </a:r>
            <a:r>
              <a:rPr lang="ar-SA" sz="3000" b="1" spc="-100" baseline="30000" dirty="0" smtClean="0"/>
              <a:t>2</a:t>
            </a:r>
            <a:endParaRPr lang="ar-SA" sz="3000" b="1" spc="-100" baseline="30000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7715276" y="4929198"/>
            <a:ext cx="7143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36</a:t>
            </a:r>
            <a:endParaRPr lang="ar-SA" sz="2200" b="1" dirty="0"/>
          </a:p>
        </p:txBody>
      </p:sp>
      <p:sp>
        <p:nvSpPr>
          <p:cNvPr id="31" name="سهم للأسفل 30"/>
          <p:cNvSpPr/>
          <p:nvPr/>
        </p:nvSpPr>
        <p:spPr>
          <a:xfrm>
            <a:off x="7886726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ربع نص 31"/>
          <p:cNvSpPr txBox="1"/>
          <p:nvPr/>
        </p:nvSpPr>
        <p:spPr>
          <a:xfrm>
            <a:off x="6157926" y="4929200"/>
            <a:ext cx="7143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4</a:t>
            </a:r>
            <a:endParaRPr lang="ar-SA" sz="2200" b="1" dirty="0"/>
          </a:p>
        </p:txBody>
      </p:sp>
      <p:sp>
        <p:nvSpPr>
          <p:cNvPr id="33" name="سهم للأسفل 32"/>
          <p:cNvSpPr/>
          <p:nvPr/>
        </p:nvSpPr>
        <p:spPr>
          <a:xfrm>
            <a:off x="6343664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ربع نص 33"/>
          <p:cNvSpPr txBox="1"/>
          <p:nvPr/>
        </p:nvSpPr>
        <p:spPr>
          <a:xfrm>
            <a:off x="4586288" y="4929198"/>
            <a:ext cx="771528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225</a:t>
            </a:r>
            <a:endParaRPr lang="ar-SA" sz="2200" b="1" dirty="0"/>
          </a:p>
        </p:txBody>
      </p:sp>
      <p:sp>
        <p:nvSpPr>
          <p:cNvPr id="35" name="سهم للأسفل 34"/>
          <p:cNvSpPr/>
          <p:nvPr/>
        </p:nvSpPr>
        <p:spPr>
          <a:xfrm>
            <a:off x="4800602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ربع نص 35"/>
          <p:cNvSpPr txBox="1"/>
          <p:nvPr/>
        </p:nvSpPr>
        <p:spPr>
          <a:xfrm>
            <a:off x="3243254" y="4929200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9</a:t>
            </a:r>
            <a:endParaRPr lang="ar-SA" sz="2200" b="1" dirty="0"/>
          </a:p>
        </p:txBody>
      </p:sp>
      <p:sp>
        <p:nvSpPr>
          <p:cNvPr id="37" name="سهم للأسفل 36"/>
          <p:cNvSpPr/>
          <p:nvPr/>
        </p:nvSpPr>
        <p:spPr>
          <a:xfrm>
            <a:off x="3257540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1371572" y="4929198"/>
            <a:ext cx="728668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196</a:t>
            </a:r>
            <a:endParaRPr lang="ar-SA" sz="2200" b="1" dirty="0"/>
          </a:p>
        </p:txBody>
      </p:sp>
      <p:sp>
        <p:nvSpPr>
          <p:cNvPr id="39" name="سهم للأسفل 38"/>
          <p:cNvSpPr/>
          <p:nvPr/>
        </p:nvSpPr>
        <p:spPr>
          <a:xfrm>
            <a:off x="1570222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ربع نص 39"/>
          <p:cNvSpPr txBox="1"/>
          <p:nvPr/>
        </p:nvSpPr>
        <p:spPr>
          <a:xfrm>
            <a:off x="7058042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500694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3971922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2428860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1000100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=</a:t>
            </a:r>
            <a:endParaRPr lang="ar-SA" sz="22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285720" y="4929198"/>
            <a:ext cx="8001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470</a:t>
            </a:r>
            <a:endParaRPr lang="ar-SA" sz="2200" b="1" dirty="0"/>
          </a:p>
        </p:txBody>
      </p:sp>
      <p:grpSp>
        <p:nvGrpSpPr>
          <p:cNvPr id="23" name="مجموعة 52"/>
          <p:cNvGrpSpPr/>
          <p:nvPr/>
        </p:nvGrpSpPr>
        <p:grpSpPr>
          <a:xfrm>
            <a:off x="7387338" y="5755619"/>
            <a:ext cx="1185190" cy="571504"/>
            <a:chOff x="6715140" y="2714620"/>
            <a:chExt cx="1185190" cy="571504"/>
          </a:xfrm>
        </p:grpSpPr>
        <p:sp>
          <p:nvSpPr>
            <p:cNvPr id="54" name="مستطيل مستدير الزوايا 53"/>
            <p:cNvSpPr/>
            <p:nvPr/>
          </p:nvSpPr>
          <p:spPr>
            <a:xfrm>
              <a:off x="7072330" y="2714620"/>
              <a:ext cx="828000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التباين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مربع نص 54"/>
            <p:cNvSpPr txBox="1"/>
            <p:nvPr/>
          </p:nvSpPr>
          <p:spPr>
            <a:xfrm>
              <a:off x="671514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67504" y="142852"/>
            <a:ext cx="239077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5" name="مجموعة 52"/>
          <p:cNvGrpSpPr/>
          <p:nvPr/>
        </p:nvGrpSpPr>
        <p:grpSpPr>
          <a:xfrm>
            <a:off x="2257408" y="5757878"/>
            <a:ext cx="2260700" cy="571504"/>
            <a:chOff x="6914357" y="2714620"/>
            <a:chExt cx="1127677" cy="571504"/>
          </a:xfrm>
        </p:grpSpPr>
        <p:sp>
          <p:nvSpPr>
            <p:cNvPr id="63" name="مستطيل مستدير الزوايا 62"/>
            <p:cNvSpPr/>
            <p:nvPr/>
          </p:nvSpPr>
          <p:spPr>
            <a:xfrm>
              <a:off x="7072333" y="2714620"/>
              <a:ext cx="969701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الانحراف المعياري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64" name="مربع نص 63"/>
            <p:cNvSpPr txBox="1"/>
            <p:nvPr/>
          </p:nvSpPr>
          <p:spPr>
            <a:xfrm>
              <a:off x="6914357" y="2786058"/>
              <a:ext cx="15797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71" name="مربع نص 70"/>
          <p:cNvSpPr txBox="1"/>
          <p:nvPr/>
        </p:nvSpPr>
        <p:spPr>
          <a:xfrm>
            <a:off x="285720" y="5829316"/>
            <a:ext cx="85725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9,7</a:t>
            </a:r>
            <a:endParaRPr lang="ar-SA" sz="2200" b="1" dirty="0"/>
          </a:p>
        </p:txBody>
      </p:sp>
      <p:grpSp>
        <p:nvGrpSpPr>
          <p:cNvPr id="27" name="مجموعة 80"/>
          <p:cNvGrpSpPr/>
          <p:nvPr/>
        </p:nvGrpSpPr>
        <p:grpSpPr>
          <a:xfrm>
            <a:off x="1142976" y="5641317"/>
            <a:ext cx="1085858" cy="816653"/>
            <a:chOff x="1214414" y="5641317"/>
            <a:chExt cx="1085858" cy="816653"/>
          </a:xfrm>
        </p:grpSpPr>
        <p:grpSp>
          <p:nvGrpSpPr>
            <p:cNvPr id="47" name="مجموعة 64"/>
            <p:cNvGrpSpPr/>
            <p:nvPr/>
          </p:nvGrpSpPr>
          <p:grpSpPr>
            <a:xfrm>
              <a:off x="1214414" y="5641317"/>
              <a:ext cx="1014420" cy="816653"/>
              <a:chOff x="2357422" y="3286124"/>
              <a:chExt cx="1014420" cy="816653"/>
            </a:xfrm>
          </p:grpSpPr>
          <p:sp>
            <p:nvSpPr>
              <p:cNvPr id="66" name="مربع نص 65"/>
              <p:cNvSpPr txBox="1"/>
              <p:nvPr/>
            </p:nvSpPr>
            <p:spPr>
              <a:xfrm>
                <a:off x="2357422" y="3471862"/>
                <a:ext cx="35719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200" b="1" dirty="0" smtClean="0"/>
                  <a:t>=</a:t>
                </a:r>
                <a:endParaRPr lang="ar-SA" sz="2200" b="1" dirty="0"/>
              </a:p>
            </p:txBody>
          </p:sp>
          <p:grpSp>
            <p:nvGrpSpPr>
              <p:cNvPr id="48" name="مجموعة 48"/>
              <p:cNvGrpSpPr/>
              <p:nvPr/>
            </p:nvGrpSpPr>
            <p:grpSpPr>
              <a:xfrm>
                <a:off x="2586024" y="3286124"/>
                <a:ext cx="785818" cy="816653"/>
                <a:chOff x="2786052" y="3286124"/>
                <a:chExt cx="3929090" cy="816653"/>
              </a:xfrm>
            </p:grpSpPr>
            <p:sp>
              <p:nvSpPr>
                <p:cNvPr id="68" name="مربع نص 67"/>
                <p:cNvSpPr txBox="1"/>
                <p:nvPr/>
              </p:nvSpPr>
              <p:spPr>
                <a:xfrm>
                  <a:off x="2786052" y="3286124"/>
                  <a:ext cx="3929090" cy="43088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200" b="1" dirty="0" smtClean="0"/>
                    <a:t>470</a:t>
                  </a:r>
                  <a:endParaRPr lang="ar-SA" sz="2200" b="1" dirty="0"/>
                </a:p>
              </p:txBody>
            </p:sp>
            <p:cxnSp>
              <p:nvCxnSpPr>
                <p:cNvPr id="69" name="رابط مستقيم 68"/>
                <p:cNvCxnSpPr/>
                <p:nvPr/>
              </p:nvCxnSpPr>
              <p:spPr>
                <a:xfrm rot="10800000">
                  <a:off x="3600444" y="3686176"/>
                  <a:ext cx="2268000" cy="15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مربع نص 69"/>
                <p:cNvSpPr txBox="1"/>
                <p:nvPr/>
              </p:nvSpPr>
              <p:spPr>
                <a:xfrm>
                  <a:off x="3428992" y="3671890"/>
                  <a:ext cx="2500330" cy="43088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200" b="1" dirty="0" smtClean="0"/>
                    <a:t>5</a:t>
                  </a:r>
                  <a:endParaRPr lang="ar-SA" sz="2200" b="1" dirty="0"/>
                </a:p>
              </p:txBody>
            </p:sp>
          </p:grpSp>
        </p:grpSp>
        <p:grpSp>
          <p:nvGrpSpPr>
            <p:cNvPr id="49" name="مجموعة 77"/>
            <p:cNvGrpSpPr/>
            <p:nvPr/>
          </p:nvGrpSpPr>
          <p:grpSpPr>
            <a:xfrm>
              <a:off x="1660822" y="5643578"/>
              <a:ext cx="639450" cy="587378"/>
              <a:chOff x="6432880" y="200662"/>
              <a:chExt cx="639450" cy="587378"/>
            </a:xfrm>
          </p:grpSpPr>
          <p:cxnSp>
            <p:nvCxnSpPr>
              <p:cNvPr id="77" name="رابط مستقيم 76"/>
              <p:cNvCxnSpPr/>
              <p:nvPr/>
            </p:nvCxnSpPr>
            <p:spPr>
              <a:xfrm rot="16200000" flipH="1">
                <a:off x="6616592" y="479794"/>
                <a:ext cx="576000" cy="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رابط مستقيم 77"/>
              <p:cNvCxnSpPr/>
              <p:nvPr/>
            </p:nvCxnSpPr>
            <p:spPr>
              <a:xfrm rot="5400000" flipH="1" flipV="1">
                <a:off x="6820892" y="608040"/>
                <a:ext cx="288000" cy="72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رابط مستقيم 78"/>
              <p:cNvCxnSpPr/>
              <p:nvPr/>
            </p:nvCxnSpPr>
            <p:spPr>
              <a:xfrm rot="10800000">
                <a:off x="6432880" y="200662"/>
                <a:ext cx="4680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رابط مستقيم 79"/>
              <p:cNvCxnSpPr/>
              <p:nvPr/>
            </p:nvCxnSpPr>
            <p:spPr>
              <a:xfrm rot="16200000" flipH="1">
                <a:off x="7021263" y="493955"/>
                <a:ext cx="30696" cy="7143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0" name="مجموعة 71"/>
          <p:cNvGrpSpPr/>
          <p:nvPr/>
        </p:nvGrpSpPr>
        <p:grpSpPr>
          <a:xfrm>
            <a:off x="6386524" y="5641317"/>
            <a:ext cx="1042998" cy="816653"/>
            <a:chOff x="2285984" y="3286124"/>
            <a:chExt cx="1042998" cy="816653"/>
          </a:xfrm>
        </p:grpSpPr>
        <p:sp>
          <p:nvSpPr>
            <p:cNvPr id="73" name="مربع نص 72"/>
            <p:cNvSpPr txBox="1"/>
            <p:nvPr/>
          </p:nvSpPr>
          <p:spPr>
            <a:xfrm>
              <a:off x="2285984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51" name="مجموعة 48"/>
            <p:cNvGrpSpPr/>
            <p:nvPr/>
          </p:nvGrpSpPr>
          <p:grpSpPr>
            <a:xfrm>
              <a:off x="2614604" y="3286124"/>
              <a:ext cx="714378" cy="816653"/>
              <a:chOff x="2928952" y="3286124"/>
              <a:chExt cx="3571890" cy="816653"/>
            </a:xfrm>
          </p:grpSpPr>
          <p:sp>
            <p:nvSpPr>
              <p:cNvPr id="75" name="مربع نص 74"/>
              <p:cNvSpPr txBox="1"/>
              <p:nvPr/>
            </p:nvSpPr>
            <p:spPr>
              <a:xfrm>
                <a:off x="2928952" y="3286124"/>
                <a:ext cx="357189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470</a:t>
                </a:r>
                <a:endParaRPr lang="ar-SA" sz="2200" b="1" dirty="0"/>
              </a:p>
            </p:txBody>
          </p:sp>
          <p:cxnSp>
            <p:nvCxnSpPr>
              <p:cNvPr id="76" name="رابط مستقيم 75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مربع نص 80"/>
              <p:cNvSpPr txBox="1"/>
              <p:nvPr/>
            </p:nvSpPr>
            <p:spPr>
              <a:xfrm>
                <a:off x="342899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</p:grpSp>
      <p:sp>
        <p:nvSpPr>
          <p:cNvPr id="82" name="مربع نص 81"/>
          <p:cNvSpPr txBox="1"/>
          <p:nvPr/>
        </p:nvSpPr>
        <p:spPr>
          <a:xfrm>
            <a:off x="5672144" y="5829316"/>
            <a:ext cx="7143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94</a:t>
            </a:r>
            <a:endParaRPr lang="ar-SA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/>
      <p:bldP spid="28" grpId="0" animBg="1"/>
      <p:bldP spid="29" grpId="0"/>
      <p:bldP spid="30" grpId="0"/>
      <p:bldP spid="31" grpId="0" animBg="1"/>
      <p:bldP spid="32" grpId="0"/>
      <p:bldP spid="33" grpId="0" animBg="1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/>
      <p:bldP spid="42" grpId="0"/>
      <p:bldP spid="43" grpId="0"/>
      <p:bldP spid="44" grpId="0"/>
      <p:bldP spid="45" grpId="0"/>
      <p:bldP spid="71" grpId="0"/>
      <p:bldP spid="8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72"/>
          <p:cNvGrpSpPr/>
          <p:nvPr/>
        </p:nvGrpSpPr>
        <p:grpSpPr>
          <a:xfrm>
            <a:off x="214282" y="2000240"/>
            <a:ext cx="8715436" cy="4572032"/>
            <a:chOff x="642910" y="2000240"/>
            <a:chExt cx="8001056" cy="4572032"/>
          </a:xfrm>
        </p:grpSpPr>
        <p:grpSp>
          <p:nvGrpSpPr>
            <p:cNvPr id="6" name="مجموعة 71"/>
            <p:cNvGrpSpPr/>
            <p:nvPr/>
          </p:nvGrpSpPr>
          <p:grpSpPr>
            <a:xfrm>
              <a:off x="642910" y="2000240"/>
              <a:ext cx="8001056" cy="4572032"/>
              <a:chOff x="642910" y="2000240"/>
              <a:chExt cx="8001056" cy="4572032"/>
            </a:xfrm>
          </p:grpSpPr>
          <p:sp>
            <p:nvSpPr>
              <p:cNvPr id="7" name="مستطيل ذو زاوية واحدة مستديرة 6"/>
              <p:cNvSpPr/>
              <p:nvPr/>
            </p:nvSpPr>
            <p:spPr>
              <a:xfrm>
                <a:off x="642910" y="2000240"/>
                <a:ext cx="8001056" cy="4572032"/>
              </a:xfrm>
              <a:prstGeom prst="round1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571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hardEdge"/>
                <a:bevelB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" name="مستطيل 25"/>
              <p:cNvSpPr/>
              <p:nvPr/>
            </p:nvSpPr>
            <p:spPr>
              <a:xfrm>
                <a:off x="642910" y="3000372"/>
                <a:ext cx="7884000" cy="108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" name="مستطيل 45"/>
              <p:cNvSpPr/>
              <p:nvPr/>
            </p:nvSpPr>
            <p:spPr>
              <a:xfrm>
                <a:off x="642910" y="5464140"/>
                <a:ext cx="7884000" cy="108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7" name="مستطيل 56"/>
            <p:cNvSpPr/>
            <p:nvPr/>
          </p:nvSpPr>
          <p:spPr>
            <a:xfrm rot="5400000">
              <a:off x="4336185" y="5968140"/>
              <a:ext cx="900000" cy="108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42852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714356"/>
            <a:ext cx="7215238" cy="91440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أوجد المتوسط الحسابي والتباين والانحراف المعياري مقربا إلى أقرب جزء من عشرة للبيانات التالية  3  ،  4  ،  18  ،  21  ،  17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4294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10" name="مجموعة 21"/>
          <p:cNvGrpSpPr/>
          <p:nvPr/>
        </p:nvGrpSpPr>
        <p:grpSpPr>
          <a:xfrm>
            <a:off x="2928926" y="2143116"/>
            <a:ext cx="3071834" cy="816653"/>
            <a:chOff x="2857488" y="3286124"/>
            <a:chExt cx="3071834" cy="816653"/>
          </a:xfrm>
        </p:grpSpPr>
        <p:grpSp>
          <p:nvGrpSpPr>
            <p:cNvPr id="13" name="مجموعة 15"/>
            <p:cNvGrpSpPr/>
            <p:nvPr/>
          </p:nvGrpSpPr>
          <p:grpSpPr>
            <a:xfrm>
              <a:off x="3071802" y="3286124"/>
              <a:ext cx="2857520" cy="816653"/>
              <a:chOff x="3071802" y="3286124"/>
              <a:chExt cx="2857520" cy="816653"/>
            </a:xfrm>
          </p:grpSpPr>
          <p:sp>
            <p:nvSpPr>
              <p:cNvPr id="9" name="مربع نص 8"/>
              <p:cNvSpPr txBox="1"/>
              <p:nvPr/>
            </p:nvSpPr>
            <p:spPr>
              <a:xfrm>
                <a:off x="3071802" y="3286124"/>
                <a:ext cx="285752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200" b="1" dirty="0" smtClean="0"/>
                  <a:t>3 + 4 + 18 + 21 + 17</a:t>
                </a:r>
                <a:endParaRPr lang="ar-SA" sz="2200" b="1" dirty="0"/>
              </a:p>
            </p:txBody>
          </p:sp>
          <p:cxnSp>
            <p:nvCxnSpPr>
              <p:cNvPr id="11" name="رابط مستقيم 10"/>
              <p:cNvCxnSpPr/>
              <p:nvPr/>
            </p:nvCxnSpPr>
            <p:spPr>
              <a:xfrm rot="10800000">
                <a:off x="3348444" y="3686176"/>
                <a:ext cx="2520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مربع نص 11"/>
              <p:cNvSpPr txBox="1"/>
              <p:nvPr/>
            </p:nvSpPr>
            <p:spPr>
              <a:xfrm>
                <a:off x="3400416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  <p:sp>
          <p:nvSpPr>
            <p:cNvPr id="14" name="مربع نص 13"/>
            <p:cNvSpPr txBox="1"/>
            <p:nvPr/>
          </p:nvSpPr>
          <p:spPr>
            <a:xfrm>
              <a:off x="2857488" y="3469603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grpSp>
        <p:nvGrpSpPr>
          <p:cNvPr id="16" name="مجموعة 22"/>
          <p:cNvGrpSpPr/>
          <p:nvPr/>
        </p:nvGrpSpPr>
        <p:grpSpPr>
          <a:xfrm>
            <a:off x="1928794" y="2143116"/>
            <a:ext cx="942982" cy="816653"/>
            <a:chOff x="2285984" y="3286124"/>
            <a:chExt cx="942982" cy="816653"/>
          </a:xfrm>
        </p:grpSpPr>
        <p:sp>
          <p:nvSpPr>
            <p:cNvPr id="15" name="مربع نص 14"/>
            <p:cNvSpPr txBox="1"/>
            <p:nvPr/>
          </p:nvSpPr>
          <p:spPr>
            <a:xfrm>
              <a:off x="2285984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17" name="مجموعة 16"/>
            <p:cNvGrpSpPr/>
            <p:nvPr/>
          </p:nvGrpSpPr>
          <p:grpSpPr>
            <a:xfrm>
              <a:off x="2714612" y="3286124"/>
              <a:ext cx="514354" cy="816653"/>
              <a:chOff x="3428992" y="3286124"/>
              <a:chExt cx="2571770" cy="816653"/>
            </a:xfrm>
          </p:grpSpPr>
          <p:sp>
            <p:nvSpPr>
              <p:cNvPr id="18" name="مربع نص 17"/>
              <p:cNvSpPr txBox="1"/>
              <p:nvPr/>
            </p:nvSpPr>
            <p:spPr>
              <a:xfrm>
                <a:off x="3500432" y="3286124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63</a:t>
                </a:r>
                <a:endParaRPr lang="ar-SA" sz="2200" b="1" dirty="0"/>
              </a:p>
            </p:txBody>
          </p:sp>
          <p:cxnSp>
            <p:nvCxnSpPr>
              <p:cNvPr id="19" name="رابط مستقيم 18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مربع نص 19"/>
              <p:cNvSpPr txBox="1"/>
              <p:nvPr/>
            </p:nvSpPr>
            <p:spPr>
              <a:xfrm>
                <a:off x="342899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</p:grpSp>
      <p:sp>
        <p:nvSpPr>
          <p:cNvPr id="21" name="مربع نص 20"/>
          <p:cNvSpPr txBox="1"/>
          <p:nvPr/>
        </p:nvSpPr>
        <p:spPr>
          <a:xfrm>
            <a:off x="1214414" y="2328856"/>
            <a:ext cx="785818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12,6</a:t>
            </a:r>
            <a:endParaRPr lang="ar-SA" sz="2200" b="1" dirty="0"/>
          </a:p>
        </p:txBody>
      </p:sp>
      <p:grpSp>
        <p:nvGrpSpPr>
          <p:cNvPr id="22" name="مجموعة 24"/>
          <p:cNvGrpSpPr/>
          <p:nvPr/>
        </p:nvGrpSpPr>
        <p:grpSpPr>
          <a:xfrm>
            <a:off x="6000760" y="2257418"/>
            <a:ext cx="2286016" cy="571504"/>
            <a:chOff x="6000760" y="2714620"/>
            <a:chExt cx="2286016" cy="571504"/>
          </a:xfrm>
        </p:grpSpPr>
        <p:sp>
          <p:nvSpPr>
            <p:cNvPr id="8" name="مستطيل مستدير الزوايا 7"/>
            <p:cNvSpPr/>
            <p:nvPr/>
          </p:nvSpPr>
          <p:spPr>
            <a:xfrm>
              <a:off x="6357950" y="2714620"/>
              <a:ext cx="1928826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المتوسط الحسابي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0076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28" name="مستطيل مستدير الزوايا 27"/>
          <p:cNvSpPr/>
          <p:nvPr/>
        </p:nvSpPr>
        <p:spPr>
          <a:xfrm>
            <a:off x="2143108" y="3286124"/>
            <a:ext cx="5040000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مجموع مربع الفرق بين كل قيمة والمتوسط الحسابي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500032" y="4000504"/>
            <a:ext cx="8386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( 3 ــ 12,6)</a:t>
            </a:r>
            <a:r>
              <a:rPr lang="ar-SA" sz="3000" b="1" spc="-100" baseline="30000" dirty="0" smtClean="0"/>
              <a:t>2</a:t>
            </a:r>
            <a:r>
              <a:rPr lang="ar-SA" sz="2000" b="1" dirty="0" smtClean="0"/>
              <a:t> + ( 4 ــ 12,6)</a:t>
            </a:r>
            <a:r>
              <a:rPr lang="ar-SA" sz="3000" b="1" spc="-100" baseline="30000" dirty="0" smtClean="0"/>
              <a:t>2</a:t>
            </a:r>
            <a:r>
              <a:rPr lang="ar-SA" sz="2000" b="1" dirty="0" smtClean="0"/>
              <a:t> + ( 18 ــ 12,6)</a:t>
            </a:r>
            <a:r>
              <a:rPr lang="ar-SA" sz="3000" b="1" spc="-100" baseline="30000" dirty="0" smtClean="0"/>
              <a:t>2</a:t>
            </a:r>
            <a:r>
              <a:rPr lang="ar-SA" sz="2000" b="1" dirty="0" smtClean="0"/>
              <a:t> + ( 21 ــ 12,6)</a:t>
            </a:r>
            <a:r>
              <a:rPr lang="ar-SA" sz="3000" b="1" spc="-100" baseline="30000" dirty="0" smtClean="0"/>
              <a:t>2</a:t>
            </a:r>
            <a:r>
              <a:rPr lang="ar-SA" sz="2000" b="1" dirty="0" smtClean="0"/>
              <a:t> + ( 17 ــ 12,6)</a:t>
            </a:r>
            <a:r>
              <a:rPr lang="ar-SA" sz="3000" b="1" spc="-100" baseline="30000" dirty="0" smtClean="0"/>
              <a:t>2</a:t>
            </a:r>
            <a:endParaRPr lang="ar-SA" sz="3000" b="1" spc="-100" baseline="30000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7772420" y="4929198"/>
            <a:ext cx="85725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92.6</a:t>
            </a:r>
            <a:endParaRPr lang="ar-SA" sz="2200" b="1" dirty="0"/>
          </a:p>
        </p:txBody>
      </p:sp>
      <p:sp>
        <p:nvSpPr>
          <p:cNvPr id="31" name="سهم للأسفل 30"/>
          <p:cNvSpPr/>
          <p:nvPr/>
        </p:nvSpPr>
        <p:spPr>
          <a:xfrm>
            <a:off x="8029596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ربع نص 31"/>
          <p:cNvSpPr txBox="1"/>
          <p:nvPr/>
        </p:nvSpPr>
        <p:spPr>
          <a:xfrm>
            <a:off x="6243648" y="4929200"/>
            <a:ext cx="92869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73.96</a:t>
            </a:r>
            <a:endParaRPr lang="ar-SA" sz="2200" b="1" dirty="0"/>
          </a:p>
        </p:txBody>
      </p:sp>
      <p:sp>
        <p:nvSpPr>
          <p:cNvPr id="33" name="سهم للأسفل 32"/>
          <p:cNvSpPr/>
          <p:nvPr/>
        </p:nvSpPr>
        <p:spPr>
          <a:xfrm>
            <a:off x="6529398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ربع نص 33"/>
          <p:cNvSpPr txBox="1"/>
          <p:nvPr/>
        </p:nvSpPr>
        <p:spPr>
          <a:xfrm>
            <a:off x="4571998" y="4929198"/>
            <a:ext cx="100013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29.16</a:t>
            </a:r>
            <a:endParaRPr lang="ar-SA" sz="2200" b="1" dirty="0"/>
          </a:p>
        </p:txBody>
      </p:sp>
      <p:sp>
        <p:nvSpPr>
          <p:cNvPr id="35" name="سهم للأسفل 34"/>
          <p:cNvSpPr/>
          <p:nvPr/>
        </p:nvSpPr>
        <p:spPr>
          <a:xfrm>
            <a:off x="4914900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ربع نص 35"/>
          <p:cNvSpPr txBox="1"/>
          <p:nvPr/>
        </p:nvSpPr>
        <p:spPr>
          <a:xfrm>
            <a:off x="2828910" y="4929200"/>
            <a:ext cx="100013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70.56</a:t>
            </a:r>
            <a:endParaRPr lang="ar-SA" sz="2200" b="1" dirty="0"/>
          </a:p>
        </p:txBody>
      </p:sp>
      <p:sp>
        <p:nvSpPr>
          <p:cNvPr id="37" name="سهم للأسفل 36"/>
          <p:cNvSpPr/>
          <p:nvPr/>
        </p:nvSpPr>
        <p:spPr>
          <a:xfrm>
            <a:off x="3157524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1214414" y="4929198"/>
            <a:ext cx="92869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19.36</a:t>
            </a:r>
            <a:endParaRPr lang="ar-SA" sz="2200" b="1" dirty="0"/>
          </a:p>
        </p:txBody>
      </p:sp>
      <p:sp>
        <p:nvSpPr>
          <p:cNvPr id="39" name="سهم للأسفل 38"/>
          <p:cNvSpPr/>
          <p:nvPr/>
        </p:nvSpPr>
        <p:spPr>
          <a:xfrm>
            <a:off x="1513076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ربع نص 39"/>
          <p:cNvSpPr txBox="1"/>
          <p:nvPr/>
        </p:nvSpPr>
        <p:spPr>
          <a:xfrm>
            <a:off x="7200916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657856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3971918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2285982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1000100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=</a:t>
            </a:r>
            <a:endParaRPr lang="ar-SA" sz="22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-214314" y="4929198"/>
            <a:ext cx="128585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285.64</a:t>
            </a:r>
            <a:endParaRPr lang="ar-SA" sz="2200" b="1" dirty="0"/>
          </a:p>
        </p:txBody>
      </p:sp>
      <p:grpSp>
        <p:nvGrpSpPr>
          <p:cNvPr id="23" name="مجموعة 52"/>
          <p:cNvGrpSpPr/>
          <p:nvPr/>
        </p:nvGrpSpPr>
        <p:grpSpPr>
          <a:xfrm>
            <a:off x="7530214" y="5755619"/>
            <a:ext cx="1185190" cy="571504"/>
            <a:chOff x="6715140" y="2714620"/>
            <a:chExt cx="1185190" cy="571504"/>
          </a:xfrm>
        </p:grpSpPr>
        <p:sp>
          <p:nvSpPr>
            <p:cNvPr id="54" name="مستطيل مستدير الزوايا 53"/>
            <p:cNvSpPr/>
            <p:nvPr/>
          </p:nvSpPr>
          <p:spPr>
            <a:xfrm>
              <a:off x="7072330" y="2714620"/>
              <a:ext cx="828000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التباين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مربع نص 54"/>
            <p:cNvSpPr txBox="1"/>
            <p:nvPr/>
          </p:nvSpPr>
          <p:spPr>
            <a:xfrm>
              <a:off x="671514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67504" y="142852"/>
            <a:ext cx="239077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5" name="مجموعة 52"/>
          <p:cNvGrpSpPr/>
          <p:nvPr/>
        </p:nvGrpSpPr>
        <p:grpSpPr>
          <a:xfrm>
            <a:off x="2328846" y="5757878"/>
            <a:ext cx="2260700" cy="571504"/>
            <a:chOff x="6914357" y="2714620"/>
            <a:chExt cx="1127677" cy="571504"/>
          </a:xfrm>
        </p:grpSpPr>
        <p:sp>
          <p:nvSpPr>
            <p:cNvPr id="63" name="مستطيل مستدير الزوايا 62"/>
            <p:cNvSpPr/>
            <p:nvPr/>
          </p:nvSpPr>
          <p:spPr>
            <a:xfrm>
              <a:off x="7072333" y="2714620"/>
              <a:ext cx="969701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الانحراف المعياري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64" name="مربع نص 63"/>
            <p:cNvSpPr txBox="1"/>
            <p:nvPr/>
          </p:nvSpPr>
          <p:spPr>
            <a:xfrm>
              <a:off x="6914357" y="2786058"/>
              <a:ext cx="15797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71" name="مربع نص 70"/>
          <p:cNvSpPr txBox="1"/>
          <p:nvPr/>
        </p:nvSpPr>
        <p:spPr>
          <a:xfrm>
            <a:off x="142844" y="5829316"/>
            <a:ext cx="64294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7,6</a:t>
            </a:r>
            <a:endParaRPr lang="ar-SA" sz="2200" b="1" dirty="0"/>
          </a:p>
        </p:txBody>
      </p:sp>
      <p:grpSp>
        <p:nvGrpSpPr>
          <p:cNvPr id="27" name="مجموعة 80"/>
          <p:cNvGrpSpPr/>
          <p:nvPr/>
        </p:nvGrpSpPr>
        <p:grpSpPr>
          <a:xfrm>
            <a:off x="714348" y="5641317"/>
            <a:ext cx="1585924" cy="816653"/>
            <a:chOff x="714348" y="5641317"/>
            <a:chExt cx="1585924" cy="816653"/>
          </a:xfrm>
        </p:grpSpPr>
        <p:grpSp>
          <p:nvGrpSpPr>
            <p:cNvPr id="47" name="مجموعة 64"/>
            <p:cNvGrpSpPr/>
            <p:nvPr/>
          </p:nvGrpSpPr>
          <p:grpSpPr>
            <a:xfrm>
              <a:off x="714348" y="5641317"/>
              <a:ext cx="1428760" cy="816653"/>
              <a:chOff x="1857356" y="3286124"/>
              <a:chExt cx="1428760" cy="816653"/>
            </a:xfrm>
          </p:grpSpPr>
          <p:sp>
            <p:nvSpPr>
              <p:cNvPr id="66" name="مربع نص 65"/>
              <p:cNvSpPr txBox="1"/>
              <p:nvPr/>
            </p:nvSpPr>
            <p:spPr>
              <a:xfrm>
                <a:off x="1857356" y="3471862"/>
                <a:ext cx="35719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200" b="1" dirty="0" smtClean="0"/>
                  <a:t>=</a:t>
                </a:r>
                <a:endParaRPr lang="ar-SA" sz="2200" b="1" dirty="0"/>
              </a:p>
            </p:txBody>
          </p:sp>
          <p:grpSp>
            <p:nvGrpSpPr>
              <p:cNvPr id="48" name="مجموعة 48"/>
              <p:cNvGrpSpPr/>
              <p:nvPr/>
            </p:nvGrpSpPr>
            <p:grpSpPr>
              <a:xfrm>
                <a:off x="2143108" y="3286124"/>
                <a:ext cx="1143008" cy="816653"/>
                <a:chOff x="571472" y="3286124"/>
                <a:chExt cx="5715040" cy="816653"/>
              </a:xfrm>
            </p:grpSpPr>
            <p:sp>
              <p:nvSpPr>
                <p:cNvPr id="68" name="مربع نص 67"/>
                <p:cNvSpPr txBox="1"/>
                <p:nvPr/>
              </p:nvSpPr>
              <p:spPr>
                <a:xfrm>
                  <a:off x="571472" y="3286124"/>
                  <a:ext cx="5715040" cy="43088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200" b="1" dirty="0" smtClean="0"/>
                    <a:t>285.64</a:t>
                  </a:r>
                  <a:endParaRPr lang="ar-SA" sz="2200" b="1" dirty="0"/>
                </a:p>
              </p:txBody>
            </p:sp>
            <p:cxnSp>
              <p:nvCxnSpPr>
                <p:cNvPr id="69" name="رابط مستقيم 68"/>
                <p:cNvCxnSpPr/>
                <p:nvPr/>
              </p:nvCxnSpPr>
              <p:spPr>
                <a:xfrm rot="10800000">
                  <a:off x="1368442" y="3686176"/>
                  <a:ext cx="4500000" cy="15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مربع نص 69"/>
                <p:cNvSpPr txBox="1"/>
                <p:nvPr/>
              </p:nvSpPr>
              <p:spPr>
                <a:xfrm>
                  <a:off x="2714612" y="3671890"/>
                  <a:ext cx="1785950" cy="43088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200" b="1" dirty="0" smtClean="0"/>
                    <a:t>5</a:t>
                  </a:r>
                  <a:endParaRPr lang="ar-SA" sz="2200" b="1" dirty="0"/>
                </a:p>
              </p:txBody>
            </p:sp>
          </p:grpSp>
        </p:grpSp>
        <p:grpSp>
          <p:nvGrpSpPr>
            <p:cNvPr id="49" name="مجموعة 77"/>
            <p:cNvGrpSpPr/>
            <p:nvPr/>
          </p:nvGrpSpPr>
          <p:grpSpPr>
            <a:xfrm>
              <a:off x="1156822" y="5643578"/>
              <a:ext cx="1143450" cy="587378"/>
              <a:chOff x="5928880" y="200662"/>
              <a:chExt cx="1143450" cy="587378"/>
            </a:xfrm>
          </p:grpSpPr>
          <p:cxnSp>
            <p:nvCxnSpPr>
              <p:cNvPr id="77" name="رابط مستقيم 76"/>
              <p:cNvCxnSpPr/>
              <p:nvPr/>
            </p:nvCxnSpPr>
            <p:spPr>
              <a:xfrm rot="16200000" flipH="1">
                <a:off x="6616592" y="479794"/>
                <a:ext cx="576000" cy="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رابط مستقيم 77"/>
              <p:cNvCxnSpPr/>
              <p:nvPr/>
            </p:nvCxnSpPr>
            <p:spPr>
              <a:xfrm rot="5400000" flipH="1" flipV="1">
                <a:off x="6820892" y="608040"/>
                <a:ext cx="288000" cy="72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رابط مستقيم 78"/>
              <p:cNvCxnSpPr/>
              <p:nvPr/>
            </p:nvCxnSpPr>
            <p:spPr>
              <a:xfrm rot="10800000">
                <a:off x="5928880" y="200662"/>
                <a:ext cx="9720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رابط مستقيم 79"/>
              <p:cNvCxnSpPr/>
              <p:nvPr/>
            </p:nvCxnSpPr>
            <p:spPr>
              <a:xfrm rot="16200000" flipH="1">
                <a:off x="7021263" y="493955"/>
                <a:ext cx="30696" cy="7143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0" name="مجموعة 71"/>
          <p:cNvGrpSpPr/>
          <p:nvPr/>
        </p:nvGrpSpPr>
        <p:grpSpPr>
          <a:xfrm>
            <a:off x="6143636" y="5641317"/>
            <a:ext cx="1428760" cy="816653"/>
            <a:chOff x="1900220" y="3286124"/>
            <a:chExt cx="1428760" cy="816653"/>
          </a:xfrm>
        </p:grpSpPr>
        <p:sp>
          <p:nvSpPr>
            <p:cNvPr id="73" name="مربع نص 72"/>
            <p:cNvSpPr txBox="1"/>
            <p:nvPr/>
          </p:nvSpPr>
          <p:spPr>
            <a:xfrm>
              <a:off x="1900220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51" name="مجموعة 48"/>
            <p:cNvGrpSpPr/>
            <p:nvPr/>
          </p:nvGrpSpPr>
          <p:grpSpPr>
            <a:xfrm>
              <a:off x="2185972" y="3286124"/>
              <a:ext cx="1143008" cy="816653"/>
              <a:chOff x="785792" y="3286124"/>
              <a:chExt cx="5715040" cy="816653"/>
            </a:xfrm>
          </p:grpSpPr>
          <p:sp>
            <p:nvSpPr>
              <p:cNvPr id="75" name="مربع نص 74"/>
              <p:cNvSpPr txBox="1"/>
              <p:nvPr/>
            </p:nvSpPr>
            <p:spPr>
              <a:xfrm>
                <a:off x="785792" y="3286124"/>
                <a:ext cx="571504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285.64</a:t>
                </a:r>
                <a:endParaRPr lang="ar-SA" sz="2200" b="1" dirty="0"/>
              </a:p>
            </p:txBody>
          </p:sp>
          <p:cxnSp>
            <p:nvCxnSpPr>
              <p:cNvPr id="76" name="رابط مستقيم 75"/>
              <p:cNvCxnSpPr/>
              <p:nvPr/>
            </p:nvCxnSpPr>
            <p:spPr>
              <a:xfrm rot="10800000">
                <a:off x="1728442" y="3686176"/>
                <a:ext cx="4140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مربع نص 80"/>
              <p:cNvSpPr txBox="1"/>
              <p:nvPr/>
            </p:nvSpPr>
            <p:spPr>
              <a:xfrm>
                <a:off x="2786062" y="3671890"/>
                <a:ext cx="200027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5</a:t>
                </a:r>
                <a:endParaRPr lang="ar-SA" sz="2200" b="1" dirty="0"/>
              </a:p>
            </p:txBody>
          </p:sp>
        </p:grpSp>
      </p:grpSp>
      <p:sp>
        <p:nvSpPr>
          <p:cNvPr id="82" name="مربع نص 81"/>
          <p:cNvSpPr txBox="1"/>
          <p:nvPr/>
        </p:nvSpPr>
        <p:spPr>
          <a:xfrm>
            <a:off x="5329244" y="5829316"/>
            <a:ext cx="88583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57,1</a:t>
            </a:r>
            <a:endParaRPr lang="ar-SA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/>
      <p:bldP spid="28" grpId="0" animBg="1"/>
      <p:bldP spid="29" grpId="0"/>
      <p:bldP spid="30" grpId="0"/>
      <p:bldP spid="31" grpId="0" animBg="1"/>
      <p:bldP spid="32" grpId="0"/>
      <p:bldP spid="33" grpId="0" animBg="1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/>
      <p:bldP spid="42" grpId="0"/>
      <p:bldP spid="43" grpId="0"/>
      <p:bldP spid="44" grpId="0"/>
      <p:bldP spid="45" grpId="0"/>
      <p:bldP spid="71" grpId="0"/>
      <p:bldP spid="8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72"/>
          <p:cNvGrpSpPr/>
          <p:nvPr/>
        </p:nvGrpSpPr>
        <p:grpSpPr>
          <a:xfrm>
            <a:off x="642910" y="2000240"/>
            <a:ext cx="8001056" cy="4572032"/>
            <a:chOff x="642910" y="2000240"/>
            <a:chExt cx="8001056" cy="4572032"/>
          </a:xfrm>
        </p:grpSpPr>
        <p:grpSp>
          <p:nvGrpSpPr>
            <p:cNvPr id="6" name="مجموعة 71"/>
            <p:cNvGrpSpPr/>
            <p:nvPr/>
          </p:nvGrpSpPr>
          <p:grpSpPr>
            <a:xfrm>
              <a:off x="642910" y="2000240"/>
              <a:ext cx="8001056" cy="4572032"/>
              <a:chOff x="642910" y="2000240"/>
              <a:chExt cx="8001056" cy="4572032"/>
            </a:xfrm>
          </p:grpSpPr>
          <p:sp>
            <p:nvSpPr>
              <p:cNvPr id="7" name="مستطيل ذو زاوية واحدة مستديرة 6"/>
              <p:cNvSpPr/>
              <p:nvPr/>
            </p:nvSpPr>
            <p:spPr>
              <a:xfrm>
                <a:off x="642910" y="2000240"/>
                <a:ext cx="8001056" cy="4572032"/>
              </a:xfrm>
              <a:prstGeom prst="round1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571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hardEdge"/>
                <a:bevelB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" name="مستطيل 25"/>
              <p:cNvSpPr/>
              <p:nvPr/>
            </p:nvSpPr>
            <p:spPr>
              <a:xfrm>
                <a:off x="642910" y="3000372"/>
                <a:ext cx="7884000" cy="108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" name="مستطيل 45"/>
              <p:cNvSpPr/>
              <p:nvPr/>
            </p:nvSpPr>
            <p:spPr>
              <a:xfrm>
                <a:off x="642910" y="5464140"/>
                <a:ext cx="7884000" cy="108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7" name="مستطيل 56"/>
            <p:cNvSpPr/>
            <p:nvPr/>
          </p:nvSpPr>
          <p:spPr>
            <a:xfrm rot="5400000">
              <a:off x="4282314" y="5968140"/>
              <a:ext cx="900000" cy="108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42852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714356"/>
            <a:ext cx="7215238" cy="91440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أوجد المتوسط الحسابي والتباين والانحراف المعياري مقربا إلى أقرب جزء من عشرة للبيانات التالية  12  ،  15  ،  18  ،  21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4294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10" name="مجموعة 21"/>
          <p:cNvGrpSpPr/>
          <p:nvPr/>
        </p:nvGrpSpPr>
        <p:grpSpPr>
          <a:xfrm>
            <a:off x="3143240" y="2143116"/>
            <a:ext cx="2857520" cy="816653"/>
            <a:chOff x="3071802" y="3286124"/>
            <a:chExt cx="2857520" cy="816653"/>
          </a:xfrm>
        </p:grpSpPr>
        <p:grpSp>
          <p:nvGrpSpPr>
            <p:cNvPr id="13" name="مجموعة 15"/>
            <p:cNvGrpSpPr/>
            <p:nvPr/>
          </p:nvGrpSpPr>
          <p:grpSpPr>
            <a:xfrm>
              <a:off x="3071802" y="3286124"/>
              <a:ext cx="2857520" cy="816653"/>
              <a:chOff x="3071802" y="3286124"/>
              <a:chExt cx="2857520" cy="816653"/>
            </a:xfrm>
          </p:grpSpPr>
          <p:sp>
            <p:nvSpPr>
              <p:cNvPr id="9" name="مربع نص 8"/>
              <p:cNvSpPr txBox="1"/>
              <p:nvPr/>
            </p:nvSpPr>
            <p:spPr>
              <a:xfrm>
                <a:off x="3071802" y="3286124"/>
                <a:ext cx="285752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200" b="1" dirty="0" smtClean="0"/>
                  <a:t>12 + 15 + 18 + 21</a:t>
                </a:r>
                <a:endParaRPr lang="ar-SA" sz="2200" b="1" dirty="0"/>
              </a:p>
            </p:txBody>
          </p:sp>
          <p:cxnSp>
            <p:nvCxnSpPr>
              <p:cNvPr id="11" name="رابط مستقيم 10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مربع نص 11"/>
              <p:cNvSpPr txBox="1"/>
              <p:nvPr/>
            </p:nvSpPr>
            <p:spPr>
              <a:xfrm>
                <a:off x="3786182" y="3671890"/>
                <a:ext cx="2043126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4</a:t>
                </a:r>
                <a:endParaRPr lang="ar-SA" sz="2200" b="1" dirty="0"/>
              </a:p>
            </p:txBody>
          </p:sp>
        </p:grpSp>
        <p:sp>
          <p:nvSpPr>
            <p:cNvPr id="14" name="مربع نص 13"/>
            <p:cNvSpPr txBox="1"/>
            <p:nvPr/>
          </p:nvSpPr>
          <p:spPr>
            <a:xfrm>
              <a:off x="3143240" y="3469603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grpSp>
        <p:nvGrpSpPr>
          <p:cNvPr id="16" name="مجموعة 22"/>
          <p:cNvGrpSpPr/>
          <p:nvPr/>
        </p:nvGrpSpPr>
        <p:grpSpPr>
          <a:xfrm>
            <a:off x="2200258" y="2143116"/>
            <a:ext cx="942982" cy="816653"/>
            <a:chOff x="2285984" y="3286124"/>
            <a:chExt cx="942982" cy="816653"/>
          </a:xfrm>
        </p:grpSpPr>
        <p:sp>
          <p:nvSpPr>
            <p:cNvPr id="15" name="مربع نص 14"/>
            <p:cNvSpPr txBox="1"/>
            <p:nvPr/>
          </p:nvSpPr>
          <p:spPr>
            <a:xfrm>
              <a:off x="2285984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17" name="مجموعة 16"/>
            <p:cNvGrpSpPr/>
            <p:nvPr/>
          </p:nvGrpSpPr>
          <p:grpSpPr>
            <a:xfrm>
              <a:off x="2714612" y="3286124"/>
              <a:ext cx="514354" cy="816653"/>
              <a:chOff x="3428992" y="3286124"/>
              <a:chExt cx="2571770" cy="816653"/>
            </a:xfrm>
          </p:grpSpPr>
          <p:sp>
            <p:nvSpPr>
              <p:cNvPr id="18" name="مربع نص 17"/>
              <p:cNvSpPr txBox="1"/>
              <p:nvPr/>
            </p:nvSpPr>
            <p:spPr>
              <a:xfrm>
                <a:off x="3500432" y="3286124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66</a:t>
                </a:r>
                <a:endParaRPr lang="ar-SA" sz="2200" b="1" dirty="0"/>
              </a:p>
            </p:txBody>
          </p:sp>
          <p:cxnSp>
            <p:nvCxnSpPr>
              <p:cNvPr id="19" name="رابط مستقيم 18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مربع نص 19"/>
              <p:cNvSpPr txBox="1"/>
              <p:nvPr/>
            </p:nvSpPr>
            <p:spPr>
              <a:xfrm>
                <a:off x="342899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4</a:t>
                </a:r>
                <a:endParaRPr lang="ar-SA" sz="2200" b="1" dirty="0"/>
              </a:p>
            </p:txBody>
          </p:sp>
        </p:grpSp>
      </p:grpSp>
      <p:sp>
        <p:nvSpPr>
          <p:cNvPr id="21" name="مربع نص 20"/>
          <p:cNvSpPr txBox="1"/>
          <p:nvPr/>
        </p:nvSpPr>
        <p:spPr>
          <a:xfrm>
            <a:off x="1428728" y="2328856"/>
            <a:ext cx="842968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16.5</a:t>
            </a:r>
            <a:endParaRPr lang="ar-SA" sz="2200" b="1" dirty="0"/>
          </a:p>
        </p:txBody>
      </p:sp>
      <p:grpSp>
        <p:nvGrpSpPr>
          <p:cNvPr id="22" name="مجموعة 24"/>
          <p:cNvGrpSpPr/>
          <p:nvPr/>
        </p:nvGrpSpPr>
        <p:grpSpPr>
          <a:xfrm>
            <a:off x="6000760" y="2257418"/>
            <a:ext cx="2286016" cy="571504"/>
            <a:chOff x="6000760" y="2714620"/>
            <a:chExt cx="2286016" cy="571504"/>
          </a:xfrm>
        </p:grpSpPr>
        <p:sp>
          <p:nvSpPr>
            <p:cNvPr id="8" name="مستطيل مستدير الزوايا 7"/>
            <p:cNvSpPr/>
            <p:nvPr/>
          </p:nvSpPr>
          <p:spPr>
            <a:xfrm>
              <a:off x="6357950" y="2714620"/>
              <a:ext cx="1928826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المتوسط الحسابي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0076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28" name="مستطيل مستدير الزوايا 27"/>
          <p:cNvSpPr/>
          <p:nvPr/>
        </p:nvSpPr>
        <p:spPr>
          <a:xfrm>
            <a:off x="2143108" y="3286124"/>
            <a:ext cx="5040000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مجموع مربع الفرق بين كل قيمة والمتوسط الحسابي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457172" y="4000504"/>
            <a:ext cx="8143932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100" b="1" dirty="0" smtClean="0"/>
              <a:t>( 12 ــ 16.5)</a:t>
            </a:r>
            <a:r>
              <a:rPr lang="ar-SA" sz="3100" b="1" spc="-100" baseline="30000" dirty="0" smtClean="0"/>
              <a:t>2</a:t>
            </a:r>
            <a:r>
              <a:rPr lang="ar-SA" sz="2100" b="1" dirty="0" smtClean="0"/>
              <a:t> + ( 15 ــ 16.5)</a:t>
            </a:r>
            <a:r>
              <a:rPr lang="ar-SA" sz="3100" b="1" spc="-100" baseline="30000" dirty="0" smtClean="0"/>
              <a:t>2</a:t>
            </a:r>
            <a:r>
              <a:rPr lang="ar-SA" sz="2100" b="1" dirty="0" smtClean="0"/>
              <a:t> + ( 18 ــ 16.5)</a:t>
            </a:r>
            <a:r>
              <a:rPr lang="ar-SA" sz="3100" b="1" spc="-100" baseline="30000" dirty="0" smtClean="0"/>
              <a:t>2</a:t>
            </a:r>
            <a:r>
              <a:rPr lang="ar-SA" sz="2100" b="1" dirty="0" smtClean="0"/>
              <a:t> + ( 21 ــ 16.5)</a:t>
            </a:r>
            <a:r>
              <a:rPr lang="ar-SA" sz="3100" b="1" spc="-100" baseline="30000" dirty="0" smtClean="0"/>
              <a:t>2</a:t>
            </a:r>
            <a:endParaRPr lang="ar-SA" sz="3100" b="1" spc="-100" baseline="30000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7329504" y="4929198"/>
            <a:ext cx="928698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20.25</a:t>
            </a:r>
            <a:endParaRPr lang="ar-SA" sz="2200" b="1" dirty="0"/>
          </a:p>
        </p:txBody>
      </p:sp>
      <p:sp>
        <p:nvSpPr>
          <p:cNvPr id="31" name="سهم للأسفل 30"/>
          <p:cNvSpPr/>
          <p:nvPr/>
        </p:nvSpPr>
        <p:spPr>
          <a:xfrm>
            <a:off x="7600974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ربع نص 31"/>
          <p:cNvSpPr txBox="1"/>
          <p:nvPr/>
        </p:nvSpPr>
        <p:spPr>
          <a:xfrm>
            <a:off x="5614994" y="4929200"/>
            <a:ext cx="785818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2.25</a:t>
            </a:r>
            <a:endParaRPr lang="ar-SA" sz="2200" b="1" dirty="0"/>
          </a:p>
        </p:txBody>
      </p:sp>
      <p:sp>
        <p:nvSpPr>
          <p:cNvPr id="33" name="سهم للأسفل 32"/>
          <p:cNvSpPr/>
          <p:nvPr/>
        </p:nvSpPr>
        <p:spPr>
          <a:xfrm>
            <a:off x="5829308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ربع نص 33"/>
          <p:cNvSpPr txBox="1"/>
          <p:nvPr/>
        </p:nvSpPr>
        <p:spPr>
          <a:xfrm>
            <a:off x="3829046" y="4929198"/>
            <a:ext cx="85725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2.25</a:t>
            </a:r>
            <a:endParaRPr lang="ar-SA" sz="2200" b="1" dirty="0"/>
          </a:p>
        </p:txBody>
      </p:sp>
      <p:sp>
        <p:nvSpPr>
          <p:cNvPr id="35" name="سهم للأسفل 34"/>
          <p:cNvSpPr/>
          <p:nvPr/>
        </p:nvSpPr>
        <p:spPr>
          <a:xfrm>
            <a:off x="4071932" y="4457706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ربع نص 35"/>
          <p:cNvSpPr txBox="1"/>
          <p:nvPr/>
        </p:nvSpPr>
        <p:spPr>
          <a:xfrm>
            <a:off x="2014520" y="4929200"/>
            <a:ext cx="92869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20.25</a:t>
            </a:r>
            <a:endParaRPr lang="ar-SA" sz="2200" b="1" dirty="0"/>
          </a:p>
        </p:txBody>
      </p:sp>
      <p:sp>
        <p:nvSpPr>
          <p:cNvPr id="37" name="سهم للأسفل 36"/>
          <p:cNvSpPr/>
          <p:nvPr/>
        </p:nvSpPr>
        <p:spPr>
          <a:xfrm>
            <a:off x="2300270" y="4457708"/>
            <a:ext cx="357190" cy="42862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ربع نص 39"/>
          <p:cNvSpPr txBox="1"/>
          <p:nvPr/>
        </p:nvSpPr>
        <p:spPr>
          <a:xfrm>
            <a:off x="6700852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4929190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3157528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+</a:t>
            </a:r>
            <a:endParaRPr lang="ar-SA" sz="22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1471590" y="4929198"/>
            <a:ext cx="357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=</a:t>
            </a:r>
            <a:endParaRPr lang="ar-SA" sz="22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985810" y="4929198"/>
            <a:ext cx="5715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45</a:t>
            </a:r>
            <a:endParaRPr lang="ar-SA" sz="2200" b="1" dirty="0"/>
          </a:p>
        </p:txBody>
      </p:sp>
      <p:grpSp>
        <p:nvGrpSpPr>
          <p:cNvPr id="23" name="مجموعة 52"/>
          <p:cNvGrpSpPr/>
          <p:nvPr/>
        </p:nvGrpSpPr>
        <p:grpSpPr>
          <a:xfrm>
            <a:off x="7244462" y="5755619"/>
            <a:ext cx="1185190" cy="571504"/>
            <a:chOff x="6715140" y="2714620"/>
            <a:chExt cx="1185190" cy="571504"/>
          </a:xfrm>
        </p:grpSpPr>
        <p:sp>
          <p:nvSpPr>
            <p:cNvPr id="54" name="مستطيل مستدير الزوايا 53"/>
            <p:cNvSpPr/>
            <p:nvPr/>
          </p:nvSpPr>
          <p:spPr>
            <a:xfrm>
              <a:off x="7072330" y="2714620"/>
              <a:ext cx="828000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التباين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مربع نص 54"/>
            <p:cNvSpPr txBox="1"/>
            <p:nvPr/>
          </p:nvSpPr>
          <p:spPr>
            <a:xfrm>
              <a:off x="6715140" y="2786058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67504" y="142852"/>
            <a:ext cx="239077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5" name="مجموعة 52"/>
          <p:cNvGrpSpPr/>
          <p:nvPr/>
        </p:nvGrpSpPr>
        <p:grpSpPr>
          <a:xfrm>
            <a:off x="2328846" y="5757878"/>
            <a:ext cx="2260700" cy="571504"/>
            <a:chOff x="6914357" y="2714620"/>
            <a:chExt cx="1127677" cy="571504"/>
          </a:xfrm>
        </p:grpSpPr>
        <p:sp>
          <p:nvSpPr>
            <p:cNvPr id="63" name="مستطيل مستدير الزوايا 62"/>
            <p:cNvSpPr/>
            <p:nvPr/>
          </p:nvSpPr>
          <p:spPr>
            <a:xfrm>
              <a:off x="7072333" y="2714620"/>
              <a:ext cx="969701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الانحراف المعياري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64" name="مربع نص 63"/>
            <p:cNvSpPr txBox="1"/>
            <p:nvPr/>
          </p:nvSpPr>
          <p:spPr>
            <a:xfrm>
              <a:off x="6914357" y="2786058"/>
              <a:ext cx="15797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71" name="مربع نص 70"/>
          <p:cNvSpPr txBox="1"/>
          <p:nvPr/>
        </p:nvSpPr>
        <p:spPr>
          <a:xfrm>
            <a:off x="428596" y="5829316"/>
            <a:ext cx="85725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3,4</a:t>
            </a:r>
            <a:endParaRPr lang="ar-SA" sz="2200" b="1" dirty="0"/>
          </a:p>
        </p:txBody>
      </p:sp>
      <p:grpSp>
        <p:nvGrpSpPr>
          <p:cNvPr id="27" name="مجموعة 80"/>
          <p:cNvGrpSpPr/>
          <p:nvPr/>
        </p:nvGrpSpPr>
        <p:grpSpPr>
          <a:xfrm>
            <a:off x="1214414" y="5641317"/>
            <a:ext cx="1085858" cy="816653"/>
            <a:chOff x="1214414" y="5641317"/>
            <a:chExt cx="1085858" cy="816653"/>
          </a:xfrm>
        </p:grpSpPr>
        <p:grpSp>
          <p:nvGrpSpPr>
            <p:cNvPr id="47" name="مجموعة 64"/>
            <p:cNvGrpSpPr/>
            <p:nvPr/>
          </p:nvGrpSpPr>
          <p:grpSpPr>
            <a:xfrm>
              <a:off x="1214414" y="5641317"/>
              <a:ext cx="857256" cy="816653"/>
              <a:chOff x="2357422" y="3286124"/>
              <a:chExt cx="857256" cy="816653"/>
            </a:xfrm>
          </p:grpSpPr>
          <p:sp>
            <p:nvSpPr>
              <p:cNvPr id="66" name="مربع نص 65"/>
              <p:cNvSpPr txBox="1"/>
              <p:nvPr/>
            </p:nvSpPr>
            <p:spPr>
              <a:xfrm>
                <a:off x="2357422" y="3471862"/>
                <a:ext cx="35719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200" b="1" dirty="0" smtClean="0"/>
                  <a:t>=</a:t>
                </a:r>
                <a:endParaRPr lang="ar-SA" sz="2200" b="1" dirty="0"/>
              </a:p>
            </p:txBody>
          </p:sp>
          <p:grpSp>
            <p:nvGrpSpPr>
              <p:cNvPr id="48" name="مجموعة 48"/>
              <p:cNvGrpSpPr/>
              <p:nvPr/>
            </p:nvGrpSpPr>
            <p:grpSpPr>
              <a:xfrm>
                <a:off x="2714612" y="3286124"/>
                <a:ext cx="500066" cy="816653"/>
                <a:chOff x="3428992" y="3286124"/>
                <a:chExt cx="2500330" cy="816653"/>
              </a:xfrm>
            </p:grpSpPr>
            <p:sp>
              <p:nvSpPr>
                <p:cNvPr id="68" name="مربع نص 67"/>
                <p:cNvSpPr txBox="1"/>
                <p:nvPr/>
              </p:nvSpPr>
              <p:spPr>
                <a:xfrm>
                  <a:off x="3428992" y="3286124"/>
                  <a:ext cx="2500330" cy="43088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200" b="1" dirty="0" smtClean="0"/>
                    <a:t>45</a:t>
                  </a:r>
                  <a:endParaRPr lang="ar-SA" sz="2200" b="1" dirty="0"/>
                </a:p>
              </p:txBody>
            </p:sp>
            <p:cxnSp>
              <p:nvCxnSpPr>
                <p:cNvPr id="69" name="رابط مستقيم 68"/>
                <p:cNvCxnSpPr/>
                <p:nvPr/>
              </p:nvCxnSpPr>
              <p:spPr>
                <a:xfrm rot="10800000">
                  <a:off x="3600444" y="3686176"/>
                  <a:ext cx="2268000" cy="15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مربع نص 69"/>
                <p:cNvSpPr txBox="1"/>
                <p:nvPr/>
              </p:nvSpPr>
              <p:spPr>
                <a:xfrm>
                  <a:off x="3428992" y="3671890"/>
                  <a:ext cx="2500330" cy="43088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200" b="1" dirty="0" smtClean="0"/>
                    <a:t>4</a:t>
                  </a:r>
                  <a:endParaRPr lang="ar-SA" sz="2200" b="1" dirty="0"/>
                </a:p>
              </p:txBody>
            </p:sp>
          </p:grpSp>
        </p:grpSp>
        <p:grpSp>
          <p:nvGrpSpPr>
            <p:cNvPr id="49" name="مجموعة 77"/>
            <p:cNvGrpSpPr/>
            <p:nvPr/>
          </p:nvGrpSpPr>
          <p:grpSpPr>
            <a:xfrm>
              <a:off x="1660822" y="5643578"/>
              <a:ext cx="639450" cy="587378"/>
              <a:chOff x="6432880" y="200662"/>
              <a:chExt cx="639450" cy="587378"/>
            </a:xfrm>
          </p:grpSpPr>
          <p:cxnSp>
            <p:nvCxnSpPr>
              <p:cNvPr id="77" name="رابط مستقيم 76"/>
              <p:cNvCxnSpPr/>
              <p:nvPr/>
            </p:nvCxnSpPr>
            <p:spPr>
              <a:xfrm rot="16200000" flipH="1">
                <a:off x="6616592" y="479794"/>
                <a:ext cx="576000" cy="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رابط مستقيم 77"/>
              <p:cNvCxnSpPr/>
              <p:nvPr/>
            </p:nvCxnSpPr>
            <p:spPr>
              <a:xfrm rot="5400000" flipH="1" flipV="1">
                <a:off x="6820892" y="608040"/>
                <a:ext cx="288000" cy="72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رابط مستقيم 78"/>
              <p:cNvCxnSpPr/>
              <p:nvPr/>
            </p:nvCxnSpPr>
            <p:spPr>
              <a:xfrm rot="10800000">
                <a:off x="6432880" y="200662"/>
                <a:ext cx="4680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رابط مستقيم 79"/>
              <p:cNvCxnSpPr/>
              <p:nvPr/>
            </p:nvCxnSpPr>
            <p:spPr>
              <a:xfrm rot="16200000" flipH="1">
                <a:off x="7021263" y="493955"/>
                <a:ext cx="30696" cy="7143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0" name="مجموعة 71"/>
          <p:cNvGrpSpPr/>
          <p:nvPr/>
        </p:nvGrpSpPr>
        <p:grpSpPr>
          <a:xfrm>
            <a:off x="6243648" y="5641317"/>
            <a:ext cx="928694" cy="816653"/>
            <a:chOff x="2285984" y="3286124"/>
            <a:chExt cx="928694" cy="816653"/>
          </a:xfrm>
        </p:grpSpPr>
        <p:sp>
          <p:nvSpPr>
            <p:cNvPr id="73" name="مربع نص 72"/>
            <p:cNvSpPr txBox="1"/>
            <p:nvPr/>
          </p:nvSpPr>
          <p:spPr>
            <a:xfrm>
              <a:off x="2285984" y="3471862"/>
              <a:ext cx="35719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  <p:grpSp>
          <p:nvGrpSpPr>
            <p:cNvPr id="51" name="مجموعة 48"/>
            <p:cNvGrpSpPr/>
            <p:nvPr/>
          </p:nvGrpSpPr>
          <p:grpSpPr>
            <a:xfrm>
              <a:off x="2686036" y="3286124"/>
              <a:ext cx="528642" cy="816653"/>
              <a:chOff x="3286112" y="3286124"/>
              <a:chExt cx="2643210" cy="816653"/>
            </a:xfrm>
          </p:grpSpPr>
          <p:sp>
            <p:nvSpPr>
              <p:cNvPr id="75" name="مربع نص 74"/>
              <p:cNvSpPr txBox="1"/>
              <p:nvPr/>
            </p:nvSpPr>
            <p:spPr>
              <a:xfrm>
                <a:off x="3286112" y="3286124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45</a:t>
                </a:r>
                <a:endParaRPr lang="ar-SA" sz="2200" b="1" dirty="0"/>
              </a:p>
            </p:txBody>
          </p:sp>
          <p:cxnSp>
            <p:nvCxnSpPr>
              <p:cNvPr id="76" name="رابط مستقيم 75"/>
              <p:cNvCxnSpPr/>
              <p:nvPr/>
            </p:nvCxnSpPr>
            <p:spPr>
              <a:xfrm rot="10800000">
                <a:off x="3600444" y="3686176"/>
                <a:ext cx="226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مربع نص 80"/>
              <p:cNvSpPr txBox="1"/>
              <p:nvPr/>
            </p:nvSpPr>
            <p:spPr>
              <a:xfrm>
                <a:off x="3428992" y="3671890"/>
                <a:ext cx="250033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 smtClean="0"/>
                  <a:t>4</a:t>
                </a:r>
                <a:endParaRPr lang="ar-SA" sz="2200" b="1" dirty="0"/>
              </a:p>
            </p:txBody>
          </p:sp>
        </p:grpSp>
      </p:grpSp>
      <p:sp>
        <p:nvSpPr>
          <p:cNvPr id="82" name="مربع نص 81"/>
          <p:cNvSpPr txBox="1"/>
          <p:nvPr/>
        </p:nvSpPr>
        <p:spPr>
          <a:xfrm>
            <a:off x="5357818" y="5829316"/>
            <a:ext cx="88583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11,3</a:t>
            </a:r>
            <a:endParaRPr lang="ar-SA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/>
      <p:bldP spid="28" grpId="0" animBg="1"/>
      <p:bldP spid="29" grpId="0"/>
      <p:bldP spid="30" grpId="0"/>
      <p:bldP spid="31" grpId="0" animBg="1"/>
      <p:bldP spid="32" grpId="0"/>
      <p:bldP spid="33" grpId="0" animBg="1"/>
      <p:bldP spid="34" grpId="0"/>
      <p:bldP spid="35" grpId="0" animBg="1"/>
      <p:bldP spid="36" grpId="0"/>
      <p:bldP spid="37" grpId="0" animBg="1"/>
      <p:bldP spid="40" grpId="0"/>
      <p:bldP spid="41" grpId="0"/>
      <p:bldP spid="42" grpId="0"/>
      <p:bldP spid="44" grpId="0"/>
      <p:bldP spid="45" grpId="0"/>
      <p:bldP spid="71" grpId="0"/>
      <p:bldP spid="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2415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357298"/>
            <a:ext cx="8429684" cy="3429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ذو زاوية واحدة مستديرة 6"/>
          <p:cNvSpPr/>
          <p:nvPr/>
        </p:nvSpPr>
        <p:spPr>
          <a:xfrm>
            <a:off x="4572000" y="2000240"/>
            <a:ext cx="4286280" cy="4357718"/>
          </a:xfrm>
          <a:prstGeom prst="round1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hardEdge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42852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642918"/>
            <a:ext cx="7215238" cy="91440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استعمل الآلة الحاسبة لإيجاد الانحراف المعياري للبيانات التالية :</a:t>
            </a:r>
          </a:p>
          <a:p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3  ،  6  ،  11  ،  12  ،  13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771506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4" name="مربع نص 63"/>
          <p:cNvSpPr txBox="1"/>
          <p:nvPr/>
        </p:nvSpPr>
        <p:spPr>
          <a:xfrm>
            <a:off x="6041247" y="2571744"/>
            <a:ext cx="488153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9</a:t>
            </a:r>
            <a:endParaRPr lang="ar-SA" sz="2200" b="1" dirty="0"/>
          </a:p>
        </p:txBody>
      </p:sp>
      <p:grpSp>
        <p:nvGrpSpPr>
          <p:cNvPr id="72" name="مجموعة 107"/>
          <p:cNvGrpSpPr/>
          <p:nvPr/>
        </p:nvGrpSpPr>
        <p:grpSpPr>
          <a:xfrm>
            <a:off x="500034" y="1643050"/>
            <a:ext cx="2286016" cy="5000660"/>
            <a:chOff x="857224" y="1714488"/>
            <a:chExt cx="1800227" cy="4071966"/>
          </a:xfrm>
        </p:grpSpPr>
        <p:pic>
          <p:nvPicPr>
            <p:cNvPr id="74" name="Picture 5" descr="http://t2.gstatic.com/images?q=tbn:ANd9GcSHVYzdxAAZ1TJpNoJD2lQl0r9n5BzsvjokxQYX1A4ZsmpQUegVS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57224" y="1714488"/>
              <a:ext cx="1800227" cy="4071966"/>
            </a:xfrm>
            <a:prstGeom prst="rect">
              <a:avLst/>
            </a:prstGeom>
            <a:noFill/>
          </p:spPr>
        </p:pic>
        <p:sp>
          <p:nvSpPr>
            <p:cNvPr id="83" name="مربع نص 82"/>
            <p:cNvSpPr txBox="1"/>
            <p:nvPr/>
          </p:nvSpPr>
          <p:spPr>
            <a:xfrm>
              <a:off x="1071538" y="2330236"/>
              <a:ext cx="1368000" cy="576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1">
              <a:spAutoFit/>
            </a:bodyPr>
            <a:lstStyle/>
            <a:p>
              <a:endParaRPr lang="en-US" dirty="0" smtClean="0"/>
            </a:p>
            <a:p>
              <a:endParaRPr lang="ar-SA" dirty="0"/>
            </a:p>
          </p:txBody>
        </p:sp>
      </p:grpSp>
      <p:grpSp>
        <p:nvGrpSpPr>
          <p:cNvPr id="89" name="مجموعة 88"/>
          <p:cNvGrpSpPr/>
          <p:nvPr/>
        </p:nvGrpSpPr>
        <p:grpSpPr>
          <a:xfrm>
            <a:off x="6429388" y="2500306"/>
            <a:ext cx="2229751" cy="571504"/>
            <a:chOff x="6072198" y="3786190"/>
            <a:chExt cx="2229751" cy="571504"/>
          </a:xfrm>
        </p:grpSpPr>
        <p:sp>
          <p:nvSpPr>
            <p:cNvPr id="63" name="مستطيل مستدير الزوايا 62"/>
            <p:cNvSpPr/>
            <p:nvPr/>
          </p:nvSpPr>
          <p:spPr>
            <a:xfrm>
              <a:off x="6357950" y="3786190"/>
              <a:ext cx="1943999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المتوسط الحسابي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88" name="مربع نص 87"/>
            <p:cNvSpPr txBox="1"/>
            <p:nvPr/>
          </p:nvSpPr>
          <p:spPr>
            <a:xfrm>
              <a:off x="6072198" y="3857628"/>
              <a:ext cx="3167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92" name="مربع نص 91"/>
          <p:cNvSpPr txBox="1"/>
          <p:nvPr/>
        </p:nvSpPr>
        <p:spPr>
          <a:xfrm>
            <a:off x="4429124" y="3857628"/>
            <a:ext cx="1988353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3,847076812</a:t>
            </a:r>
            <a:endParaRPr lang="ar-SA" sz="2200" b="1" dirty="0"/>
          </a:p>
        </p:txBody>
      </p:sp>
      <p:grpSp>
        <p:nvGrpSpPr>
          <p:cNvPr id="93" name="مجموعة 92"/>
          <p:cNvGrpSpPr/>
          <p:nvPr/>
        </p:nvGrpSpPr>
        <p:grpSpPr>
          <a:xfrm>
            <a:off x="6429390" y="3786190"/>
            <a:ext cx="2229751" cy="571504"/>
            <a:chOff x="6072198" y="3786190"/>
            <a:chExt cx="2229751" cy="571504"/>
          </a:xfrm>
        </p:grpSpPr>
        <p:sp>
          <p:nvSpPr>
            <p:cNvPr id="94" name="مستطيل مستدير الزوايا 93"/>
            <p:cNvSpPr/>
            <p:nvPr/>
          </p:nvSpPr>
          <p:spPr>
            <a:xfrm>
              <a:off x="6357950" y="3786190"/>
              <a:ext cx="1943999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الانحراف المعياري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95" name="مربع نص 94"/>
            <p:cNvSpPr txBox="1"/>
            <p:nvPr/>
          </p:nvSpPr>
          <p:spPr>
            <a:xfrm>
              <a:off x="6072198" y="3857628"/>
              <a:ext cx="3167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grpSp>
        <p:nvGrpSpPr>
          <p:cNvPr id="97" name="مجموعة 96"/>
          <p:cNvGrpSpPr/>
          <p:nvPr/>
        </p:nvGrpSpPr>
        <p:grpSpPr>
          <a:xfrm>
            <a:off x="7255693" y="5143512"/>
            <a:ext cx="1403448" cy="571504"/>
            <a:chOff x="6898501" y="3786190"/>
            <a:chExt cx="1403448" cy="571504"/>
          </a:xfrm>
        </p:grpSpPr>
        <p:sp>
          <p:nvSpPr>
            <p:cNvPr id="98" name="مستطيل مستدير الزوايا 97"/>
            <p:cNvSpPr/>
            <p:nvPr/>
          </p:nvSpPr>
          <p:spPr>
            <a:xfrm>
              <a:off x="7215204" y="3786190"/>
              <a:ext cx="1086745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التباين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99" name="مربع نص 98"/>
            <p:cNvSpPr txBox="1"/>
            <p:nvPr/>
          </p:nvSpPr>
          <p:spPr>
            <a:xfrm>
              <a:off x="6898501" y="3857628"/>
              <a:ext cx="3167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100" name="وسيلة شرح مستطيلة مستديرة الزوايا 99"/>
          <p:cNvSpPr/>
          <p:nvPr/>
        </p:nvSpPr>
        <p:spPr>
          <a:xfrm>
            <a:off x="1771632" y="1643050"/>
            <a:ext cx="1143008" cy="1071570"/>
          </a:xfrm>
          <a:prstGeom prst="wedgeRoundRectCallout">
            <a:avLst>
              <a:gd name="adj1" fmla="val -17675"/>
              <a:gd name="adj2" fmla="val 135000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  </a:t>
            </a:r>
            <a:r>
              <a:rPr lang="en-US" sz="2400" b="1" dirty="0" smtClean="0"/>
              <a:t> </a:t>
            </a:r>
            <a:r>
              <a:rPr lang="en-US" sz="2200" b="1" dirty="0" smtClean="0">
                <a:solidFill>
                  <a:schemeClr val="tx1"/>
                </a:solidFill>
              </a:rPr>
              <a:t>MODE</a:t>
            </a:r>
            <a:r>
              <a:rPr lang="ar-SA" sz="2400" b="1" dirty="0" smtClean="0"/>
              <a:t> 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1" name="وسيلة شرح مستطيلة مستديرة الزوايا 100"/>
          <p:cNvSpPr/>
          <p:nvPr/>
        </p:nvSpPr>
        <p:spPr>
          <a:xfrm>
            <a:off x="2428860" y="5072074"/>
            <a:ext cx="857256" cy="1071570"/>
          </a:xfrm>
          <a:prstGeom prst="wedgeRoundRectCallout">
            <a:avLst>
              <a:gd name="adj1" fmla="val -172674"/>
              <a:gd name="adj2" fmla="val 2566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  </a:t>
            </a:r>
            <a:r>
              <a:rPr lang="en-US" sz="2400" b="1" dirty="0" smtClean="0"/>
              <a:t> </a:t>
            </a:r>
            <a:r>
              <a:rPr lang="en-US" sz="2200" b="1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2" name="مربع نص 101"/>
          <p:cNvSpPr txBox="1"/>
          <p:nvPr/>
        </p:nvSpPr>
        <p:spPr>
          <a:xfrm>
            <a:off x="3143240" y="1928802"/>
            <a:ext cx="1143008" cy="21852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الآن أدخل البيانات وبعد كل بيان اضغط</a:t>
            </a:r>
            <a:r>
              <a:rPr lang="en-US" sz="2400" b="1" dirty="0" smtClean="0"/>
              <a:t> </a:t>
            </a:r>
            <a:r>
              <a:rPr lang="en-US" sz="2400" b="1" dirty="0" smtClean="0"/>
              <a:t>M+</a:t>
            </a:r>
            <a:endParaRPr lang="ar-SA" sz="2200" b="1" dirty="0"/>
          </a:p>
        </p:txBody>
      </p:sp>
      <p:sp>
        <p:nvSpPr>
          <p:cNvPr id="103" name="سهم إلى اليسار 102"/>
          <p:cNvSpPr/>
          <p:nvPr/>
        </p:nvSpPr>
        <p:spPr>
          <a:xfrm rot="19376433">
            <a:off x="2344662" y="4331868"/>
            <a:ext cx="1260000" cy="142876"/>
          </a:xfrm>
          <a:prstGeom prst="lef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4" name="وسيلة شرح مستطيلة مستديرة الزوايا 103"/>
          <p:cNvSpPr/>
          <p:nvPr/>
        </p:nvSpPr>
        <p:spPr>
          <a:xfrm>
            <a:off x="500034" y="571480"/>
            <a:ext cx="1143008" cy="2000264"/>
          </a:xfrm>
          <a:prstGeom prst="wedgeRoundRectCallout">
            <a:avLst>
              <a:gd name="adj1" fmla="val -20175"/>
              <a:gd name="adj2" fmla="val 97143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SHIFT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1 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=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5" name="وسيلة شرح مستطيلة مستديرة الزوايا 104"/>
          <p:cNvSpPr/>
          <p:nvPr/>
        </p:nvSpPr>
        <p:spPr>
          <a:xfrm>
            <a:off x="500034" y="4572008"/>
            <a:ext cx="1143008" cy="2000264"/>
          </a:xfrm>
          <a:prstGeom prst="wedgeRoundRectCallout">
            <a:avLst>
              <a:gd name="adj1" fmla="val -20175"/>
              <a:gd name="adj2" fmla="val -9428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SHIFT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2 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=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6" name="مربع نص 105"/>
          <p:cNvSpPr txBox="1"/>
          <p:nvPr/>
        </p:nvSpPr>
        <p:spPr>
          <a:xfrm>
            <a:off x="6100770" y="5226979"/>
            <a:ext cx="128588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  14,8</a:t>
            </a:r>
            <a:endParaRPr lang="ar-SA" sz="3200" b="1" spc="-100" baseline="30000" dirty="0"/>
          </a:p>
        </p:txBody>
      </p:sp>
      <p:sp>
        <p:nvSpPr>
          <p:cNvPr id="107" name="وسيلة شرح مستطيلة مستديرة الزوايا 106"/>
          <p:cNvSpPr/>
          <p:nvPr/>
        </p:nvSpPr>
        <p:spPr>
          <a:xfrm>
            <a:off x="3357554" y="4143380"/>
            <a:ext cx="1143008" cy="1714512"/>
          </a:xfrm>
          <a:prstGeom prst="wedgeRoundRectCallout">
            <a:avLst>
              <a:gd name="adj1" fmla="val -197674"/>
              <a:gd name="adj2" fmla="val -3928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X</a:t>
            </a:r>
            <a:r>
              <a:rPr lang="en-US" sz="3200" b="1" spc="-100" baseline="30000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=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1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800" decel="100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800" decel="100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64" grpId="0"/>
      <p:bldP spid="92" grpId="0"/>
      <p:bldP spid="100" grpId="0" animBg="1"/>
      <p:bldP spid="101" grpId="0" animBg="1"/>
      <p:bldP spid="102" grpId="0"/>
      <p:bldP spid="103" grpId="0" animBg="1"/>
      <p:bldP spid="104" grpId="0" animBg="1"/>
      <p:bldP spid="105" grpId="0" animBg="1"/>
      <p:bldP spid="106" grpId="0"/>
      <p:bldP spid="10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ذو زاوية واحدة مستديرة 6"/>
          <p:cNvSpPr/>
          <p:nvPr/>
        </p:nvSpPr>
        <p:spPr>
          <a:xfrm>
            <a:off x="4572000" y="2000240"/>
            <a:ext cx="4286280" cy="4357718"/>
          </a:xfrm>
          <a:prstGeom prst="round1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hardEdge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42852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642918"/>
            <a:ext cx="7215238" cy="91440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أوجد الانحراف المعياري لاستهلاك خالد من السعرات خلال أسبوع :</a:t>
            </a:r>
          </a:p>
          <a:p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1950  ،  2000  ،  2100  ،  2000  ،  1900 ، 2100 ، 2000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771506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4" name="مربع نص 63"/>
          <p:cNvSpPr txBox="1"/>
          <p:nvPr/>
        </p:nvSpPr>
        <p:spPr>
          <a:xfrm>
            <a:off x="5857885" y="2571744"/>
            <a:ext cx="67151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2,0</a:t>
            </a:r>
            <a:endParaRPr lang="ar-SA" sz="2200" b="1" dirty="0"/>
          </a:p>
        </p:txBody>
      </p:sp>
      <p:grpSp>
        <p:nvGrpSpPr>
          <p:cNvPr id="3" name="مجموعة 107"/>
          <p:cNvGrpSpPr/>
          <p:nvPr/>
        </p:nvGrpSpPr>
        <p:grpSpPr>
          <a:xfrm>
            <a:off x="500034" y="1643050"/>
            <a:ext cx="2286016" cy="5000660"/>
            <a:chOff x="857224" y="1714488"/>
            <a:chExt cx="1800227" cy="4071966"/>
          </a:xfrm>
        </p:grpSpPr>
        <p:pic>
          <p:nvPicPr>
            <p:cNvPr id="74" name="Picture 5" descr="http://t2.gstatic.com/images?q=tbn:ANd9GcSHVYzdxAAZ1TJpNoJD2lQl0r9n5BzsvjokxQYX1A4ZsmpQUegVS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57224" y="1714488"/>
              <a:ext cx="1800227" cy="4071966"/>
            </a:xfrm>
            <a:prstGeom prst="rect">
              <a:avLst/>
            </a:prstGeom>
            <a:noFill/>
          </p:spPr>
        </p:pic>
        <p:sp>
          <p:nvSpPr>
            <p:cNvPr id="83" name="مربع نص 82"/>
            <p:cNvSpPr txBox="1"/>
            <p:nvPr/>
          </p:nvSpPr>
          <p:spPr>
            <a:xfrm>
              <a:off x="1071538" y="2330236"/>
              <a:ext cx="1368000" cy="576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1">
              <a:spAutoFit/>
            </a:bodyPr>
            <a:lstStyle/>
            <a:p>
              <a:endParaRPr lang="en-US" dirty="0" smtClean="0"/>
            </a:p>
            <a:p>
              <a:endParaRPr lang="ar-SA" dirty="0"/>
            </a:p>
          </p:txBody>
        </p:sp>
      </p:grpSp>
      <p:grpSp>
        <p:nvGrpSpPr>
          <p:cNvPr id="6" name="مجموعة 88"/>
          <p:cNvGrpSpPr/>
          <p:nvPr/>
        </p:nvGrpSpPr>
        <p:grpSpPr>
          <a:xfrm>
            <a:off x="6429388" y="2500306"/>
            <a:ext cx="2229751" cy="571504"/>
            <a:chOff x="6072198" y="3786190"/>
            <a:chExt cx="2229751" cy="571504"/>
          </a:xfrm>
        </p:grpSpPr>
        <p:sp>
          <p:nvSpPr>
            <p:cNvPr id="63" name="مستطيل مستدير الزوايا 62"/>
            <p:cNvSpPr/>
            <p:nvPr/>
          </p:nvSpPr>
          <p:spPr>
            <a:xfrm>
              <a:off x="6357950" y="3786190"/>
              <a:ext cx="1943999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المتوسط الحسابي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88" name="مربع نص 87"/>
            <p:cNvSpPr txBox="1"/>
            <p:nvPr/>
          </p:nvSpPr>
          <p:spPr>
            <a:xfrm>
              <a:off x="6072198" y="3857628"/>
              <a:ext cx="3167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92" name="مربع نص 91"/>
          <p:cNvSpPr txBox="1"/>
          <p:nvPr/>
        </p:nvSpPr>
        <p:spPr>
          <a:xfrm>
            <a:off x="4429124" y="3857628"/>
            <a:ext cx="1988353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67,8</a:t>
            </a:r>
            <a:endParaRPr lang="ar-SA" sz="2200" b="1" dirty="0"/>
          </a:p>
        </p:txBody>
      </p:sp>
      <p:grpSp>
        <p:nvGrpSpPr>
          <p:cNvPr id="8" name="مجموعة 92"/>
          <p:cNvGrpSpPr/>
          <p:nvPr/>
        </p:nvGrpSpPr>
        <p:grpSpPr>
          <a:xfrm>
            <a:off x="6429390" y="3786190"/>
            <a:ext cx="2229751" cy="571504"/>
            <a:chOff x="6072198" y="3786190"/>
            <a:chExt cx="2229751" cy="571504"/>
          </a:xfrm>
        </p:grpSpPr>
        <p:sp>
          <p:nvSpPr>
            <p:cNvPr id="94" name="مستطيل مستدير الزوايا 93"/>
            <p:cNvSpPr/>
            <p:nvPr/>
          </p:nvSpPr>
          <p:spPr>
            <a:xfrm>
              <a:off x="6357950" y="3786190"/>
              <a:ext cx="1943999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الانحراف المعياري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95" name="مربع نص 94"/>
            <p:cNvSpPr txBox="1"/>
            <p:nvPr/>
          </p:nvSpPr>
          <p:spPr>
            <a:xfrm>
              <a:off x="6072198" y="3857628"/>
              <a:ext cx="3167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grpSp>
        <p:nvGrpSpPr>
          <p:cNvPr id="9" name="مجموعة 96"/>
          <p:cNvGrpSpPr/>
          <p:nvPr/>
        </p:nvGrpSpPr>
        <p:grpSpPr>
          <a:xfrm>
            <a:off x="7255693" y="5143512"/>
            <a:ext cx="1403448" cy="571504"/>
            <a:chOff x="6898501" y="3786190"/>
            <a:chExt cx="1403448" cy="571504"/>
          </a:xfrm>
        </p:grpSpPr>
        <p:sp>
          <p:nvSpPr>
            <p:cNvPr id="98" name="مستطيل مستدير الزوايا 97"/>
            <p:cNvSpPr/>
            <p:nvPr/>
          </p:nvSpPr>
          <p:spPr>
            <a:xfrm>
              <a:off x="7215204" y="3786190"/>
              <a:ext cx="1086745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التباين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99" name="مربع نص 98"/>
            <p:cNvSpPr txBox="1"/>
            <p:nvPr/>
          </p:nvSpPr>
          <p:spPr>
            <a:xfrm>
              <a:off x="6898501" y="3857628"/>
              <a:ext cx="3167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100" name="وسيلة شرح مستطيلة مستديرة الزوايا 99"/>
          <p:cNvSpPr/>
          <p:nvPr/>
        </p:nvSpPr>
        <p:spPr>
          <a:xfrm>
            <a:off x="1771632" y="1643050"/>
            <a:ext cx="1143008" cy="1071570"/>
          </a:xfrm>
          <a:prstGeom prst="wedgeRoundRectCallout">
            <a:avLst>
              <a:gd name="adj1" fmla="val -17675"/>
              <a:gd name="adj2" fmla="val 135000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  </a:t>
            </a:r>
            <a:r>
              <a:rPr lang="en-US" sz="2400" b="1" dirty="0" smtClean="0"/>
              <a:t> </a:t>
            </a:r>
            <a:r>
              <a:rPr lang="en-US" sz="2200" b="1" dirty="0" smtClean="0">
                <a:solidFill>
                  <a:schemeClr val="tx1"/>
                </a:solidFill>
              </a:rPr>
              <a:t>MODE</a:t>
            </a:r>
            <a:r>
              <a:rPr lang="ar-SA" sz="2400" b="1" dirty="0" smtClean="0"/>
              <a:t> 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1" name="وسيلة شرح مستطيلة مستديرة الزوايا 100"/>
          <p:cNvSpPr/>
          <p:nvPr/>
        </p:nvSpPr>
        <p:spPr>
          <a:xfrm>
            <a:off x="2428860" y="5072074"/>
            <a:ext cx="857256" cy="1071570"/>
          </a:xfrm>
          <a:prstGeom prst="wedgeRoundRectCallout">
            <a:avLst>
              <a:gd name="adj1" fmla="val -172674"/>
              <a:gd name="adj2" fmla="val 2566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  </a:t>
            </a:r>
            <a:r>
              <a:rPr lang="en-US" sz="2400" b="1" dirty="0" smtClean="0"/>
              <a:t> </a:t>
            </a:r>
            <a:r>
              <a:rPr lang="en-US" sz="2200" b="1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2" name="مربع نص 101"/>
          <p:cNvSpPr txBox="1"/>
          <p:nvPr/>
        </p:nvSpPr>
        <p:spPr>
          <a:xfrm>
            <a:off x="3143240" y="1928802"/>
            <a:ext cx="1143008" cy="21852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الآن أدخل البيانات وبعد كل بيان اضغط</a:t>
            </a:r>
            <a:r>
              <a:rPr lang="en-US" sz="2400" b="1" dirty="0" smtClean="0"/>
              <a:t> </a:t>
            </a:r>
            <a:r>
              <a:rPr lang="en-US" sz="2400" b="1" dirty="0" smtClean="0"/>
              <a:t>M+</a:t>
            </a:r>
            <a:endParaRPr lang="ar-SA" sz="2200" b="1" dirty="0"/>
          </a:p>
        </p:txBody>
      </p:sp>
      <p:sp>
        <p:nvSpPr>
          <p:cNvPr id="103" name="سهم إلى اليسار 102"/>
          <p:cNvSpPr/>
          <p:nvPr/>
        </p:nvSpPr>
        <p:spPr>
          <a:xfrm rot="19376433">
            <a:off x="2344662" y="4331868"/>
            <a:ext cx="1260000" cy="142876"/>
          </a:xfrm>
          <a:prstGeom prst="lef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4" name="وسيلة شرح مستطيلة مستديرة الزوايا 103"/>
          <p:cNvSpPr/>
          <p:nvPr/>
        </p:nvSpPr>
        <p:spPr>
          <a:xfrm>
            <a:off x="500034" y="571480"/>
            <a:ext cx="1143008" cy="2000264"/>
          </a:xfrm>
          <a:prstGeom prst="wedgeRoundRectCallout">
            <a:avLst>
              <a:gd name="adj1" fmla="val -20175"/>
              <a:gd name="adj2" fmla="val 97143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SHIFT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1 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=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5" name="وسيلة شرح مستطيلة مستديرة الزوايا 104"/>
          <p:cNvSpPr/>
          <p:nvPr/>
        </p:nvSpPr>
        <p:spPr>
          <a:xfrm>
            <a:off x="500034" y="4572008"/>
            <a:ext cx="1143008" cy="2000264"/>
          </a:xfrm>
          <a:prstGeom prst="wedgeRoundRectCallout">
            <a:avLst>
              <a:gd name="adj1" fmla="val -20175"/>
              <a:gd name="adj2" fmla="val -9428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SHIFT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2 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=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6" name="مربع نص 105"/>
          <p:cNvSpPr txBox="1"/>
          <p:nvPr/>
        </p:nvSpPr>
        <p:spPr>
          <a:xfrm>
            <a:off x="5929322" y="5226979"/>
            <a:ext cx="128588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4596,8</a:t>
            </a:r>
            <a:endParaRPr lang="ar-SA" sz="3200" b="1" spc="-100" baseline="30000" dirty="0"/>
          </a:p>
        </p:txBody>
      </p:sp>
      <p:sp>
        <p:nvSpPr>
          <p:cNvPr id="107" name="وسيلة شرح مستطيلة مستديرة الزوايا 106"/>
          <p:cNvSpPr/>
          <p:nvPr/>
        </p:nvSpPr>
        <p:spPr>
          <a:xfrm>
            <a:off x="3357554" y="4143380"/>
            <a:ext cx="1143008" cy="1714512"/>
          </a:xfrm>
          <a:prstGeom prst="wedgeRoundRectCallout">
            <a:avLst>
              <a:gd name="adj1" fmla="val -197674"/>
              <a:gd name="adj2" fmla="val -3928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X</a:t>
            </a:r>
            <a:r>
              <a:rPr lang="en-US" sz="3200" b="1" spc="-100" baseline="30000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=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1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800" decel="100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800" decel="100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64" grpId="0"/>
      <p:bldP spid="92" grpId="0"/>
      <p:bldP spid="100" grpId="0" animBg="1"/>
      <p:bldP spid="101" grpId="0" animBg="1"/>
      <p:bldP spid="102" grpId="0"/>
      <p:bldP spid="103" grpId="0" animBg="1"/>
      <p:bldP spid="104" grpId="0" animBg="1"/>
      <p:bldP spid="105" grpId="0" animBg="1"/>
      <p:bldP spid="106" grpId="0"/>
      <p:bldP spid="10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ذو زاوية واحدة مستديرة 6"/>
          <p:cNvSpPr/>
          <p:nvPr/>
        </p:nvSpPr>
        <p:spPr>
          <a:xfrm>
            <a:off x="4572000" y="2214554"/>
            <a:ext cx="4286280" cy="4143404"/>
          </a:xfrm>
          <a:prstGeom prst="round1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hardEdge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42852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500042"/>
            <a:ext cx="7215238" cy="1285884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14368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4" name="مربع نص 63"/>
          <p:cNvSpPr txBox="1"/>
          <p:nvPr/>
        </p:nvSpPr>
        <p:spPr>
          <a:xfrm>
            <a:off x="5857885" y="2571744"/>
            <a:ext cx="67151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9,3</a:t>
            </a:r>
            <a:endParaRPr lang="ar-SA" sz="2200" b="1" dirty="0"/>
          </a:p>
        </p:txBody>
      </p:sp>
      <p:grpSp>
        <p:nvGrpSpPr>
          <p:cNvPr id="3" name="مجموعة 107"/>
          <p:cNvGrpSpPr/>
          <p:nvPr/>
        </p:nvGrpSpPr>
        <p:grpSpPr>
          <a:xfrm>
            <a:off x="500034" y="1643050"/>
            <a:ext cx="2286016" cy="5000660"/>
            <a:chOff x="857224" y="1714488"/>
            <a:chExt cx="1800227" cy="4071966"/>
          </a:xfrm>
        </p:grpSpPr>
        <p:pic>
          <p:nvPicPr>
            <p:cNvPr id="74" name="Picture 5" descr="http://t2.gstatic.com/images?q=tbn:ANd9GcSHVYzdxAAZ1TJpNoJD2lQl0r9n5BzsvjokxQYX1A4ZsmpQUegVS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57224" y="1714488"/>
              <a:ext cx="1800227" cy="4071966"/>
            </a:xfrm>
            <a:prstGeom prst="rect">
              <a:avLst/>
            </a:prstGeom>
            <a:noFill/>
          </p:spPr>
        </p:pic>
        <p:sp>
          <p:nvSpPr>
            <p:cNvPr id="83" name="مربع نص 82"/>
            <p:cNvSpPr txBox="1"/>
            <p:nvPr/>
          </p:nvSpPr>
          <p:spPr>
            <a:xfrm>
              <a:off x="1071538" y="2330236"/>
              <a:ext cx="1368000" cy="576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1">
              <a:spAutoFit/>
            </a:bodyPr>
            <a:lstStyle/>
            <a:p>
              <a:endParaRPr lang="en-US" dirty="0" smtClean="0"/>
            </a:p>
            <a:p>
              <a:endParaRPr lang="ar-SA" dirty="0"/>
            </a:p>
          </p:txBody>
        </p:sp>
      </p:grpSp>
      <p:grpSp>
        <p:nvGrpSpPr>
          <p:cNvPr id="6" name="مجموعة 88"/>
          <p:cNvGrpSpPr/>
          <p:nvPr/>
        </p:nvGrpSpPr>
        <p:grpSpPr>
          <a:xfrm>
            <a:off x="6429388" y="2500306"/>
            <a:ext cx="2229751" cy="571504"/>
            <a:chOff x="6072198" y="3786190"/>
            <a:chExt cx="2229751" cy="571504"/>
          </a:xfrm>
        </p:grpSpPr>
        <p:sp>
          <p:nvSpPr>
            <p:cNvPr id="63" name="مستطيل مستدير الزوايا 62"/>
            <p:cNvSpPr/>
            <p:nvPr/>
          </p:nvSpPr>
          <p:spPr>
            <a:xfrm>
              <a:off x="6357950" y="3786190"/>
              <a:ext cx="1943999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المتوسط الحسابي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88" name="مربع نص 87"/>
            <p:cNvSpPr txBox="1"/>
            <p:nvPr/>
          </p:nvSpPr>
          <p:spPr>
            <a:xfrm>
              <a:off x="6072198" y="3857628"/>
              <a:ext cx="3167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92" name="مربع نص 91"/>
          <p:cNvSpPr txBox="1"/>
          <p:nvPr/>
        </p:nvSpPr>
        <p:spPr>
          <a:xfrm>
            <a:off x="4429124" y="3857628"/>
            <a:ext cx="1988353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2,5</a:t>
            </a:r>
            <a:endParaRPr lang="ar-SA" sz="2200" b="1" dirty="0"/>
          </a:p>
        </p:txBody>
      </p:sp>
      <p:grpSp>
        <p:nvGrpSpPr>
          <p:cNvPr id="8" name="مجموعة 92"/>
          <p:cNvGrpSpPr/>
          <p:nvPr/>
        </p:nvGrpSpPr>
        <p:grpSpPr>
          <a:xfrm>
            <a:off x="6429390" y="3786190"/>
            <a:ext cx="2229751" cy="571504"/>
            <a:chOff x="6072198" y="3786190"/>
            <a:chExt cx="2229751" cy="571504"/>
          </a:xfrm>
        </p:grpSpPr>
        <p:sp>
          <p:nvSpPr>
            <p:cNvPr id="94" name="مستطيل مستدير الزوايا 93"/>
            <p:cNvSpPr/>
            <p:nvPr/>
          </p:nvSpPr>
          <p:spPr>
            <a:xfrm>
              <a:off x="6357950" y="3786190"/>
              <a:ext cx="1943999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الانحراف المعياري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95" name="مربع نص 94"/>
            <p:cNvSpPr txBox="1"/>
            <p:nvPr/>
          </p:nvSpPr>
          <p:spPr>
            <a:xfrm>
              <a:off x="6072198" y="3857628"/>
              <a:ext cx="3167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grpSp>
        <p:nvGrpSpPr>
          <p:cNvPr id="9" name="مجموعة 96"/>
          <p:cNvGrpSpPr/>
          <p:nvPr/>
        </p:nvGrpSpPr>
        <p:grpSpPr>
          <a:xfrm>
            <a:off x="7255693" y="5143512"/>
            <a:ext cx="1403448" cy="571504"/>
            <a:chOff x="6898501" y="3786190"/>
            <a:chExt cx="1403448" cy="571504"/>
          </a:xfrm>
        </p:grpSpPr>
        <p:sp>
          <p:nvSpPr>
            <p:cNvPr id="98" name="مستطيل مستدير الزوايا 97"/>
            <p:cNvSpPr/>
            <p:nvPr/>
          </p:nvSpPr>
          <p:spPr>
            <a:xfrm>
              <a:off x="7215204" y="3786190"/>
              <a:ext cx="1086745" cy="57150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200" b="1" dirty="0" smtClean="0">
                  <a:solidFill>
                    <a:schemeClr val="tx1"/>
                  </a:solidFill>
                </a:rPr>
                <a:t>التباين</a:t>
              </a:r>
              <a:endParaRPr lang="ar-SA" sz="2200" b="1" dirty="0">
                <a:solidFill>
                  <a:schemeClr val="tx1"/>
                </a:solidFill>
              </a:endParaRPr>
            </a:p>
          </p:txBody>
        </p:sp>
        <p:sp>
          <p:nvSpPr>
            <p:cNvPr id="99" name="مربع نص 98"/>
            <p:cNvSpPr txBox="1"/>
            <p:nvPr/>
          </p:nvSpPr>
          <p:spPr>
            <a:xfrm>
              <a:off x="6898501" y="3857628"/>
              <a:ext cx="3167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 smtClean="0"/>
                <a:t>=</a:t>
              </a:r>
              <a:endParaRPr lang="ar-SA" sz="2200" b="1" dirty="0"/>
            </a:p>
          </p:txBody>
        </p:sp>
      </p:grpSp>
      <p:sp>
        <p:nvSpPr>
          <p:cNvPr id="106" name="مربع نص 105"/>
          <p:cNvSpPr txBox="1"/>
          <p:nvPr/>
        </p:nvSpPr>
        <p:spPr>
          <a:xfrm>
            <a:off x="5929322" y="5226979"/>
            <a:ext cx="128588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6,25</a:t>
            </a:r>
            <a:endParaRPr lang="ar-SA" sz="3200" b="1" spc="-100" baseline="30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18" y="571480"/>
            <a:ext cx="617220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0" name="وسيلة شرح مستطيلة مستديرة الزوايا 99"/>
          <p:cNvSpPr/>
          <p:nvPr/>
        </p:nvSpPr>
        <p:spPr>
          <a:xfrm>
            <a:off x="1771632" y="1643050"/>
            <a:ext cx="1143008" cy="1071570"/>
          </a:xfrm>
          <a:prstGeom prst="wedgeRoundRectCallout">
            <a:avLst>
              <a:gd name="adj1" fmla="val -17675"/>
              <a:gd name="adj2" fmla="val 135000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  </a:t>
            </a:r>
            <a:r>
              <a:rPr lang="en-US" sz="2400" b="1" dirty="0" smtClean="0"/>
              <a:t> </a:t>
            </a:r>
            <a:r>
              <a:rPr lang="en-US" sz="2200" b="1" dirty="0" smtClean="0">
                <a:solidFill>
                  <a:schemeClr val="tx1"/>
                </a:solidFill>
              </a:rPr>
              <a:t>MODE</a:t>
            </a:r>
            <a:r>
              <a:rPr lang="ar-SA" sz="2400" b="1" dirty="0" smtClean="0"/>
              <a:t> 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1" name="وسيلة شرح مستطيلة مستديرة الزوايا 100"/>
          <p:cNvSpPr/>
          <p:nvPr/>
        </p:nvSpPr>
        <p:spPr>
          <a:xfrm>
            <a:off x="2428860" y="5072074"/>
            <a:ext cx="857256" cy="1071570"/>
          </a:xfrm>
          <a:prstGeom prst="wedgeRoundRectCallout">
            <a:avLst>
              <a:gd name="adj1" fmla="val -172674"/>
              <a:gd name="adj2" fmla="val 2566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  </a:t>
            </a:r>
            <a:r>
              <a:rPr lang="en-US" sz="2400" b="1" dirty="0" smtClean="0"/>
              <a:t> </a:t>
            </a:r>
            <a:r>
              <a:rPr lang="en-US" sz="2200" b="1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2" name="مربع نص 101"/>
          <p:cNvSpPr txBox="1"/>
          <p:nvPr/>
        </p:nvSpPr>
        <p:spPr>
          <a:xfrm>
            <a:off x="3143240" y="1928802"/>
            <a:ext cx="1143008" cy="21852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/>
              <a:t>الآن أدخل البيانات وبعد كل بيان اضغط</a:t>
            </a:r>
            <a:r>
              <a:rPr lang="en-US" sz="2400" b="1" dirty="0" smtClean="0"/>
              <a:t> </a:t>
            </a:r>
            <a:r>
              <a:rPr lang="en-US" sz="2400" b="1" dirty="0" smtClean="0"/>
              <a:t>M+</a:t>
            </a:r>
            <a:endParaRPr lang="ar-SA" sz="2200" b="1" dirty="0"/>
          </a:p>
        </p:txBody>
      </p:sp>
      <p:sp>
        <p:nvSpPr>
          <p:cNvPr id="103" name="سهم إلى اليسار 102"/>
          <p:cNvSpPr/>
          <p:nvPr/>
        </p:nvSpPr>
        <p:spPr>
          <a:xfrm rot="19376433">
            <a:off x="2344662" y="4331868"/>
            <a:ext cx="1260000" cy="142876"/>
          </a:xfrm>
          <a:prstGeom prst="lef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4" name="وسيلة شرح مستطيلة مستديرة الزوايا 103"/>
          <p:cNvSpPr/>
          <p:nvPr/>
        </p:nvSpPr>
        <p:spPr>
          <a:xfrm>
            <a:off x="500034" y="571480"/>
            <a:ext cx="1143008" cy="2000264"/>
          </a:xfrm>
          <a:prstGeom prst="wedgeRoundRectCallout">
            <a:avLst>
              <a:gd name="adj1" fmla="val -20175"/>
              <a:gd name="adj2" fmla="val 97143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SHIFT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1 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=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5" name="وسيلة شرح مستطيلة مستديرة الزوايا 104"/>
          <p:cNvSpPr/>
          <p:nvPr/>
        </p:nvSpPr>
        <p:spPr>
          <a:xfrm>
            <a:off x="500034" y="4572008"/>
            <a:ext cx="1143008" cy="2000264"/>
          </a:xfrm>
          <a:prstGeom prst="wedgeRoundRectCallout">
            <a:avLst>
              <a:gd name="adj1" fmla="val -20175"/>
              <a:gd name="adj2" fmla="val -9428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SHIFT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2 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=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7" name="وسيلة شرح مستطيلة مستديرة الزوايا 106"/>
          <p:cNvSpPr/>
          <p:nvPr/>
        </p:nvSpPr>
        <p:spPr>
          <a:xfrm>
            <a:off x="3357554" y="4143380"/>
            <a:ext cx="1143008" cy="1714512"/>
          </a:xfrm>
          <a:prstGeom prst="wedgeRoundRectCallout">
            <a:avLst>
              <a:gd name="adj1" fmla="val -197674"/>
              <a:gd name="adj2" fmla="val -3928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اضغط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X</a:t>
            </a:r>
            <a:r>
              <a:rPr lang="en-US" sz="3200" b="1" spc="-100" baseline="30000" dirty="0" smtClean="0">
                <a:solidFill>
                  <a:schemeClr val="tx1"/>
                </a:solidFill>
              </a:rPr>
              <a:t>2</a:t>
            </a:r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ثم =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 smtClean="0">
              <a:solidFill>
                <a:schemeClr val="tx1"/>
              </a:solidFill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</a:endParaRPr>
          </a:p>
          <a:p>
            <a:pPr algn="ctr"/>
            <a:endParaRPr lang="ar-SA" sz="2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10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800" decel="100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64" grpId="0"/>
      <p:bldP spid="92" grpId="0"/>
      <p:bldP spid="106" grpId="0"/>
      <p:bldP spid="100" grpId="0" animBg="1"/>
      <p:bldP spid="101" grpId="0" animBg="1"/>
      <p:bldP spid="102" grpId="0"/>
      <p:bldP spid="103" grpId="0" animBg="1"/>
      <p:bldP spid="104" grpId="0" animBg="1"/>
      <p:bldP spid="105" grpId="0" animBg="1"/>
      <p:bldP spid="10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285728"/>
            <a:ext cx="2647950" cy="32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871520"/>
            <a:ext cx="7215238" cy="64294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5723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971532"/>
            <a:ext cx="6500823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مجموعة 10"/>
          <p:cNvGrpSpPr/>
          <p:nvPr/>
        </p:nvGrpSpPr>
        <p:grpSpPr>
          <a:xfrm>
            <a:off x="1242988" y="1971666"/>
            <a:ext cx="7523999" cy="4629830"/>
            <a:chOff x="4763646" y="2043104"/>
            <a:chExt cx="3979038" cy="4629830"/>
          </a:xfrm>
        </p:grpSpPr>
        <p:sp>
          <p:nvSpPr>
            <p:cNvPr id="9" name="دبوس زينة 8"/>
            <p:cNvSpPr/>
            <p:nvPr/>
          </p:nvSpPr>
          <p:spPr>
            <a:xfrm>
              <a:off x="4763646" y="2043104"/>
              <a:ext cx="3979038" cy="857256"/>
            </a:xfrm>
            <a:prstGeom prst="plaque">
              <a:avLst>
                <a:gd name="adj" fmla="val 48333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0" name="دبوس زينة 9"/>
            <p:cNvSpPr/>
            <p:nvPr/>
          </p:nvSpPr>
          <p:spPr>
            <a:xfrm>
              <a:off x="4786314" y="2928934"/>
              <a:ext cx="3929090" cy="3744000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1" name="دبوس زينة 10"/>
          <p:cNvSpPr/>
          <p:nvPr/>
        </p:nvSpPr>
        <p:spPr>
          <a:xfrm>
            <a:off x="7143768" y="3143248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دبوس زينة 11"/>
          <p:cNvSpPr/>
          <p:nvPr/>
        </p:nvSpPr>
        <p:spPr>
          <a:xfrm>
            <a:off x="1500166" y="3143248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1643042" y="3271836"/>
            <a:ext cx="52864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الطلاب الأربعين المتقدمين للمنح الدراسية</a:t>
            </a:r>
            <a:endParaRPr lang="ar-SA" b="1" dirty="0"/>
          </a:p>
        </p:txBody>
      </p:sp>
      <p:sp>
        <p:nvSpPr>
          <p:cNvPr id="18" name="دبوس زينة 17"/>
          <p:cNvSpPr/>
          <p:nvPr/>
        </p:nvSpPr>
        <p:spPr>
          <a:xfrm>
            <a:off x="7143768" y="4000504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دبوس زينة 18"/>
          <p:cNvSpPr/>
          <p:nvPr/>
        </p:nvSpPr>
        <p:spPr>
          <a:xfrm>
            <a:off x="1500166" y="4000504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571604" y="4129092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الطلاب المتقدمين للمنح الدراسية</a:t>
            </a:r>
            <a:endParaRPr lang="ar-SA" b="1" dirty="0"/>
          </a:p>
        </p:txBody>
      </p:sp>
      <p:sp>
        <p:nvSpPr>
          <p:cNvPr id="21" name="دبوس زينة 20"/>
          <p:cNvSpPr/>
          <p:nvPr/>
        </p:nvSpPr>
        <p:spPr>
          <a:xfrm>
            <a:off x="7143768" y="4857760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إحصائي 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دبوس زينة 21"/>
          <p:cNvSpPr/>
          <p:nvPr/>
        </p:nvSpPr>
        <p:spPr>
          <a:xfrm>
            <a:off x="1500166" y="4857760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571604" y="4986348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متوسط درجات الطلاب الأربعين</a:t>
            </a:r>
            <a:endParaRPr lang="ar-SA" b="1" dirty="0"/>
          </a:p>
        </p:txBody>
      </p:sp>
      <p:sp>
        <p:nvSpPr>
          <p:cNvPr id="24" name="دبوس زينة 23"/>
          <p:cNvSpPr/>
          <p:nvPr/>
        </p:nvSpPr>
        <p:spPr>
          <a:xfrm>
            <a:off x="7143768" y="5715016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معلمة 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دبوس زينة 24"/>
          <p:cNvSpPr/>
          <p:nvPr/>
        </p:nvSpPr>
        <p:spPr>
          <a:xfrm>
            <a:off x="1500166" y="5715016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571604" y="5843604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متوسط درجات جميع الطلاب المتقدمين للمنح الدراسية</a:t>
            </a:r>
            <a:endParaRPr lang="ar-SA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18" y="2071680"/>
            <a:ext cx="643414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/>
      <p:bldP spid="18" grpId="0" animBg="1"/>
      <p:bldP spid="19" grpId="0" animBg="1"/>
      <p:bldP spid="20" grpId="0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285728"/>
            <a:ext cx="2647950" cy="32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871520"/>
            <a:ext cx="7215238" cy="64294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5723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971532"/>
            <a:ext cx="6500823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مجموعة 10"/>
          <p:cNvGrpSpPr/>
          <p:nvPr/>
        </p:nvGrpSpPr>
        <p:grpSpPr>
          <a:xfrm>
            <a:off x="1242988" y="1971666"/>
            <a:ext cx="7523999" cy="4629830"/>
            <a:chOff x="4763646" y="2043104"/>
            <a:chExt cx="3979038" cy="4629830"/>
          </a:xfrm>
        </p:grpSpPr>
        <p:sp>
          <p:nvSpPr>
            <p:cNvPr id="9" name="دبوس زينة 8"/>
            <p:cNvSpPr/>
            <p:nvPr/>
          </p:nvSpPr>
          <p:spPr>
            <a:xfrm>
              <a:off x="4763646" y="2043104"/>
              <a:ext cx="3979038" cy="857256"/>
            </a:xfrm>
            <a:prstGeom prst="plaque">
              <a:avLst>
                <a:gd name="adj" fmla="val 48333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0" name="دبوس زينة 9"/>
            <p:cNvSpPr/>
            <p:nvPr/>
          </p:nvSpPr>
          <p:spPr>
            <a:xfrm>
              <a:off x="4786314" y="2928934"/>
              <a:ext cx="3929090" cy="3744000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1" name="دبوس زينة 10"/>
          <p:cNvSpPr/>
          <p:nvPr/>
        </p:nvSpPr>
        <p:spPr>
          <a:xfrm>
            <a:off x="7143768" y="3143248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دبوس زينة 11"/>
          <p:cNvSpPr/>
          <p:nvPr/>
        </p:nvSpPr>
        <p:spPr>
          <a:xfrm>
            <a:off x="1500166" y="3143248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1643042" y="3271836"/>
            <a:ext cx="52864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الممرضون الذين اختيروا عشوائيا</a:t>
            </a:r>
            <a:endParaRPr lang="ar-SA" b="1" dirty="0"/>
          </a:p>
        </p:txBody>
      </p:sp>
      <p:sp>
        <p:nvSpPr>
          <p:cNvPr id="18" name="دبوس زينة 17"/>
          <p:cNvSpPr/>
          <p:nvPr/>
        </p:nvSpPr>
        <p:spPr>
          <a:xfrm>
            <a:off x="7143768" y="4000504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دبوس زينة 18"/>
          <p:cNvSpPr/>
          <p:nvPr/>
        </p:nvSpPr>
        <p:spPr>
          <a:xfrm>
            <a:off x="1500166" y="4000504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571604" y="4129092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الممرضين في هذه المستشفيات</a:t>
            </a:r>
            <a:endParaRPr lang="ar-SA" b="1" dirty="0"/>
          </a:p>
        </p:txBody>
      </p:sp>
      <p:sp>
        <p:nvSpPr>
          <p:cNvPr id="21" name="دبوس زينة 20"/>
          <p:cNvSpPr/>
          <p:nvPr/>
        </p:nvSpPr>
        <p:spPr>
          <a:xfrm>
            <a:off x="7143768" y="4857760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إحصائي 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دبوس زينة 21"/>
          <p:cNvSpPr/>
          <p:nvPr/>
        </p:nvSpPr>
        <p:spPr>
          <a:xfrm>
            <a:off x="1500166" y="4857760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571604" y="4986348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وسيط رواتب الممرضين الذين اختيروا عشوائيا</a:t>
            </a:r>
            <a:endParaRPr lang="ar-SA" b="1" dirty="0"/>
          </a:p>
        </p:txBody>
      </p:sp>
      <p:sp>
        <p:nvSpPr>
          <p:cNvPr id="24" name="دبوس زينة 23"/>
          <p:cNvSpPr/>
          <p:nvPr/>
        </p:nvSpPr>
        <p:spPr>
          <a:xfrm>
            <a:off x="7143768" y="5715016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معلمة 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دبوس زينة 24"/>
          <p:cNvSpPr/>
          <p:nvPr/>
        </p:nvSpPr>
        <p:spPr>
          <a:xfrm>
            <a:off x="1500166" y="5715016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571604" y="5843604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وسيط جميع الممرضين في هذه المستشفيات</a:t>
            </a:r>
            <a:endParaRPr lang="ar-SA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18" y="2071678"/>
            <a:ext cx="657225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/>
      <p:bldP spid="18" grpId="0" animBg="1"/>
      <p:bldP spid="19" grpId="0" animBg="1"/>
      <p:bldP spid="20" grpId="0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285728"/>
            <a:ext cx="2647950" cy="32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871520"/>
            <a:ext cx="7215238" cy="64294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5723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971532"/>
            <a:ext cx="6500823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مجموعة 10"/>
          <p:cNvGrpSpPr/>
          <p:nvPr/>
        </p:nvGrpSpPr>
        <p:grpSpPr>
          <a:xfrm>
            <a:off x="1242988" y="1971666"/>
            <a:ext cx="7523999" cy="4629830"/>
            <a:chOff x="4763646" y="2043104"/>
            <a:chExt cx="3979038" cy="4629830"/>
          </a:xfrm>
        </p:grpSpPr>
        <p:sp>
          <p:nvSpPr>
            <p:cNvPr id="9" name="دبوس زينة 8"/>
            <p:cNvSpPr/>
            <p:nvPr/>
          </p:nvSpPr>
          <p:spPr>
            <a:xfrm>
              <a:off x="4763646" y="2043104"/>
              <a:ext cx="3979038" cy="857256"/>
            </a:xfrm>
            <a:prstGeom prst="plaque">
              <a:avLst>
                <a:gd name="adj" fmla="val 48333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0" name="دبوس زينة 9"/>
            <p:cNvSpPr/>
            <p:nvPr/>
          </p:nvSpPr>
          <p:spPr>
            <a:xfrm>
              <a:off x="4786314" y="2928934"/>
              <a:ext cx="3929090" cy="3744000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1" name="دبوس زينة 10"/>
          <p:cNvSpPr/>
          <p:nvPr/>
        </p:nvSpPr>
        <p:spPr>
          <a:xfrm>
            <a:off x="7143768" y="3143248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دبوس زينة 11"/>
          <p:cNvSpPr/>
          <p:nvPr/>
        </p:nvSpPr>
        <p:spPr>
          <a:xfrm>
            <a:off x="1500166" y="3143248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1643042" y="3271836"/>
            <a:ext cx="52864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أوزان العبوات التي أرقامها من مضاعفات 50 </a:t>
            </a:r>
            <a:endParaRPr lang="ar-SA" b="1" dirty="0"/>
          </a:p>
        </p:txBody>
      </p:sp>
      <p:sp>
        <p:nvSpPr>
          <p:cNvPr id="18" name="دبوس زينة 17"/>
          <p:cNvSpPr/>
          <p:nvPr/>
        </p:nvSpPr>
        <p:spPr>
          <a:xfrm>
            <a:off x="7143768" y="4000504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دبوس زينة 18"/>
          <p:cNvSpPr/>
          <p:nvPr/>
        </p:nvSpPr>
        <p:spPr>
          <a:xfrm>
            <a:off x="1500166" y="4000504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571604" y="4129092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أوزان جميع العبوات التي ينتجها المصنع</a:t>
            </a:r>
            <a:endParaRPr lang="ar-SA" b="1" dirty="0"/>
          </a:p>
        </p:txBody>
      </p:sp>
      <p:sp>
        <p:nvSpPr>
          <p:cNvPr id="21" name="دبوس زينة 20"/>
          <p:cNvSpPr/>
          <p:nvPr/>
        </p:nvSpPr>
        <p:spPr>
          <a:xfrm>
            <a:off x="7143768" y="4857760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إحصائي 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دبوس زينة 21"/>
          <p:cNvSpPr/>
          <p:nvPr/>
        </p:nvSpPr>
        <p:spPr>
          <a:xfrm>
            <a:off x="1500166" y="4857760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571604" y="4986348"/>
            <a:ext cx="542928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منوال أوزان العبوات التي أرقامها من مضاعفات 50</a:t>
            </a:r>
          </a:p>
          <a:p>
            <a:pPr algn="ctr"/>
            <a:endParaRPr lang="ar-SA" b="1" dirty="0"/>
          </a:p>
        </p:txBody>
      </p:sp>
      <p:sp>
        <p:nvSpPr>
          <p:cNvPr id="24" name="دبوس زينة 23"/>
          <p:cNvSpPr/>
          <p:nvPr/>
        </p:nvSpPr>
        <p:spPr>
          <a:xfrm>
            <a:off x="7143768" y="5715016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معلمة 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دبوس زينة 24"/>
          <p:cNvSpPr/>
          <p:nvPr/>
        </p:nvSpPr>
        <p:spPr>
          <a:xfrm>
            <a:off x="1500166" y="5715016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571604" y="5843604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منوال أوزان  جميع العبوات التي ينتجها المصنع</a:t>
            </a:r>
            <a:endParaRPr lang="ar-SA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14480" y="2071678"/>
            <a:ext cx="6543683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/>
      <p:bldP spid="18" grpId="0" animBg="1"/>
      <p:bldP spid="19" grpId="0" animBg="1"/>
      <p:bldP spid="20" grpId="0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285728"/>
            <a:ext cx="2647950" cy="32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871520"/>
            <a:ext cx="7215238" cy="64294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5723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971532"/>
            <a:ext cx="6500823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مجموعة 10"/>
          <p:cNvGrpSpPr/>
          <p:nvPr/>
        </p:nvGrpSpPr>
        <p:grpSpPr>
          <a:xfrm>
            <a:off x="1242988" y="1971666"/>
            <a:ext cx="7523999" cy="4629830"/>
            <a:chOff x="4763646" y="2043104"/>
            <a:chExt cx="3979038" cy="4629830"/>
          </a:xfrm>
        </p:grpSpPr>
        <p:sp>
          <p:nvSpPr>
            <p:cNvPr id="9" name="دبوس زينة 8"/>
            <p:cNvSpPr/>
            <p:nvPr/>
          </p:nvSpPr>
          <p:spPr>
            <a:xfrm>
              <a:off x="4763646" y="2043104"/>
              <a:ext cx="3979038" cy="857256"/>
            </a:xfrm>
            <a:prstGeom prst="plaque">
              <a:avLst>
                <a:gd name="adj" fmla="val 48333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0" name="دبوس زينة 9"/>
            <p:cNvSpPr/>
            <p:nvPr/>
          </p:nvSpPr>
          <p:spPr>
            <a:xfrm>
              <a:off x="4786314" y="2928934"/>
              <a:ext cx="3929090" cy="3744000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1" name="دبوس زينة 10"/>
          <p:cNvSpPr/>
          <p:nvPr/>
        </p:nvSpPr>
        <p:spPr>
          <a:xfrm>
            <a:off x="7143768" y="3143248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دبوس زينة 11"/>
          <p:cNvSpPr/>
          <p:nvPr/>
        </p:nvSpPr>
        <p:spPr>
          <a:xfrm>
            <a:off x="1500166" y="3143248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1643042" y="3271836"/>
            <a:ext cx="52864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1003 من طلاب الصف الثالث ثانوي في المدارس الثانوية بجدة</a:t>
            </a:r>
            <a:endParaRPr lang="ar-SA" b="1" dirty="0"/>
          </a:p>
        </p:txBody>
      </p:sp>
      <p:sp>
        <p:nvSpPr>
          <p:cNvPr id="18" name="دبوس زينة 17"/>
          <p:cNvSpPr/>
          <p:nvPr/>
        </p:nvSpPr>
        <p:spPr>
          <a:xfrm>
            <a:off x="7143768" y="4000504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دبوس زينة 18"/>
          <p:cNvSpPr/>
          <p:nvPr/>
        </p:nvSpPr>
        <p:spPr>
          <a:xfrm>
            <a:off x="1500166" y="4000504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571604" y="4129092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طلاب الصف الثالث ثانوي بمدارس جدة الثانوية</a:t>
            </a:r>
            <a:endParaRPr lang="ar-SA" b="1" dirty="0"/>
          </a:p>
        </p:txBody>
      </p:sp>
      <p:sp>
        <p:nvSpPr>
          <p:cNvPr id="21" name="دبوس زينة 20"/>
          <p:cNvSpPr/>
          <p:nvPr/>
        </p:nvSpPr>
        <p:spPr>
          <a:xfrm>
            <a:off x="7143768" y="4857760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إحصائي 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دبوس زينة 21"/>
          <p:cNvSpPr/>
          <p:nvPr/>
        </p:nvSpPr>
        <p:spPr>
          <a:xfrm>
            <a:off x="1500166" y="4857760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571604" y="4986348"/>
            <a:ext cx="542928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النسبة المئوية لطلاب العينة</a:t>
            </a:r>
          </a:p>
          <a:p>
            <a:pPr algn="ctr"/>
            <a:endParaRPr lang="ar-SA" b="1" dirty="0"/>
          </a:p>
        </p:txBody>
      </p:sp>
      <p:sp>
        <p:nvSpPr>
          <p:cNvPr id="24" name="دبوس زينة 23"/>
          <p:cNvSpPr/>
          <p:nvPr/>
        </p:nvSpPr>
        <p:spPr>
          <a:xfrm>
            <a:off x="7143768" y="5715016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معلمة 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دبوس زينة 24"/>
          <p:cNvSpPr/>
          <p:nvPr/>
        </p:nvSpPr>
        <p:spPr>
          <a:xfrm>
            <a:off x="1500166" y="5715016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571604" y="5843604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النسبة المئوية لطلاب المجتمع</a:t>
            </a:r>
            <a:endParaRPr lang="ar-SA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57356" y="2043102"/>
            <a:ext cx="6419856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/>
      <p:bldP spid="18" grpId="0" animBg="1"/>
      <p:bldP spid="19" grpId="0" animBg="1"/>
      <p:bldP spid="20" grpId="0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285728"/>
            <a:ext cx="2647950" cy="32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871520"/>
            <a:ext cx="7215238" cy="64294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5723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971532"/>
            <a:ext cx="6500823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مجموعة 10"/>
          <p:cNvGrpSpPr/>
          <p:nvPr/>
        </p:nvGrpSpPr>
        <p:grpSpPr>
          <a:xfrm>
            <a:off x="1242988" y="1971666"/>
            <a:ext cx="7523999" cy="4629830"/>
            <a:chOff x="4763646" y="2043104"/>
            <a:chExt cx="3979038" cy="4629830"/>
          </a:xfrm>
        </p:grpSpPr>
        <p:sp>
          <p:nvSpPr>
            <p:cNvPr id="9" name="دبوس زينة 8"/>
            <p:cNvSpPr/>
            <p:nvPr/>
          </p:nvSpPr>
          <p:spPr>
            <a:xfrm>
              <a:off x="4763646" y="2043104"/>
              <a:ext cx="3979038" cy="857256"/>
            </a:xfrm>
            <a:prstGeom prst="plaque">
              <a:avLst>
                <a:gd name="adj" fmla="val 48333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0" name="دبوس زينة 9"/>
            <p:cNvSpPr/>
            <p:nvPr/>
          </p:nvSpPr>
          <p:spPr>
            <a:xfrm>
              <a:off x="4786314" y="2928934"/>
              <a:ext cx="3929090" cy="3744000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1" name="دبوس زينة 10"/>
          <p:cNvSpPr/>
          <p:nvPr/>
        </p:nvSpPr>
        <p:spPr>
          <a:xfrm>
            <a:off x="7143768" y="3143248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دبوس زينة 11"/>
          <p:cNvSpPr/>
          <p:nvPr/>
        </p:nvSpPr>
        <p:spPr>
          <a:xfrm>
            <a:off x="1500166" y="3143248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1643042" y="3271836"/>
            <a:ext cx="52864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1000 طالب من الجامعات السعودية</a:t>
            </a:r>
            <a:endParaRPr lang="ar-SA" b="1" dirty="0"/>
          </a:p>
        </p:txBody>
      </p:sp>
      <p:sp>
        <p:nvSpPr>
          <p:cNvPr id="18" name="دبوس زينة 17"/>
          <p:cNvSpPr/>
          <p:nvPr/>
        </p:nvSpPr>
        <p:spPr>
          <a:xfrm>
            <a:off x="7143768" y="4000504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دبوس زينة 18"/>
          <p:cNvSpPr/>
          <p:nvPr/>
        </p:nvSpPr>
        <p:spPr>
          <a:xfrm>
            <a:off x="1500166" y="4000504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571604" y="4129092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طلاب الجامعات السعودية</a:t>
            </a:r>
            <a:endParaRPr lang="ar-SA" b="1" dirty="0"/>
          </a:p>
        </p:txBody>
      </p:sp>
      <p:sp>
        <p:nvSpPr>
          <p:cNvPr id="21" name="دبوس زينة 20"/>
          <p:cNvSpPr/>
          <p:nvPr/>
        </p:nvSpPr>
        <p:spPr>
          <a:xfrm>
            <a:off x="7143768" y="4857760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إحصائي 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دبوس زينة 21"/>
          <p:cNvSpPr/>
          <p:nvPr/>
        </p:nvSpPr>
        <p:spPr>
          <a:xfrm>
            <a:off x="1500166" y="4857760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571604" y="4986348"/>
            <a:ext cx="542928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المتوسط الحسابي للمبالغ التي ينفقها طلاب العينة</a:t>
            </a:r>
          </a:p>
          <a:p>
            <a:pPr algn="ctr"/>
            <a:endParaRPr lang="ar-SA" b="1" dirty="0"/>
          </a:p>
        </p:txBody>
      </p:sp>
      <p:sp>
        <p:nvSpPr>
          <p:cNvPr id="24" name="دبوس زينة 23"/>
          <p:cNvSpPr/>
          <p:nvPr/>
        </p:nvSpPr>
        <p:spPr>
          <a:xfrm>
            <a:off x="7143768" y="5715016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معلمة 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دبوس زينة 24"/>
          <p:cNvSpPr/>
          <p:nvPr/>
        </p:nvSpPr>
        <p:spPr>
          <a:xfrm>
            <a:off x="1500166" y="5715016"/>
            <a:ext cx="557216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571604" y="5843604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المتوسط الحسابي للمبالغ التي ينفقها جميع طلاب الجامعات السعودية</a:t>
            </a:r>
            <a:endParaRPr lang="ar-SA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14480" y="2057390"/>
            <a:ext cx="658178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/>
      <p:bldP spid="18" grpId="0" animBg="1"/>
      <p:bldP spid="19" grpId="0" animBg="1"/>
      <p:bldP spid="20" grpId="0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285728"/>
            <a:ext cx="2647950" cy="32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928662" y="871520"/>
            <a:ext cx="7215238" cy="64294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85723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تدرب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971532"/>
            <a:ext cx="6500823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مجموعة 10"/>
          <p:cNvGrpSpPr/>
          <p:nvPr/>
        </p:nvGrpSpPr>
        <p:grpSpPr>
          <a:xfrm>
            <a:off x="714348" y="1971666"/>
            <a:ext cx="8052639" cy="4629830"/>
            <a:chOff x="4763646" y="2043104"/>
            <a:chExt cx="3979038" cy="4629830"/>
          </a:xfrm>
        </p:grpSpPr>
        <p:sp>
          <p:nvSpPr>
            <p:cNvPr id="9" name="دبوس زينة 8"/>
            <p:cNvSpPr/>
            <p:nvPr/>
          </p:nvSpPr>
          <p:spPr>
            <a:xfrm>
              <a:off x="4763646" y="2043104"/>
              <a:ext cx="3979038" cy="857256"/>
            </a:xfrm>
            <a:prstGeom prst="plaque">
              <a:avLst>
                <a:gd name="adj" fmla="val 48333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0" name="دبوس زينة 9"/>
            <p:cNvSpPr/>
            <p:nvPr/>
          </p:nvSpPr>
          <p:spPr>
            <a:xfrm>
              <a:off x="4786314" y="2928934"/>
              <a:ext cx="3929090" cy="3744000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1" name="دبوس زينة 10"/>
          <p:cNvSpPr/>
          <p:nvPr/>
        </p:nvSpPr>
        <p:spPr>
          <a:xfrm>
            <a:off x="7143768" y="3143248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دبوس زينة 11"/>
          <p:cNvSpPr/>
          <p:nvPr/>
        </p:nvSpPr>
        <p:spPr>
          <a:xfrm>
            <a:off x="1000100" y="3143248"/>
            <a:ext cx="607223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1000100" y="3271836"/>
            <a:ext cx="61436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العينة العشوائية الطبقية من طلاب المدارس الثانوية في منطقة عسير التعليمية</a:t>
            </a:r>
            <a:endParaRPr lang="ar-SA" b="1" dirty="0"/>
          </a:p>
        </p:txBody>
      </p:sp>
      <p:sp>
        <p:nvSpPr>
          <p:cNvPr id="18" name="دبوس زينة 17"/>
          <p:cNvSpPr/>
          <p:nvPr/>
        </p:nvSpPr>
        <p:spPr>
          <a:xfrm>
            <a:off x="7143768" y="4000504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دبوس زينة 18"/>
          <p:cNvSpPr/>
          <p:nvPr/>
        </p:nvSpPr>
        <p:spPr>
          <a:xfrm>
            <a:off x="1000100" y="4000504"/>
            <a:ext cx="607223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571604" y="4129092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طلاب المدارس الثانوية في منطقة عسير التعليمية </a:t>
            </a:r>
            <a:endParaRPr lang="ar-SA" b="1" dirty="0"/>
          </a:p>
        </p:txBody>
      </p:sp>
      <p:sp>
        <p:nvSpPr>
          <p:cNvPr id="21" name="دبوس زينة 20"/>
          <p:cNvSpPr/>
          <p:nvPr/>
        </p:nvSpPr>
        <p:spPr>
          <a:xfrm>
            <a:off x="7143768" y="4857760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إحصائي 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دبوس زينة 21"/>
          <p:cNvSpPr/>
          <p:nvPr/>
        </p:nvSpPr>
        <p:spPr>
          <a:xfrm>
            <a:off x="1000100" y="4857760"/>
            <a:ext cx="607223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571604" y="4986348"/>
            <a:ext cx="542928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الوقت الذي يقضيه أفراد العينة في الأنشطة الإضافية</a:t>
            </a:r>
          </a:p>
          <a:p>
            <a:pPr algn="ctr"/>
            <a:endParaRPr lang="ar-SA" b="1" dirty="0"/>
          </a:p>
        </p:txBody>
      </p:sp>
      <p:sp>
        <p:nvSpPr>
          <p:cNvPr id="24" name="دبوس زينة 23"/>
          <p:cNvSpPr/>
          <p:nvPr/>
        </p:nvSpPr>
        <p:spPr>
          <a:xfrm>
            <a:off x="7143768" y="5715016"/>
            <a:ext cx="1285884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معلمة 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دبوس زينة 24"/>
          <p:cNvSpPr/>
          <p:nvPr/>
        </p:nvSpPr>
        <p:spPr>
          <a:xfrm>
            <a:off x="1000100" y="5715016"/>
            <a:ext cx="607223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571604" y="5843604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الوقت الذي يقضيه جميع طلاب المدارس الثانوية في الأنشطة الإضافية</a:t>
            </a:r>
            <a:endParaRPr lang="ar-SA" b="1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1485876" y="2071678"/>
            <a:ext cx="692948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اختيرت عينة عشوائية طبقية من طلاب المدارس الثانوية في منطقة عسير التعليمية وسئل أفراد العينة عن الوقت الذي يقضيه كل منهم في الأنشطة المنهجية الإضافية في الأسبوع .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/>
      <p:bldP spid="18" grpId="0" animBg="1"/>
      <p:bldP spid="19" grpId="0" animBg="1"/>
      <p:bldP spid="20" grpId="0"/>
      <p:bldP spid="21" grpId="0" animBg="1"/>
      <p:bldP spid="22" grpId="0" animBg="1"/>
      <p:bldP spid="23" grpId="0"/>
      <p:bldP spid="24" grpId="0" animBg="1"/>
      <p:bldP spid="25" grpId="0" animBg="1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928670"/>
            <a:ext cx="749618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214290"/>
            <a:ext cx="3695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1" y="2457453"/>
            <a:ext cx="8143932" cy="411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1229</Words>
  <Application>Microsoft Office PowerPoint</Application>
  <PresentationFormat>عرض على الشاشة (3:4)‏</PresentationFormat>
  <Paragraphs>476</Paragraphs>
  <Slides>22</Slides>
  <Notes>8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3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free-tech</dc:creator>
  <cp:lastModifiedBy>free-tech</cp:lastModifiedBy>
  <cp:revision>68</cp:revision>
  <dcterms:created xsi:type="dcterms:W3CDTF">2012-12-11T14:15:05Z</dcterms:created>
  <dcterms:modified xsi:type="dcterms:W3CDTF">2012-12-29T17:45:30Z</dcterms:modified>
</cp:coreProperties>
</file>