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  <p:sldMasterId id="2147483684" r:id="rId2"/>
  </p:sldMasterIdLst>
  <p:sldIdLst>
    <p:sldId id="264" r:id="rId3"/>
    <p:sldId id="265" r:id="rId4"/>
  </p:sldIdLst>
  <p:sldSz cx="6858000" cy="9144000" type="screen4x3"/>
  <p:notesSz cx="6881813" cy="10002838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napToGrid="0">
      <p:cViewPr varScale="1">
        <p:scale>
          <a:sx n="53" d="100"/>
          <a:sy n="53" d="100"/>
        </p:scale>
        <p:origin x="224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532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36246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54553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857250" y="1496484"/>
            <a:ext cx="5143500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0366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540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916" y="2279652"/>
            <a:ext cx="5915025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7916" y="6119285"/>
            <a:ext cx="5915025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9657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265212" y="3244851"/>
            <a:ext cx="1620738" cy="7736416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1971675" y="3244851"/>
            <a:ext cx="1620739" cy="7736416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4293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486834"/>
            <a:ext cx="5915025" cy="1767417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931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6102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1840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003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02976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8528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2835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2761060" y="649818"/>
            <a:ext cx="831354" cy="10331449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265212" y="649818"/>
            <a:ext cx="2410122" cy="10331449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381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88428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6409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6036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65261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06731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86759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71550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EFA48-2FE0-466B-986F-2E89A8B58ABF}" type="datetimeFigureOut">
              <a:rPr lang="ar-SA" smtClean="0"/>
              <a:t>10/02/38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D0539-7FFE-4A6B-A032-2B69365FB44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45020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71488" y="486834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843463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DCC59-A1BC-4CB3-A101-0FAC77023900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10/02/38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2271713" y="8475134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71488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9BA04-567E-4E97-9580-0BDD8D65B449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401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r" defTabSz="514350" rtl="1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r" defTabSz="514350" rtl="1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sa/url?sa=i&amp;rct=j&amp;q=&amp;esrc=s&amp;source=images&amp;cd=&amp;cad=rja&amp;uact=8&amp;ved=0ahUKEwjQ2cbuoPTPAhWLPhQKHTrNCawQjRwIBw&amp;url=http://www.planetozkids.com/oban/animals/animal-lifecycles/lifecycle-of-a-frog.htm&amp;psig=AFQjCNE5Qcl1WhBAfkZapG4PxsODL0_KiQ&amp;ust=1477426522415508" TargetMode="External"/><Relationship Id="rId3" Type="http://schemas.openxmlformats.org/officeDocument/2006/relationships/image" Target="../media/image6.png"/><Relationship Id="rId7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6" Type="http://schemas.openxmlformats.org/officeDocument/2006/relationships/hyperlink" Target="https://www.google.com.sa/url?sa=i&amp;rct=j&amp;q=&amp;esrc=s&amp;source=images&amp;cd=&amp;cad=rja&amp;uact=8&amp;ved=0ahUKEwj7u-WtovTPAhUBWRQKHamtAwwQjRwIBw&amp;url=https://www.pinterest.com/casimonton/life-cycles-frog-butterfly-chick/&amp;psig=AFQjCNE5Qcl1WhBAfkZapG4PxsODL0_KiQ&amp;ust=1477426522415508" TargetMode="External"/><Relationship Id="rId11" Type="http://schemas.openxmlformats.org/officeDocument/2006/relationships/image" Target="../media/image10.gif"/><Relationship Id="rId5" Type="http://schemas.openxmlformats.org/officeDocument/2006/relationships/image" Target="../media/image7.jpeg"/><Relationship Id="rId10" Type="http://schemas.openxmlformats.org/officeDocument/2006/relationships/hyperlink" Target="https://www.google.com.sa/url?sa=i&amp;rct=j&amp;q=&amp;esrc=s&amp;source=images&amp;cd=&amp;cad=rja&amp;uact=8&amp;ved=0ahUKEwiQgKuIk_TPAhWJ1hQKHQYLASsQjRwIBw&amp;url=https://sites.google.com/a/eksala.tzafonet.org.il/seham/aflam-tlymyte-n-ttwr-aldfd&amp;psig=AFQjCNGE_cxg2Fs7ZgmTKTdufoUztZMWyQ&amp;ust=1477422716087013" TargetMode="External"/><Relationship Id="rId4" Type="http://schemas.openxmlformats.org/officeDocument/2006/relationships/hyperlink" Target="http://www.frog-life-cycle.com/" TargetMode="External"/><Relationship Id="rId9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مستطيل 18"/>
          <p:cNvSpPr/>
          <p:nvPr/>
        </p:nvSpPr>
        <p:spPr>
          <a:xfrm>
            <a:off x="207169" y="2350979"/>
            <a:ext cx="6519066" cy="238828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black"/>
              </a:solidFill>
            </a:endParaRPr>
          </a:p>
        </p:txBody>
      </p:sp>
      <p:sp>
        <p:nvSpPr>
          <p:cNvPr id="41" name="مربع نص 40"/>
          <p:cNvSpPr txBox="1"/>
          <p:nvPr/>
        </p:nvSpPr>
        <p:spPr>
          <a:xfrm>
            <a:off x="5347035" y="2415478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prstClr val="black"/>
                </a:solidFill>
              </a:rPr>
              <a:t>السؤال الأول: </a:t>
            </a:r>
          </a:p>
        </p:txBody>
      </p:sp>
      <p:sp>
        <p:nvSpPr>
          <p:cNvPr id="42" name="مربع نص 41"/>
          <p:cNvSpPr txBox="1"/>
          <p:nvPr/>
        </p:nvSpPr>
        <p:spPr>
          <a:xfrm>
            <a:off x="5333535" y="4777718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>
                <a:solidFill>
                  <a:prstClr val="black"/>
                </a:solidFill>
              </a:rPr>
              <a:t>السؤال الثاني : </a:t>
            </a:r>
          </a:p>
        </p:txBody>
      </p:sp>
      <p:sp>
        <p:nvSpPr>
          <p:cNvPr id="43" name="مستطيل 42"/>
          <p:cNvSpPr/>
          <p:nvPr/>
        </p:nvSpPr>
        <p:spPr>
          <a:xfrm>
            <a:off x="201280" y="4743249"/>
            <a:ext cx="6519066" cy="172752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black"/>
              </a:solidFill>
            </a:endParaRPr>
          </a:p>
        </p:txBody>
      </p:sp>
      <p:sp>
        <p:nvSpPr>
          <p:cNvPr id="45" name="مربع نص 44"/>
          <p:cNvSpPr txBox="1"/>
          <p:nvPr/>
        </p:nvSpPr>
        <p:spPr>
          <a:xfrm>
            <a:off x="5283780" y="7387752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>
                <a:solidFill>
                  <a:prstClr val="black"/>
                </a:solidFill>
              </a:rPr>
              <a:t>السؤال الثالث  : </a:t>
            </a:r>
          </a:p>
        </p:txBody>
      </p:sp>
      <p:sp>
        <p:nvSpPr>
          <p:cNvPr id="46" name="مستطيل 45"/>
          <p:cNvSpPr/>
          <p:nvPr/>
        </p:nvSpPr>
        <p:spPr>
          <a:xfrm>
            <a:off x="175110" y="6470769"/>
            <a:ext cx="6545236" cy="257697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black"/>
              </a:solidFill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5749701" y="4835520"/>
            <a:ext cx="102303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200" b="1" u="sng" dirty="0">
                <a:solidFill>
                  <a:prstClr val="black"/>
                </a:solidFill>
              </a:rPr>
              <a:t>السؤال الثاني :  </a:t>
            </a:r>
          </a:p>
        </p:txBody>
      </p:sp>
      <p:sp>
        <p:nvSpPr>
          <p:cNvPr id="24" name="مستطيل 23"/>
          <p:cNvSpPr/>
          <p:nvPr/>
        </p:nvSpPr>
        <p:spPr>
          <a:xfrm>
            <a:off x="5816714" y="6732027"/>
            <a:ext cx="9428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200" b="1" u="sng" dirty="0">
                <a:solidFill>
                  <a:prstClr val="black"/>
                </a:solidFill>
              </a:rPr>
              <a:t>السؤال الثالث: </a:t>
            </a:r>
          </a:p>
        </p:txBody>
      </p:sp>
      <p:graphicFrame>
        <p:nvGraphicFramePr>
          <p:cNvPr id="62" name="جدول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977475"/>
              </p:ext>
            </p:extLst>
          </p:nvPr>
        </p:nvGraphicFramePr>
        <p:xfrm>
          <a:off x="214780" y="2353145"/>
          <a:ext cx="3014705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/>
                <a:gridCol w="745351"/>
                <a:gridCol w="701924"/>
                <a:gridCol w="489101"/>
                <a:gridCol w="401415"/>
                <a:gridCol w="208280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تطبيق الطريقة العلمية التي يستخدمها العلماء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6" name="جدول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652564"/>
              </p:ext>
            </p:extLst>
          </p:nvPr>
        </p:nvGraphicFramePr>
        <p:xfrm>
          <a:off x="220675" y="4741975"/>
          <a:ext cx="3014705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/>
                <a:gridCol w="745351"/>
                <a:gridCol w="701924"/>
                <a:gridCol w="489101"/>
                <a:gridCol w="401415"/>
                <a:gridCol w="208280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تعداد خصائص المخلوقات الحية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7" name="جدول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380722"/>
              </p:ext>
            </p:extLst>
          </p:nvPr>
        </p:nvGraphicFramePr>
        <p:xfrm>
          <a:off x="190175" y="6497527"/>
          <a:ext cx="3014705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/>
                <a:gridCol w="745351"/>
                <a:gridCol w="701924"/>
                <a:gridCol w="489101"/>
                <a:gridCol w="401415"/>
                <a:gridCol w="208280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استنتاج حاجات المخلوقات الحية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مربع نص 3"/>
          <p:cNvSpPr txBox="1"/>
          <p:nvPr/>
        </p:nvSpPr>
        <p:spPr>
          <a:xfrm>
            <a:off x="3219945" y="2633167"/>
            <a:ext cx="344569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 smtClean="0">
                <a:solidFill>
                  <a:prstClr val="black"/>
                </a:solidFill>
              </a:rPr>
              <a:t>أ – اكملي الفراغات الناقصة لخطوات الطريقة العلمية التي يستخدمها العلماء:</a:t>
            </a:r>
            <a:endParaRPr lang="ar-SA" sz="1200" b="1" dirty="0">
              <a:solidFill>
                <a:prstClr val="black"/>
              </a:solidFill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5430632" y="3414665"/>
            <a:ext cx="1033668" cy="405262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000" b="1" dirty="0" smtClean="0">
                <a:solidFill>
                  <a:prstClr val="black"/>
                </a:solidFill>
              </a:rPr>
              <a:t>ألاحظ </a:t>
            </a:r>
            <a:endParaRPr lang="ar-SA" sz="1000" b="1" dirty="0">
              <a:solidFill>
                <a:prstClr val="black"/>
              </a:solidFill>
            </a:endParaRPr>
          </a:p>
        </p:txBody>
      </p:sp>
      <p:sp>
        <p:nvSpPr>
          <p:cNvPr id="39" name="مستطيل مستدير الزوايا 38"/>
          <p:cNvSpPr/>
          <p:nvPr/>
        </p:nvSpPr>
        <p:spPr>
          <a:xfrm>
            <a:off x="3077311" y="3967691"/>
            <a:ext cx="1033668" cy="405262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000" b="1" dirty="0" smtClean="0">
                <a:solidFill>
                  <a:prstClr val="black"/>
                </a:solidFill>
              </a:rPr>
              <a:t>استنتج</a:t>
            </a:r>
            <a:endParaRPr lang="ar-SA" sz="1000" b="1" dirty="0">
              <a:solidFill>
                <a:prstClr val="black"/>
              </a:solidFill>
            </a:endParaRPr>
          </a:p>
        </p:txBody>
      </p:sp>
      <p:sp>
        <p:nvSpPr>
          <p:cNvPr id="40" name="مستطيل مستدير الزوايا 39"/>
          <p:cNvSpPr/>
          <p:nvPr/>
        </p:nvSpPr>
        <p:spPr>
          <a:xfrm>
            <a:off x="2075187" y="3400273"/>
            <a:ext cx="1033668" cy="405262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000" b="1" dirty="0">
                <a:solidFill>
                  <a:prstClr val="black"/>
                </a:solidFill>
              </a:rPr>
              <a:t>أضع </a:t>
            </a:r>
            <a:r>
              <a:rPr lang="ar-SA" sz="1000" b="1" dirty="0" smtClean="0">
                <a:solidFill>
                  <a:prstClr val="black"/>
                </a:solidFill>
              </a:rPr>
              <a:t>خطة</a:t>
            </a:r>
            <a:endParaRPr lang="ar-SA" sz="1000" b="1" dirty="0">
              <a:solidFill>
                <a:prstClr val="black"/>
              </a:solidFill>
            </a:endParaRPr>
          </a:p>
        </p:txBody>
      </p:sp>
      <p:sp>
        <p:nvSpPr>
          <p:cNvPr id="44" name="مستطيل مستدير الزوايا 43"/>
          <p:cNvSpPr/>
          <p:nvPr/>
        </p:nvSpPr>
        <p:spPr>
          <a:xfrm>
            <a:off x="5467142" y="3966395"/>
            <a:ext cx="1033668" cy="405262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 sz="1000" b="1" dirty="0">
              <a:solidFill>
                <a:prstClr val="black"/>
              </a:solidFill>
            </a:endParaRPr>
          </a:p>
        </p:txBody>
      </p:sp>
      <p:sp>
        <p:nvSpPr>
          <p:cNvPr id="47" name="مستطيل مستدير الزوايا 46"/>
          <p:cNvSpPr/>
          <p:nvPr/>
        </p:nvSpPr>
        <p:spPr>
          <a:xfrm>
            <a:off x="3182259" y="3391456"/>
            <a:ext cx="1033668" cy="405262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000" b="1" dirty="0" smtClean="0">
                <a:solidFill>
                  <a:prstClr val="black"/>
                </a:solidFill>
              </a:rPr>
              <a:t>أتوقع</a:t>
            </a:r>
            <a:endParaRPr lang="ar-SA" sz="1000" b="1" dirty="0">
              <a:solidFill>
                <a:prstClr val="black"/>
              </a:solidFill>
            </a:endParaRPr>
          </a:p>
        </p:txBody>
      </p:sp>
      <p:sp>
        <p:nvSpPr>
          <p:cNvPr id="48" name="مستطيل مستدير الزوايا 47"/>
          <p:cNvSpPr/>
          <p:nvPr/>
        </p:nvSpPr>
        <p:spPr>
          <a:xfrm>
            <a:off x="4289331" y="3400273"/>
            <a:ext cx="1033668" cy="405262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 sz="1000" b="1" dirty="0">
              <a:solidFill>
                <a:prstClr val="black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3894062" y="5208461"/>
            <a:ext cx="2614478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 smtClean="0">
                <a:solidFill>
                  <a:prstClr val="black"/>
                </a:solidFill>
              </a:rPr>
              <a:t>أ- لوني خصائص المخلوقات الحية</a:t>
            </a:r>
            <a:endParaRPr lang="ar-SA" sz="1200" b="1" dirty="0">
              <a:solidFill>
                <a:prstClr val="black"/>
              </a:solidFill>
            </a:endParaRPr>
          </a:p>
        </p:txBody>
      </p:sp>
      <p:sp>
        <p:nvSpPr>
          <p:cNvPr id="15" name="سحابة 14"/>
          <p:cNvSpPr/>
          <p:nvPr/>
        </p:nvSpPr>
        <p:spPr>
          <a:xfrm>
            <a:off x="5041804" y="5788045"/>
            <a:ext cx="1279928" cy="500971"/>
          </a:xfrm>
          <a:prstGeom prst="clou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200" dirty="0" smtClean="0">
                <a:solidFill>
                  <a:prstClr val="black"/>
                </a:solidFill>
              </a:rPr>
              <a:t>تنمو</a:t>
            </a:r>
            <a:endParaRPr lang="ar-SA" sz="1200" dirty="0">
              <a:solidFill>
                <a:prstClr val="black"/>
              </a:solidFill>
            </a:endParaRPr>
          </a:p>
        </p:txBody>
      </p:sp>
      <p:sp>
        <p:nvSpPr>
          <p:cNvPr id="59" name="مربع نص 58"/>
          <p:cNvSpPr txBox="1"/>
          <p:nvPr/>
        </p:nvSpPr>
        <p:spPr>
          <a:xfrm>
            <a:off x="3219945" y="7022575"/>
            <a:ext cx="338842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 smtClean="0">
                <a:solidFill>
                  <a:prstClr val="black"/>
                </a:solidFill>
              </a:rPr>
              <a:t>أ - عددي الأشياء الأربعة التي تحتاج إليها المخلوقات الحية لتبقى؟</a:t>
            </a:r>
            <a:endParaRPr lang="ar-SA" sz="1200" b="1" dirty="0">
              <a:solidFill>
                <a:prstClr val="black"/>
              </a:solidFill>
            </a:endParaRPr>
          </a:p>
        </p:txBody>
      </p:sp>
      <p:sp>
        <p:nvSpPr>
          <p:cNvPr id="73" name="سحابة 72"/>
          <p:cNvSpPr/>
          <p:nvPr/>
        </p:nvSpPr>
        <p:spPr>
          <a:xfrm>
            <a:off x="3526237" y="5817792"/>
            <a:ext cx="1279928" cy="500971"/>
          </a:xfrm>
          <a:prstGeom prst="clou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200" dirty="0" smtClean="0">
                <a:solidFill>
                  <a:prstClr val="black"/>
                </a:solidFill>
              </a:rPr>
              <a:t>لا تحتاج ماء</a:t>
            </a:r>
            <a:endParaRPr lang="ar-SA" sz="1200" dirty="0">
              <a:solidFill>
                <a:prstClr val="black"/>
              </a:solidFill>
            </a:endParaRPr>
          </a:p>
        </p:txBody>
      </p:sp>
      <p:sp>
        <p:nvSpPr>
          <p:cNvPr id="74" name="سحابة 73"/>
          <p:cNvSpPr/>
          <p:nvPr/>
        </p:nvSpPr>
        <p:spPr>
          <a:xfrm>
            <a:off x="2046791" y="5858973"/>
            <a:ext cx="1279928" cy="500971"/>
          </a:xfrm>
          <a:prstGeom prst="clou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200" dirty="0" smtClean="0">
                <a:solidFill>
                  <a:prstClr val="black"/>
                </a:solidFill>
              </a:rPr>
              <a:t>تحتاج ماء وغذاء</a:t>
            </a:r>
            <a:endParaRPr lang="ar-SA" sz="1200" dirty="0">
              <a:solidFill>
                <a:prstClr val="black"/>
              </a:solidFill>
            </a:endParaRPr>
          </a:p>
        </p:txBody>
      </p:sp>
      <p:grpSp>
        <p:nvGrpSpPr>
          <p:cNvPr id="76" name="مجموعة 75"/>
          <p:cNvGrpSpPr/>
          <p:nvPr/>
        </p:nvGrpSpPr>
        <p:grpSpPr>
          <a:xfrm>
            <a:off x="57075" y="79791"/>
            <a:ext cx="6819254" cy="2286024"/>
            <a:chOff x="57075" y="79791"/>
            <a:chExt cx="6819254" cy="2286024"/>
          </a:xfrm>
        </p:grpSpPr>
        <p:sp>
          <p:nvSpPr>
            <p:cNvPr id="77" name="مربع نص 76"/>
            <p:cNvSpPr txBox="1"/>
            <p:nvPr/>
          </p:nvSpPr>
          <p:spPr>
            <a:xfrm>
              <a:off x="5484861" y="147347"/>
              <a:ext cx="1306538" cy="57888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1">
              <a:spAutoFit/>
            </a:bodyPr>
            <a:lstStyle/>
            <a:p>
              <a:pPr algn="ctr"/>
              <a:r>
                <a:rPr lang="ar-SA" sz="700" dirty="0">
                  <a:solidFill>
                    <a:prstClr val="black"/>
                  </a:solidFill>
                </a:rPr>
                <a:t>المملكة العربية السعودية</a:t>
              </a:r>
            </a:p>
            <a:p>
              <a:pPr algn="ctr"/>
              <a:r>
                <a:rPr lang="ar-SA" sz="700" dirty="0">
                  <a:solidFill>
                    <a:prstClr val="black"/>
                  </a:solidFill>
                </a:rPr>
                <a:t>وزارة التعليم </a:t>
              </a:r>
            </a:p>
            <a:p>
              <a:pPr algn="ctr"/>
              <a:r>
                <a:rPr lang="ar-SA" sz="700" dirty="0">
                  <a:solidFill>
                    <a:prstClr val="black"/>
                  </a:solidFill>
                </a:rPr>
                <a:t>مكتب التربية والتعليم بمحافظة الجبيل</a:t>
              </a:r>
            </a:p>
            <a:p>
              <a:pPr algn="ctr"/>
              <a:r>
                <a:rPr lang="ar-SA" sz="700" dirty="0">
                  <a:solidFill>
                    <a:prstClr val="black"/>
                  </a:solidFill>
                </a:rPr>
                <a:t>قسم الصفوف الأولية</a:t>
              </a:r>
            </a:p>
          </p:txBody>
        </p:sp>
        <p:sp>
          <p:nvSpPr>
            <p:cNvPr id="78" name="مستطيل مستدير الزوايا 77"/>
            <p:cNvSpPr/>
            <p:nvPr/>
          </p:nvSpPr>
          <p:spPr>
            <a:xfrm>
              <a:off x="1031967" y="530427"/>
              <a:ext cx="4869470" cy="43379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SA" sz="1600" b="1" dirty="0">
                  <a:solidFill>
                    <a:prstClr val="black"/>
                  </a:solidFill>
                </a:rPr>
                <a:t>الاختبار الدوري </a:t>
              </a:r>
              <a:r>
                <a:rPr lang="ar-SA" sz="1600" b="1" dirty="0" smtClean="0">
                  <a:solidFill>
                    <a:prstClr val="black"/>
                  </a:solidFill>
                </a:rPr>
                <a:t>للصف </a:t>
              </a:r>
              <a:r>
                <a:rPr lang="ar-SA" sz="1600" b="1" dirty="0" smtClean="0">
                  <a:solidFill>
                    <a:srgbClr val="C00000"/>
                  </a:solidFill>
                </a:rPr>
                <a:t>الثالث</a:t>
              </a:r>
              <a:r>
                <a:rPr lang="ar-SA" sz="1600" dirty="0" smtClean="0">
                  <a:solidFill>
                    <a:prstClr val="black"/>
                  </a:solidFill>
                </a:rPr>
                <a:t> </a:t>
              </a:r>
              <a:r>
                <a:rPr lang="ar-SA" sz="1600" b="1" dirty="0" smtClean="0">
                  <a:solidFill>
                    <a:prstClr val="black"/>
                  </a:solidFill>
                </a:rPr>
                <a:t>مادة </a:t>
              </a:r>
              <a:r>
                <a:rPr lang="ar-SA" sz="1600" b="1" dirty="0">
                  <a:solidFill>
                    <a:prstClr val="black"/>
                  </a:solidFill>
                </a:rPr>
                <a:t>العلوم /  الفترة </a:t>
              </a:r>
              <a:r>
                <a:rPr lang="ar-SA" sz="1600" b="1" dirty="0" smtClean="0">
                  <a:solidFill>
                    <a:srgbClr val="C00000"/>
                  </a:solidFill>
                </a:rPr>
                <a:t>الأولى</a:t>
              </a:r>
              <a:endParaRPr lang="ar-SA" sz="1600" b="1" dirty="0">
                <a:solidFill>
                  <a:srgbClr val="C00000"/>
                </a:solidFill>
              </a:endParaRPr>
            </a:p>
          </p:txBody>
        </p:sp>
        <p:sp>
          <p:nvSpPr>
            <p:cNvPr id="79" name="مربع نص 78"/>
            <p:cNvSpPr txBox="1"/>
            <p:nvPr/>
          </p:nvSpPr>
          <p:spPr>
            <a:xfrm>
              <a:off x="412381" y="2088816"/>
              <a:ext cx="5866525" cy="276999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ar-SA" sz="1200" dirty="0">
                  <a:solidFill>
                    <a:prstClr val="black"/>
                  </a:solidFill>
                </a:rPr>
                <a:t>اسم الطالبة </a:t>
              </a:r>
              <a:r>
                <a:rPr lang="ar-SA" sz="900" dirty="0">
                  <a:solidFill>
                    <a:prstClr val="black"/>
                  </a:solidFill>
                </a:rPr>
                <a:t>.......................................................</a:t>
              </a:r>
              <a:r>
                <a:rPr lang="ar-SA" sz="1200" dirty="0">
                  <a:solidFill>
                    <a:prstClr val="black"/>
                  </a:solidFill>
                </a:rPr>
                <a:t> المدرسة</a:t>
              </a:r>
              <a:r>
                <a:rPr lang="ar-SA" sz="900" dirty="0">
                  <a:solidFill>
                    <a:prstClr val="black"/>
                  </a:solidFill>
                </a:rPr>
                <a:t>.........................................</a:t>
              </a:r>
              <a:r>
                <a:rPr lang="ar-SA" sz="1200" dirty="0">
                  <a:solidFill>
                    <a:prstClr val="black"/>
                  </a:solidFill>
                </a:rPr>
                <a:t> الصف </a:t>
              </a:r>
              <a:r>
                <a:rPr lang="ar-SA" sz="900" dirty="0">
                  <a:solidFill>
                    <a:prstClr val="black"/>
                  </a:solidFill>
                </a:rPr>
                <a:t>........................</a:t>
              </a:r>
            </a:p>
          </p:txBody>
        </p:sp>
        <p:pic>
          <p:nvPicPr>
            <p:cNvPr id="80" name="Picture 6" descr="نتيجة بحث الصور عن شعار وزارة المعارف بدون خلفية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342" y="79791"/>
              <a:ext cx="955441" cy="589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1" name="مستطيل مستدير الزوايا 80"/>
            <p:cNvSpPr/>
            <p:nvPr/>
          </p:nvSpPr>
          <p:spPr>
            <a:xfrm>
              <a:off x="57075" y="91600"/>
              <a:ext cx="6743850" cy="1974423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>
                <a:solidFill>
                  <a:prstClr val="white"/>
                </a:solidFill>
              </a:endParaRPr>
            </a:p>
          </p:txBody>
        </p:sp>
        <p:pic>
          <p:nvPicPr>
            <p:cNvPr id="82" name="Picture 8" descr="نتيجة بحث الصور عن خلفيات متحركة لمادة العلوم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4741"/>
            <a:stretch/>
          </p:blipFill>
          <p:spPr bwMode="auto">
            <a:xfrm>
              <a:off x="1031967" y="1025317"/>
              <a:ext cx="5432333" cy="924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3" name="Picture 2" descr="نتيجة بحث الصور عن علوم كرتون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295" y="862993"/>
              <a:ext cx="899488" cy="11138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4" name="مستطيل 83"/>
            <p:cNvSpPr/>
            <p:nvPr/>
          </p:nvSpPr>
          <p:spPr>
            <a:xfrm>
              <a:off x="4110979" y="697057"/>
              <a:ext cx="2765350" cy="132343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ar-SA" sz="8000" b="1" dirty="0">
                  <a:ln w="0"/>
                  <a:gradFill flip="none" rotWithShape="1">
                    <a:gsLst>
                      <a:gs pos="69375">
                        <a:srgbClr val="ED7D31">
                          <a:lumMod val="20000"/>
                          <a:lumOff val="80000"/>
                        </a:srgbClr>
                      </a:gs>
                      <a:gs pos="64750">
                        <a:srgbClr val="FFFF00"/>
                      </a:gs>
                      <a:gs pos="55500">
                        <a:srgbClr val="70AD47">
                          <a:lumMod val="40000"/>
                          <a:lumOff val="60000"/>
                        </a:srgbClr>
                      </a:gs>
                      <a:gs pos="37000">
                        <a:srgbClr val="ED7D31">
                          <a:lumMod val="20000"/>
                          <a:lumOff val="80000"/>
                        </a:srgbClr>
                      </a:gs>
                      <a:gs pos="0">
                        <a:srgbClr val="5B9BD5">
                          <a:lumMod val="5000"/>
                          <a:lumOff val="95000"/>
                        </a:srgbClr>
                      </a:gs>
                      <a:gs pos="74000">
                        <a:srgbClr val="5B9BD5">
                          <a:lumMod val="45000"/>
                          <a:lumOff val="55000"/>
                        </a:srgbClr>
                      </a:gs>
                      <a:gs pos="83000">
                        <a:srgbClr val="5B9BD5">
                          <a:lumMod val="45000"/>
                          <a:lumOff val="55000"/>
                        </a:srgbClr>
                      </a:gs>
                      <a:gs pos="100000">
                        <a:srgbClr val="5B9BD5">
                          <a:lumMod val="30000"/>
                          <a:lumOff val="70000"/>
                        </a:srgbClr>
                      </a:gs>
                    </a:gsLst>
                    <a:lin ang="2700000" scaled="1"/>
                    <a:tileRect/>
                  </a:gra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العلوم</a:t>
              </a:r>
            </a:p>
          </p:txBody>
        </p:sp>
      </p:grpSp>
      <p:sp>
        <p:nvSpPr>
          <p:cNvPr id="58" name="سحابة 57"/>
          <p:cNvSpPr/>
          <p:nvPr/>
        </p:nvSpPr>
        <p:spPr>
          <a:xfrm>
            <a:off x="583831" y="5880650"/>
            <a:ext cx="1279928" cy="500971"/>
          </a:xfrm>
          <a:prstGeom prst="clou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200" dirty="0" smtClean="0">
                <a:solidFill>
                  <a:prstClr val="black"/>
                </a:solidFill>
              </a:rPr>
              <a:t>لا تتكاثر</a:t>
            </a:r>
            <a:endParaRPr lang="ar-SA" sz="1200" dirty="0">
              <a:solidFill>
                <a:prstClr val="black"/>
              </a:solidFill>
            </a:endParaRPr>
          </a:p>
        </p:txBody>
      </p:sp>
      <p:sp>
        <p:nvSpPr>
          <p:cNvPr id="2" name="مربع نص 1"/>
          <p:cNvSpPr txBox="1"/>
          <p:nvPr/>
        </p:nvSpPr>
        <p:spPr>
          <a:xfrm>
            <a:off x="3748133" y="7381447"/>
            <a:ext cx="2573599" cy="73866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ar-SA" sz="1050" dirty="0" smtClean="0"/>
              <a:t>.................................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ar-SA" sz="1050" dirty="0" smtClean="0"/>
              <a:t>................................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ar-SA" sz="1050" dirty="0" smtClean="0"/>
              <a:t>................................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ar-SA" sz="1050" dirty="0" smtClean="0"/>
              <a:t>................................</a:t>
            </a:r>
            <a:endParaRPr lang="ar-SA" sz="1050" dirty="0"/>
          </a:p>
        </p:txBody>
      </p:sp>
      <p:sp>
        <p:nvSpPr>
          <p:cNvPr id="85" name="مربع نص 84"/>
          <p:cNvSpPr txBox="1"/>
          <p:nvPr/>
        </p:nvSpPr>
        <p:spPr>
          <a:xfrm>
            <a:off x="3204880" y="8187215"/>
            <a:ext cx="3388421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 smtClean="0">
                <a:solidFill>
                  <a:prstClr val="black"/>
                </a:solidFill>
              </a:rPr>
              <a:t>ب – مما تتركب أجسام المخلوقات الحية؟</a:t>
            </a:r>
            <a:endParaRPr lang="ar-SA" sz="1200" b="1" dirty="0">
              <a:solidFill>
                <a:prstClr val="black"/>
              </a:solidFill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1923315" y="8560509"/>
            <a:ext cx="4585225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000" dirty="0" smtClean="0"/>
              <a:t>...................................................................</a:t>
            </a:r>
            <a:endParaRPr lang="ar-SA" sz="1000" dirty="0"/>
          </a:p>
        </p:txBody>
      </p:sp>
      <p:graphicFrame>
        <p:nvGraphicFramePr>
          <p:cNvPr id="86" name="جدول 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4399691"/>
              </p:ext>
            </p:extLst>
          </p:nvPr>
        </p:nvGraphicFramePr>
        <p:xfrm>
          <a:off x="207169" y="8145364"/>
          <a:ext cx="3014705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/>
                <a:gridCol w="745351"/>
                <a:gridCol w="701924"/>
                <a:gridCol w="489101"/>
                <a:gridCol w="401415"/>
                <a:gridCol w="208280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تسمية الوحدة البنائية لأجسام المخلوقات الحية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3" name="مربع نص 52"/>
          <p:cNvSpPr txBox="1"/>
          <p:nvPr/>
        </p:nvSpPr>
        <p:spPr>
          <a:xfrm>
            <a:off x="3054380" y="131999"/>
            <a:ext cx="935981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100" dirty="0" smtClean="0"/>
              <a:t>رقم النموذج 1</a:t>
            </a:r>
            <a:endParaRPr lang="ar-SA" sz="1100" dirty="0"/>
          </a:p>
        </p:txBody>
      </p:sp>
      <p:sp>
        <p:nvSpPr>
          <p:cNvPr id="55" name="مستطيل مستدير الزوايا 54"/>
          <p:cNvSpPr/>
          <p:nvPr/>
        </p:nvSpPr>
        <p:spPr>
          <a:xfrm>
            <a:off x="4313367" y="3966395"/>
            <a:ext cx="1033668" cy="405262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 sz="1000" b="1" dirty="0">
              <a:solidFill>
                <a:prstClr val="black"/>
              </a:solidFill>
            </a:endParaRPr>
          </a:p>
        </p:txBody>
      </p:sp>
      <p:pic>
        <p:nvPicPr>
          <p:cNvPr id="49" name="صورة 4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259" y="909548"/>
            <a:ext cx="1303591" cy="97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75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مستطيل 18"/>
          <p:cNvSpPr/>
          <p:nvPr/>
        </p:nvSpPr>
        <p:spPr>
          <a:xfrm>
            <a:off x="197487" y="290457"/>
            <a:ext cx="6519066" cy="8853543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black"/>
              </a:solidFill>
            </a:endParaRPr>
          </a:p>
        </p:txBody>
      </p:sp>
      <p:pic>
        <p:nvPicPr>
          <p:cNvPr id="8" name="Picture 2" descr="نتيجة بحث الصور عن أجزاء النباتات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286"/>
          <a:stretch/>
        </p:blipFill>
        <p:spPr bwMode="auto">
          <a:xfrm>
            <a:off x="4050437" y="524868"/>
            <a:ext cx="964250" cy="563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2" name="جدول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5264251"/>
              </p:ext>
            </p:extLst>
          </p:nvPr>
        </p:nvGraphicFramePr>
        <p:xfrm>
          <a:off x="197485" y="306391"/>
          <a:ext cx="3371624" cy="1005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08820"/>
                <a:gridCol w="933969"/>
                <a:gridCol w="633046"/>
                <a:gridCol w="586154"/>
                <a:gridCol w="404835"/>
                <a:gridCol w="304800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رسم الأجزاء الأساسية النبات رسماً مبسطاً مع كتابة البيانات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2" name="مربع نص 81"/>
          <p:cNvSpPr txBox="1"/>
          <p:nvPr/>
        </p:nvSpPr>
        <p:spPr>
          <a:xfrm>
            <a:off x="136630" y="8743101"/>
            <a:ext cx="6534721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050" b="1" dirty="0">
                <a:solidFill>
                  <a:prstClr val="black"/>
                </a:solidFill>
              </a:rPr>
              <a:t>تمنياتي لك بالتوفيق                                                                                                                معلمة المادة :</a:t>
            </a:r>
          </a:p>
        </p:txBody>
      </p:sp>
      <p:pic>
        <p:nvPicPr>
          <p:cNvPr id="22" name="Picture 16" descr="نتيجة بحث الصور عن فراشة ملونة كرتون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570" y="12708463"/>
            <a:ext cx="201242" cy="201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رابط مستقيم 2"/>
          <p:cNvCxnSpPr/>
          <p:nvPr/>
        </p:nvCxnSpPr>
        <p:spPr>
          <a:xfrm flipV="1">
            <a:off x="165813" y="5433388"/>
            <a:ext cx="6505538" cy="1143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8" name="جدول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3866060"/>
              </p:ext>
            </p:extLst>
          </p:nvPr>
        </p:nvGraphicFramePr>
        <p:xfrm>
          <a:off x="211015" y="1863098"/>
          <a:ext cx="3133542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/>
                <a:gridCol w="745351"/>
                <a:gridCol w="701924"/>
                <a:gridCol w="410950"/>
                <a:gridCol w="398585"/>
                <a:gridCol w="408098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ذكر وظيفة كل جزء من الأجزاء الأساسية للنبات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رابط مستقيم 6"/>
          <p:cNvCxnSpPr/>
          <p:nvPr/>
        </p:nvCxnSpPr>
        <p:spPr>
          <a:xfrm flipH="1">
            <a:off x="197487" y="1793944"/>
            <a:ext cx="6519066" cy="2344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مربع نص 28"/>
          <p:cNvSpPr txBox="1"/>
          <p:nvPr/>
        </p:nvSpPr>
        <p:spPr>
          <a:xfrm>
            <a:off x="5327965" y="1920411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prstClr val="black"/>
                </a:solidFill>
              </a:rPr>
              <a:t>السؤال  </a:t>
            </a:r>
            <a:r>
              <a:rPr lang="ar-SA" sz="1200" b="1" u="sng" dirty="0" smtClean="0">
                <a:solidFill>
                  <a:prstClr val="black"/>
                </a:solidFill>
              </a:rPr>
              <a:t>الخامس : </a:t>
            </a:r>
            <a:endParaRPr lang="ar-SA" sz="1200" b="1" u="sng" dirty="0">
              <a:solidFill>
                <a:prstClr val="black"/>
              </a:solidFill>
            </a:endParaRPr>
          </a:p>
        </p:txBody>
      </p:sp>
      <p:sp>
        <p:nvSpPr>
          <p:cNvPr id="30" name="مربع نص 29"/>
          <p:cNvSpPr txBox="1"/>
          <p:nvPr/>
        </p:nvSpPr>
        <p:spPr>
          <a:xfrm>
            <a:off x="3797862" y="2612968"/>
            <a:ext cx="2766700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 smtClean="0"/>
              <a:t>أ – اختاري الإجابة الصحيحة :</a:t>
            </a:r>
            <a:endParaRPr lang="ar-SA" sz="1200" b="1" dirty="0"/>
          </a:p>
        </p:txBody>
      </p:sp>
      <p:graphicFrame>
        <p:nvGraphicFramePr>
          <p:cNvPr id="32" name="جدول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1530489"/>
              </p:ext>
            </p:extLst>
          </p:nvPr>
        </p:nvGraphicFramePr>
        <p:xfrm>
          <a:off x="211015" y="4543949"/>
          <a:ext cx="3133542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/>
                <a:gridCol w="745351"/>
                <a:gridCol w="701924"/>
                <a:gridCol w="410950"/>
                <a:gridCol w="398585"/>
                <a:gridCol w="408098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تتبع دورة حياة نبات زهري من خلال الصور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3" name="جدول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5228299"/>
              </p:ext>
            </p:extLst>
          </p:nvPr>
        </p:nvGraphicFramePr>
        <p:xfrm>
          <a:off x="201671" y="3624346"/>
          <a:ext cx="3133542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/>
                <a:gridCol w="745351"/>
                <a:gridCol w="701924"/>
                <a:gridCol w="410950"/>
                <a:gridCol w="398585"/>
                <a:gridCol w="408098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مكونات النظام البيئي 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1" name="مربع نص 30"/>
          <p:cNvSpPr txBox="1"/>
          <p:nvPr/>
        </p:nvSpPr>
        <p:spPr>
          <a:xfrm>
            <a:off x="3550576" y="3051488"/>
            <a:ext cx="2984145" cy="195438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ar-SA" sz="1100" b="1" dirty="0" smtClean="0"/>
              <a:t>وظيفة الجذور ( حمل الأوراق – امتصاص الماء والأملاح – صنع الغذاء)</a:t>
            </a:r>
          </a:p>
          <a:p>
            <a:endParaRPr lang="ar-SA" sz="1100" b="1" dirty="0" smtClean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ar-SA" sz="1100" b="1" dirty="0" smtClean="0"/>
              <a:t>تسمى العملية التي يصنع به النبات غذاؤه ( البناء الضوئي – الأكسجين – ثاني أكسيد الكربون )</a:t>
            </a:r>
          </a:p>
          <a:p>
            <a:endParaRPr lang="ar-SA" sz="1100" b="1" dirty="0" smtClean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ar-SA" sz="1100" b="1" dirty="0" smtClean="0"/>
              <a:t>النظام البيئي يتكون من (ماء – مخلوقات حية وأشياء غير حية – غاز )</a:t>
            </a:r>
          </a:p>
          <a:p>
            <a:endParaRPr lang="ar-SA" sz="1100" b="1" dirty="0" smtClean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ar-SA" sz="1100" b="1" dirty="0" smtClean="0"/>
              <a:t>المرحلة الأولى في دور حياة النباتات (الجنين في البذرة – البادرة )</a:t>
            </a:r>
          </a:p>
        </p:txBody>
      </p:sp>
      <p:graphicFrame>
        <p:nvGraphicFramePr>
          <p:cNvPr id="34" name="جدول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950852"/>
              </p:ext>
            </p:extLst>
          </p:nvPr>
        </p:nvGraphicFramePr>
        <p:xfrm>
          <a:off x="211015" y="2752084"/>
          <a:ext cx="3133542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/>
                <a:gridCol w="745351"/>
                <a:gridCol w="701924"/>
                <a:gridCol w="410950"/>
                <a:gridCol w="398585"/>
                <a:gridCol w="408098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تسمية العملية التي يصنع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بها النبات غذاؤه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" name="مربع نص 22"/>
          <p:cNvSpPr txBox="1"/>
          <p:nvPr/>
        </p:nvSpPr>
        <p:spPr>
          <a:xfrm>
            <a:off x="2203754" y="5400042"/>
            <a:ext cx="446759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ب – رتبي  دورة  حيوان الضفدع:  </a:t>
            </a:r>
          </a:p>
        </p:txBody>
      </p:sp>
      <p:sp>
        <p:nvSpPr>
          <p:cNvPr id="55" name="مربع نص 54"/>
          <p:cNvSpPr txBox="1"/>
          <p:nvPr/>
        </p:nvSpPr>
        <p:spPr>
          <a:xfrm>
            <a:off x="2217202" y="6875247"/>
            <a:ext cx="4467597" cy="14773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ج – صححي العبارة التالية :</a:t>
            </a:r>
          </a:p>
          <a:p>
            <a:r>
              <a:rPr lang="ar-SA" dirty="0" smtClean="0"/>
              <a:t>الحيوان الذي يمر بمرحلة تحول هو الجمل. </a:t>
            </a:r>
          </a:p>
          <a:p>
            <a:r>
              <a:rPr lang="ar-SA" dirty="0" smtClean="0"/>
              <a:t>.............................................</a:t>
            </a:r>
          </a:p>
          <a:p>
            <a:r>
              <a:rPr lang="ar-SA" dirty="0" smtClean="0"/>
              <a:t>..............................................</a:t>
            </a:r>
          </a:p>
          <a:p>
            <a:r>
              <a:rPr lang="ar-SA" dirty="0" smtClean="0"/>
              <a:t>..............................................</a:t>
            </a:r>
          </a:p>
        </p:txBody>
      </p:sp>
      <p:graphicFrame>
        <p:nvGraphicFramePr>
          <p:cNvPr id="56" name="جدول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2911462"/>
              </p:ext>
            </p:extLst>
          </p:nvPr>
        </p:nvGraphicFramePr>
        <p:xfrm>
          <a:off x="211015" y="7628383"/>
          <a:ext cx="3133542" cy="1005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/>
                <a:gridCol w="745351"/>
                <a:gridCol w="701924"/>
                <a:gridCol w="410950"/>
                <a:gridCol w="398585"/>
                <a:gridCol w="408098"/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المعيار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استنتاج الفرق بين دورة حياة النباتات ودورة حياة الجمل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رقمه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 smtClean="0">
                          <a:solidFill>
                            <a:srgbClr val="C00000"/>
                          </a:solidFill>
                        </a:rPr>
                        <a:t>غير متقن</a:t>
                      </a:r>
                      <a:endParaRPr lang="ar-SA" sz="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ملاحظة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 smtClean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5" name="مربع نص 34"/>
          <p:cNvSpPr txBox="1"/>
          <p:nvPr/>
        </p:nvSpPr>
        <p:spPr>
          <a:xfrm>
            <a:off x="3051964" y="28355"/>
            <a:ext cx="1130257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100" dirty="0" smtClean="0"/>
              <a:t>رقم النموذج ( 1)</a:t>
            </a:r>
            <a:endParaRPr lang="ar-SA" sz="1100" dirty="0"/>
          </a:p>
        </p:txBody>
      </p:sp>
      <p:sp>
        <p:nvSpPr>
          <p:cNvPr id="41" name="مربع نص 40"/>
          <p:cNvSpPr txBox="1"/>
          <p:nvPr/>
        </p:nvSpPr>
        <p:spPr>
          <a:xfrm>
            <a:off x="3496396" y="282848"/>
            <a:ext cx="3231465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prstClr val="black"/>
                </a:solidFill>
              </a:rPr>
              <a:t>السؤال  </a:t>
            </a:r>
            <a:r>
              <a:rPr lang="ar-SA" sz="1200" b="1" u="sng" dirty="0" smtClean="0">
                <a:solidFill>
                  <a:prstClr val="black"/>
                </a:solidFill>
              </a:rPr>
              <a:t>الرابع : </a:t>
            </a:r>
            <a:r>
              <a:rPr lang="ar-SA" sz="1050" b="1" dirty="0" smtClean="0">
                <a:solidFill>
                  <a:prstClr val="black"/>
                </a:solidFill>
              </a:rPr>
              <a:t>اكملي </a:t>
            </a:r>
            <a:r>
              <a:rPr lang="ar-SA" sz="1050" b="1" dirty="0">
                <a:solidFill>
                  <a:prstClr val="black"/>
                </a:solidFill>
              </a:rPr>
              <a:t> </a:t>
            </a:r>
            <a:r>
              <a:rPr lang="ar-SA" sz="1050" b="1" dirty="0" smtClean="0">
                <a:solidFill>
                  <a:prstClr val="black"/>
                </a:solidFill>
              </a:rPr>
              <a:t>رسم  أجزاء النبتة: </a:t>
            </a:r>
            <a:endParaRPr lang="ar-SA" sz="1050" b="1" dirty="0">
              <a:solidFill>
                <a:prstClr val="black"/>
              </a:solidFill>
            </a:endParaRPr>
          </a:p>
        </p:txBody>
      </p:sp>
      <p:cxnSp>
        <p:nvCxnSpPr>
          <p:cNvPr id="16" name="رابط مستقيم 15"/>
          <p:cNvCxnSpPr/>
          <p:nvPr/>
        </p:nvCxnSpPr>
        <p:spPr>
          <a:xfrm flipV="1">
            <a:off x="4282190" y="1504371"/>
            <a:ext cx="500743" cy="1088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9" name="irc_mi" descr="Image result for The life cycle of a frog">
            <a:hlinkClick r:id="rId4"/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61" t="65231" r="12137" b="5630"/>
          <a:stretch/>
        </p:blipFill>
        <p:spPr bwMode="auto">
          <a:xfrm>
            <a:off x="4696332" y="5843311"/>
            <a:ext cx="658184" cy="3901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0" name="irc_mi" descr="Image result for The life cycle of a frog">
            <a:hlinkClick r:id="rId6"/>
          </p:cNvPr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1" t="78473" r="25671" b="5787"/>
          <a:stretch/>
        </p:blipFill>
        <p:spPr bwMode="auto">
          <a:xfrm>
            <a:off x="3720908" y="5919629"/>
            <a:ext cx="659058" cy="3842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2" name="irc_mi" descr="Image result for The life cycle of a frog">
            <a:hlinkClick r:id="rId8"/>
          </p:cNvPr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54" t="17648" r="-4000" b="50090"/>
          <a:stretch/>
        </p:blipFill>
        <p:spPr bwMode="auto">
          <a:xfrm>
            <a:off x="2646389" y="5884481"/>
            <a:ext cx="646430" cy="3961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5" name="irc_mi" descr="Image result for ‫ضفدع‬‎">
            <a:hlinkClick r:id="rId10"/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2605" y="5869493"/>
            <a:ext cx="686261" cy="3961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noFill/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7" name="مثلث متساوي الساقين 16"/>
          <p:cNvSpPr/>
          <p:nvPr/>
        </p:nvSpPr>
        <p:spPr>
          <a:xfrm>
            <a:off x="3746644" y="6372684"/>
            <a:ext cx="557923" cy="224254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3" name="مثلث متساوي الساقين 52"/>
          <p:cNvSpPr/>
          <p:nvPr/>
        </p:nvSpPr>
        <p:spPr>
          <a:xfrm>
            <a:off x="4746462" y="6318629"/>
            <a:ext cx="557923" cy="224254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4" name="مثلث متساوي الساقين 53"/>
          <p:cNvSpPr/>
          <p:nvPr/>
        </p:nvSpPr>
        <p:spPr>
          <a:xfrm>
            <a:off x="2690642" y="6395764"/>
            <a:ext cx="557923" cy="224254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7" name="مثلث متساوي الساقين 56"/>
          <p:cNvSpPr/>
          <p:nvPr/>
        </p:nvSpPr>
        <p:spPr>
          <a:xfrm>
            <a:off x="5860629" y="6346204"/>
            <a:ext cx="557923" cy="224254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7908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نسق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نسق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نسق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1292</TotalTime>
  <Words>558</Words>
  <Application>Microsoft Office PowerPoint</Application>
  <PresentationFormat>عرض على الشاشة (3:4)‏</PresentationFormat>
  <Paragraphs>178</Paragraphs>
  <Slides>2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2</vt:i4>
      </vt:variant>
      <vt:variant>
        <vt:lpstr>عناوين الشرائح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Wingdings</vt:lpstr>
      <vt:lpstr>نسق Office</vt:lpstr>
      <vt:lpstr>2_نسق Office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خيريه القحطاني</dc:creator>
  <cp:lastModifiedBy>win</cp:lastModifiedBy>
  <cp:revision>76</cp:revision>
  <cp:lastPrinted>2016-10-23T16:58:26Z</cp:lastPrinted>
  <dcterms:created xsi:type="dcterms:W3CDTF">2016-10-23T15:27:24Z</dcterms:created>
  <dcterms:modified xsi:type="dcterms:W3CDTF">2016-11-10T20:46:55Z</dcterms:modified>
</cp:coreProperties>
</file>