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  <p:sldMasterId id="2147483756" r:id="rId2"/>
    <p:sldMasterId id="2147483768" r:id="rId3"/>
  </p:sldMasterIdLst>
  <p:notesMasterIdLst>
    <p:notesMasterId r:id="rId19"/>
  </p:notesMasterIdLst>
  <p:sldIdLst>
    <p:sldId id="259" r:id="rId4"/>
    <p:sldId id="260" r:id="rId5"/>
    <p:sldId id="261" r:id="rId6"/>
    <p:sldId id="269" r:id="rId7"/>
    <p:sldId id="263" r:id="rId8"/>
    <p:sldId id="270" r:id="rId9"/>
    <p:sldId id="271" r:id="rId10"/>
    <p:sldId id="272" r:id="rId11"/>
    <p:sldId id="273" r:id="rId12"/>
    <p:sldId id="275" r:id="rId13"/>
    <p:sldId id="276" r:id="rId14"/>
    <p:sldId id="279" r:id="rId15"/>
    <p:sldId id="277" r:id="rId16"/>
    <p:sldId id="278" r:id="rId17"/>
    <p:sldId id="280" r:id="rId1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49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35" d="100"/>
          <a:sy n="35" d="100"/>
        </p:scale>
        <p:origin x="-1500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79E9F87-59AA-4EDC-8BB9-820F7B4001F6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E80A4C-C2B3-459C-AC96-07773768DB05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dirty="0" smtClean="0"/>
          </a:p>
        </p:txBody>
      </p:sp>
      <p:sp>
        <p:nvSpPr>
          <p:cNvPr id="2867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AD2401-D4F5-460D-BE3F-8D42D3729865}" type="slidenum">
              <a:rPr lang="ar-S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ar-SA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80A4C-C2B3-459C-AC96-07773768DB05}" type="slidenum">
              <a:rPr lang="ar-SA" smtClean="0"/>
              <a:pPr/>
              <a:t>5</a:t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>
              <a:solidFill>
                <a:srgbClr val="04617B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DBF5F9"/>
                </a:solidFill>
              </a:rPr>
              <a:pPr/>
              <a:t>14/04/32</a:t>
            </a:fld>
            <a:endParaRPr lang="ar-SA" dirty="0">
              <a:solidFill>
                <a:srgbClr val="DBF5F9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 dirty="0">
              <a:solidFill>
                <a:srgbClr val="DBF5F9"/>
              </a:solidFill>
            </a:endParaRPr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>
              <a:solidFill>
                <a:srgbClr val="04617B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>
              <a:solidFill>
                <a:srgbClr val="04617B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>
              <a:solidFill>
                <a:srgbClr val="04617B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A807384-EA19-4BAE-9726-40EF83B899C5}" type="datetimeFigureOut">
              <a:rPr lang="ar-SA" smtClean="0"/>
              <a:pPr/>
              <a:t>14/04/32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A807384-EA19-4BAE-9726-40EF83B899C5}" type="datetimeFigureOut">
              <a:rPr lang="ar-SA" smtClean="0">
                <a:solidFill>
                  <a:srgbClr val="04617B"/>
                </a:solidFill>
              </a:rPr>
              <a:pPr/>
              <a:t>14/04/32</a:t>
            </a:fld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>
              <a:solidFill>
                <a:srgbClr val="04617B"/>
              </a:solidFill>
            </a:endParaRPr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3DFBC9-6021-4796-ABCD-1747D8EBFBCD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gi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&#1575;&#1604;&#1593;&#1575;&#1574;&#1604;&#1577;\&#1587;&#1591;&#1581;%20&#1575;&#1604;&#1605;&#1603;&#1578;&#1576;\&#1606;&#1608;&#1608;&#1606;&#1608;&#1608;%20&#1610;&#1576;&#1603;&#1610;.mp3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.sa/imgres?imgurl=http://1.bp.blogspot.com/_-L9IxYGrIuY/TMKWSlFmcQI/AAAAAAAAADI/YY68fOpGUCg/s1600/%D8%B9%D9%85%D8%A7%D9%84+%D8%A7%D9%84%D9%86%D8%B8%D8%A7%D9%81%D8%A9.jpg&amp;imgrefurl=http://ahlamyemenia.blogspot.com/2010_10_01_archive.html&amp;usg=__v3gNroLFi1h5zXjMowP_goC4Sl8=&amp;h=351&amp;w=400&amp;sz=167&amp;hl=ar&amp;start=2&amp;zoom=1&amp;tbnid=uI7BTwBDRQE9gM:&amp;tbnh=109&amp;tbnw=124&amp;ei=8wCFTeWvFsmBOvbFwLgI&amp;prev=/images?q=%D8%B9%D9%85%D8%A7%D9%84+%D8%A7%D9%84%D9%86%D8%B8%D8%A7%D9%81%D8%A9&amp;hl=ar&amp;safe=active&amp;sa=G&amp;biw=1003&amp;bih=389&amp;gbv=2&amp;tbs=isch:1&amp;itbs=1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128792" cy="1143000"/>
          </a:xfrm>
        </p:spPr>
        <p:txBody>
          <a:bodyPr>
            <a:normAutofit/>
          </a:bodyPr>
          <a:lstStyle/>
          <a:p>
            <a:pPr algn="r"/>
            <a:r>
              <a:rPr lang="ar-SA" sz="54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+mn-ea"/>
                <a:cs typeface="Arial" pitchFamily="34" charset="0"/>
              </a:rPr>
              <a:t>المهارات والأساليب المستهدفة</a:t>
            </a:r>
            <a:endParaRPr lang="ar-SA" sz="5400" b="1" spc="50" dirty="0">
              <a:ln w="11430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عنصر نائب للمحتوى 2"/>
          <p:cNvSpPr txBox="1">
            <a:spLocks noGrp="1"/>
          </p:cNvSpPr>
          <p:nvPr>
            <p:ph idx="1"/>
          </p:nvPr>
        </p:nvSpPr>
        <p:spPr>
          <a:xfrm>
            <a:off x="285720" y="1340768"/>
            <a:ext cx="8647968" cy="5231504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2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kumimoji="0" lang="ar-SA" sz="5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cs typeface="PT Bold Heading" pitchFamily="2" charset="-78"/>
              </a:rPr>
              <a:t>القراءة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3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cs typeface="PT Bold Heading" pitchFamily="2" charset="-78"/>
              </a:rPr>
              <a:t>من خلال هذا المكون يتوقع تحقيق الأهداف التالية: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*يقرأ كلمات تحوي ظواهر صوتية لغوية درسها(المدود-التضعيف-التنوين)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*يقرأ آيات من القران قراءة سليمة.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*يراعي</a:t>
            </a:r>
            <a:r>
              <a:rPr kumimoji="0" lang="ar-SA" sz="2200" b="1" i="0" u="none" strike="noStrike" kern="1200" cap="none" spc="50" normalizeH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 مهارات النطق والتلفظ.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lang="ar-SA" sz="2200" b="1" spc="50" baseline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*يقرأ نصا</a:t>
            </a: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</a:rPr>
              <a:t> مشكولا عدد كلماته من(100-150)كلمة.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*يجيب</a:t>
            </a:r>
            <a:r>
              <a:rPr kumimoji="0" lang="ar-SA" sz="2200" b="1" i="0" u="none" strike="noStrike" kern="1200" cap="none" spc="50" normalizeH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</a:rPr>
              <a:t> عن أسئلة تعليلية</a:t>
            </a: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: (كيف-لماذا-ماذا لو حدث)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*يلون</a:t>
            </a:r>
            <a:r>
              <a:rPr kumimoji="0" lang="ar-SA" sz="2200" b="1" i="0" u="none" strike="noStrike" kern="1200" cap="none" spc="50" normalizeH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 صوتيا الأساليب اللغوية التي درسها (التفضيل)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lang="ar-SA" sz="2200" b="1" spc="50" baseline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*يكتشف</a:t>
            </a: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 القيم الواردة في النص.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*يربط بين مكونات ما يقرأ</a:t>
            </a: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(</a:t>
            </a: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حدث ومكان حدث وزمان).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lang="ar-SA" sz="22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*يوضح رأيه في السلوكيات الواردة في النص. </a:t>
            </a: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None/>
              <a:tabLst/>
              <a:defRPr/>
            </a:pPr>
            <a:r>
              <a:rPr kumimoji="0" lang="ar-SA" sz="2200" b="1" i="0" u="none" strike="noStrike" kern="1200" cap="none" spc="50" normalizeH="0" baseline="0" noProof="0" dirty="0" smtClean="0">
                <a:ln w="1143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Arial Unicode MS" pitchFamily="34" charset="-128"/>
                <a:cs typeface="Arial" pitchFamily="34" charset="0"/>
                <a:sym typeface="Wingdings" pitchFamily="2" charset="2"/>
              </a:rPr>
              <a:t>*يتذكر الأسماء والأماكن والمحسوسات الواردة في النص.</a:t>
            </a:r>
            <a:endParaRPr kumimoji="0" lang="ar-SA" sz="2200" i="0" u="none" strike="noStrike" kern="1200" cap="none" spc="0" normalizeH="0" baseline="0" noProof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accent1"/>
              </a:solidFill>
              <a:effectLst/>
              <a:uLnTx/>
              <a:uFillTx/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2200" b="1" i="0" u="none" strike="noStrike" kern="1200" cap="none" spc="50" normalizeH="0" baseline="0" noProof="0" dirty="0" smtClean="0">
              <a:ln w="1143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3200" b="1" i="0" u="none" strike="noStrike" kern="1200" cap="none" spc="50" normalizeH="0" baseline="0" noProof="0" dirty="0" smtClean="0">
              <a:ln w="1143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3200" b="1" i="0" u="none" strike="noStrike" kern="1200" cap="none" spc="50" normalizeH="0" baseline="0" noProof="0" dirty="0" smtClean="0">
              <a:ln w="1143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3200" b="1" i="0" u="none" strike="noStrike" kern="1200" cap="none" spc="50" normalizeH="0" baseline="0" noProof="0" dirty="0" smtClean="0">
              <a:ln w="11430">
                <a:solidFill>
                  <a:schemeClr val="tx1"/>
                </a:solidFill>
              </a:ln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88024" y="620688"/>
            <a:ext cx="3384376" cy="172819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المشاعر </a:t>
            </a:r>
            <a:br>
              <a:rPr lang="ar-SA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ar-SA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 الأحاسيس</a:t>
            </a:r>
            <a:endParaRPr lang="en-US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" name="صورة 2" descr="قبعة حمراء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4562475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467544" y="3501008"/>
            <a:ext cx="8280920" cy="156966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ar-SA" sz="32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صفي شعور عامل النظافة عندما نبتسم في وجهه؟</a:t>
            </a:r>
          </a:p>
          <a:p>
            <a:pPr>
              <a:defRPr/>
            </a:pPr>
            <a:r>
              <a:rPr lang="ar-SA" sz="32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صفي شعورك عندما تشاهدين الطرقات نظيفة.</a:t>
            </a:r>
          </a:p>
          <a:p>
            <a:pPr>
              <a:defRPr/>
            </a:pPr>
            <a:r>
              <a:rPr lang="ar-SA" sz="32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وعندما تكون غير نظيفة. </a:t>
            </a:r>
            <a:endParaRPr lang="ar-SA" sz="3200" b="1" spc="50" dirty="0">
              <a:ln w="11430"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652120" y="836712"/>
            <a:ext cx="2736874" cy="15024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sz="11500" b="1" dirty="0" smtClean="0">
                <a:ln w="38100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الحذر</a:t>
            </a:r>
            <a:endParaRPr lang="en-US" sz="11500" b="1" dirty="0">
              <a:ln w="38100">
                <a:solidFill>
                  <a:schemeClr val="bg1"/>
                </a:solidFill>
              </a:ln>
              <a:solidFill>
                <a:schemeClr val="accent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صورة 2" descr="قبعة سوداء.png"/>
          <p:cNvPicPr>
            <a:picLocks noChangeAspect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500063" y="357188"/>
            <a:ext cx="5084762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1455351" y="3857628"/>
            <a:ext cx="6599884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6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ما العبارة التي تؤذي عامل النظافة؟</a:t>
            </a:r>
          </a:p>
          <a:p>
            <a:pPr algn="ctr">
              <a:defRPr/>
            </a:pPr>
            <a:endParaRPr lang="ar-SA" sz="3600" b="1" spc="50" dirty="0" smtClean="0">
              <a:ln w="11430">
                <a:solidFill>
                  <a:sysClr val="windowText" lastClr="000000"/>
                </a:solidFill>
              </a:ln>
              <a:solidFill>
                <a:schemeClr val="accent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59632" y="0"/>
            <a:ext cx="7344816" cy="286232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ar-SA" sz="7200" b="1" cap="all" dirty="0" smtClean="0">
              <a:ln w="0"/>
              <a:gradFill flip="none">
                <a:gsLst>
                  <a:gs pos="0">
                    <a:srgbClr val="0F6FC6">
                      <a:tint val="75000"/>
                      <a:shade val="75000"/>
                      <a:satMod val="170000"/>
                    </a:srgbClr>
                  </a:gs>
                  <a:gs pos="49000">
                    <a:srgbClr val="0F6FC6">
                      <a:tint val="88000"/>
                      <a:shade val="65000"/>
                      <a:satMod val="172000"/>
                    </a:srgbClr>
                  </a:gs>
                  <a:gs pos="50000">
                    <a:srgbClr val="0F6FC6">
                      <a:shade val="65000"/>
                      <a:satMod val="130000"/>
                    </a:srgbClr>
                  </a:gs>
                  <a:gs pos="92000">
                    <a:srgbClr val="0F6FC6">
                      <a:shade val="50000"/>
                      <a:satMod val="120000"/>
                    </a:srgbClr>
                  </a:gs>
                  <a:gs pos="100000">
                    <a:srgbClr val="0F6FC6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glow rad="139700">
                  <a:srgbClr val="0F6FC6">
                    <a:satMod val="175000"/>
                    <a:alpha val="40000"/>
                  </a:srgbClr>
                </a:glow>
              </a:effectLst>
            </a:endParaRPr>
          </a:p>
          <a:p>
            <a:pPr algn="ctr">
              <a:defRPr/>
            </a:pPr>
            <a:r>
              <a:rPr lang="ar-SA" sz="5400" b="1" cap="all" dirty="0" smtClean="0">
                <a:ln w="0"/>
                <a:gradFill flip="none">
                  <a:gsLst>
                    <a:gs pos="0">
                      <a:srgbClr val="0F6FC6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0F6FC6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0F6FC6">
                        <a:shade val="65000"/>
                        <a:satMod val="130000"/>
                      </a:srgbClr>
                    </a:gs>
                    <a:gs pos="92000">
                      <a:srgbClr val="0F6FC6">
                        <a:shade val="50000"/>
                        <a:satMod val="120000"/>
                      </a:srgbClr>
                    </a:gs>
                    <a:gs pos="100000">
                      <a:srgbClr val="0F6FC6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glow rad="139700">
                    <a:srgbClr val="0F6FC6">
                      <a:satMod val="175000"/>
                      <a:alpha val="40000"/>
                    </a:srgbClr>
                  </a:glow>
                </a:effectLst>
              </a:rPr>
              <a:t>(فإن تقدر الناس يقدروك,وان تحترمهم يحترموك)</a:t>
            </a:r>
            <a:endParaRPr lang="ar-SA" sz="5400" b="1" cap="all" dirty="0">
              <a:ln w="0"/>
              <a:gradFill flip="none">
                <a:gsLst>
                  <a:gs pos="0">
                    <a:srgbClr val="0F6FC6">
                      <a:tint val="75000"/>
                      <a:shade val="75000"/>
                      <a:satMod val="170000"/>
                    </a:srgbClr>
                  </a:gs>
                  <a:gs pos="49000">
                    <a:srgbClr val="0F6FC6">
                      <a:tint val="88000"/>
                      <a:shade val="65000"/>
                      <a:satMod val="172000"/>
                    </a:srgbClr>
                  </a:gs>
                  <a:gs pos="50000">
                    <a:srgbClr val="0F6FC6">
                      <a:shade val="65000"/>
                      <a:satMod val="130000"/>
                    </a:srgbClr>
                  </a:gs>
                  <a:gs pos="92000">
                    <a:srgbClr val="0F6FC6">
                      <a:shade val="50000"/>
                      <a:satMod val="120000"/>
                    </a:srgbClr>
                  </a:gs>
                  <a:gs pos="100000">
                    <a:srgbClr val="0F6FC6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glow rad="139700">
                  <a:srgbClr val="0F6FC6">
                    <a:satMod val="175000"/>
                    <a:alpha val="40000"/>
                  </a:srgbClr>
                </a:glow>
              </a:effectLst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084013" y="3212976"/>
            <a:ext cx="8059987" cy="175432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54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rgbClr val="CC0000"/>
                </a:solidFill>
                <a:effectLst>
                  <a:glow rad="139700">
                    <a:srgbClr val="009DD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ما المعنى السامي </a:t>
            </a:r>
          </a:p>
          <a:p>
            <a:pPr algn="ctr">
              <a:defRPr/>
            </a:pPr>
            <a:r>
              <a:rPr lang="ar-SA" sz="54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rgbClr val="CC0000"/>
                </a:solidFill>
                <a:effectLst>
                  <a:glow rad="139700">
                    <a:srgbClr val="009DD9">
                      <a:satMod val="175000"/>
                      <a:alpha val="4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للعبارة السابقة؟</a:t>
            </a:r>
            <a:endParaRPr lang="ar-SA" sz="5400" b="1" spc="50" dirty="0">
              <a:ln w="11430">
                <a:solidFill>
                  <a:sysClr val="windowText" lastClr="000000"/>
                </a:solidFill>
              </a:ln>
              <a:solidFill>
                <a:srgbClr val="CC0000"/>
              </a:solidFill>
              <a:effectLst>
                <a:glow rad="139700">
                  <a:srgbClr val="009DD9">
                    <a:satMod val="175000"/>
                    <a:alpha val="4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64088" y="0"/>
            <a:ext cx="3240360" cy="30689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cs typeface="PT Bold Heading" pitchFamily="2" charset="-78"/>
              </a:rPr>
              <a:t>الحلول</a:t>
            </a:r>
            <a:br>
              <a:rPr lang="ar-SA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cs typeface="PT Bold Heading" pitchFamily="2" charset="-78"/>
              </a:rPr>
            </a:br>
            <a:r>
              <a:rPr lang="ar-SA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cs typeface="PT Bold Heading" pitchFamily="2" charset="-78"/>
              </a:rPr>
              <a:t> و البدائل</a:t>
            </a:r>
            <a:endParaRPr lang="en-US" sz="6600" b="1" dirty="0">
              <a:ln w="28575">
                <a:solidFill>
                  <a:schemeClr val="bg1"/>
                </a:solidFill>
              </a:ln>
              <a:solidFill>
                <a:schemeClr val="accent1"/>
              </a:solidFill>
              <a:cs typeface="PT Bold Heading" pitchFamily="2" charset="-78"/>
            </a:endParaRPr>
          </a:p>
        </p:txBody>
      </p:sp>
      <p:pic>
        <p:nvPicPr>
          <p:cNvPr id="3" name="صورة 2" descr="قبعة خضراء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29188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0" y="3861048"/>
            <a:ext cx="9144000" cy="2215991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spc="50" dirty="0" smtClean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كيف نحافظ على نظافة الطرقات والشوارع؟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spc="50" dirty="0" smtClean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كيف ساهمت حاويات النفايات في الحد من انتشار الأوساخ والقاذورات</a:t>
            </a:r>
            <a:r>
              <a:rPr lang="ar-SA" sz="5000" b="1" spc="50" dirty="0" smtClean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؟</a:t>
            </a:r>
            <a:endParaRPr lang="ar-SA" sz="5000" b="1" spc="50" dirty="0">
              <a:ln w="11430"/>
              <a:solidFill>
                <a:schemeClr val="accent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11960" y="642918"/>
            <a:ext cx="4932040" cy="134592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sz="7200" b="1" dirty="0" smtClean="0">
                <a:ln w="38100"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التحكم في التفكير</a:t>
            </a:r>
            <a:endParaRPr lang="en-US" sz="7200" b="1" dirty="0">
              <a:ln w="38100">
                <a:solidFill>
                  <a:schemeClr val="tx1"/>
                </a:solidFill>
              </a:ln>
              <a:solidFill>
                <a:srgbClr val="0000FF"/>
              </a:solidFill>
            </a:endParaRPr>
          </a:p>
        </p:txBody>
      </p:sp>
      <p:pic>
        <p:nvPicPr>
          <p:cNvPr id="3" name="صورة 2" descr="قبعة زرقاء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0056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357158" y="3214686"/>
            <a:ext cx="8319298" cy="289310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من </a:t>
            </a:r>
            <a:r>
              <a:rPr lang="ar-SA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خلال تعاونك و قراءتك للنص </a:t>
            </a:r>
            <a:endParaRPr lang="ar-SA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 مستخدمة مهارة العصف الذهني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أذكري عدد من العناوين للنص 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2- تقوم المجموعات باشراف</a:t>
            </a:r>
            <a:r>
              <a:rPr lang="ar-S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SA" sz="32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المعلمة بحملة توعوية في المساهمة في نظافة الفصل والساحة المدرسية ؟</a:t>
            </a:r>
            <a:endParaRPr lang="ar-SA" sz="32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mtClean="0">
                <a:cs typeface="PT Bold Dusky" pitchFamily="2" charset="-78"/>
              </a:rPr>
              <a:t>عبري عن الصورة ؟</a:t>
            </a:r>
            <a:endParaRPr lang="ar-SA" dirty="0">
              <a:cs typeface="PT Bold Dusky" pitchFamily="2" charset="-78"/>
            </a:endParaRPr>
          </a:p>
        </p:txBody>
      </p:sp>
      <p:pic>
        <p:nvPicPr>
          <p:cNvPr id="1026" name="Picture 2" descr="http://www.aleqt.com/a/373014_968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424936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572000" y="785794"/>
            <a:ext cx="407196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التراكيب اللغوية </a:t>
            </a:r>
            <a:endParaRPr lang="ar-S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971600" y="2214554"/>
            <a:ext cx="7886648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المدود والتضعيف,التنوين همزة الوصل والقطع,الألف اللينة .</a:t>
            </a:r>
            <a:endParaRPr lang="ar-SA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643042" y="714356"/>
            <a:ext cx="685804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الاتجاهات والقيم </a:t>
            </a:r>
            <a:r>
              <a:rPr lang="ar-SA" sz="9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96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28596" y="2428868"/>
            <a:ext cx="7929618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حب العمل</a:t>
            </a:r>
          </a:p>
          <a:p>
            <a:pPr algn="ctr"/>
            <a:r>
              <a:rPr lang="ar-S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احترام أصحاب الحرف والمهن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thinkinghat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1774"/>
            <a:ext cx="3500430" cy="266495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1" name="صورة 10" descr="قبعة بيضاء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3" y="5286375"/>
            <a:ext cx="2071687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صورة 11" descr="قبعة حمراء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38" y="3376613"/>
            <a:ext cx="22860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صورة 12" descr="قبعة صفراء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14625" y="3571875"/>
            <a:ext cx="2214563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صورة 13" descr="قبعة سوداء.png"/>
          <p:cNvPicPr>
            <a:picLocks noChangeAspect="1"/>
          </p:cNvPicPr>
          <p:nvPr/>
        </p:nvPicPr>
        <p:blipFill>
          <a:blip r:embed="rId7" cstate="print">
            <a:lum bright="10000"/>
          </a:blip>
          <a:srcRect/>
          <a:stretch>
            <a:fillRect/>
          </a:stretch>
        </p:blipFill>
        <p:spPr bwMode="auto">
          <a:xfrm>
            <a:off x="428625" y="3500438"/>
            <a:ext cx="22066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صورة 14" descr="قبعة زرقاء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5229225"/>
            <a:ext cx="2286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صورة 15" descr="قبعة خضراء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00375" y="5286375"/>
            <a:ext cx="20002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مستطيل 8"/>
          <p:cNvSpPr/>
          <p:nvPr/>
        </p:nvSpPr>
        <p:spPr>
          <a:xfrm>
            <a:off x="4644008" y="692696"/>
            <a:ext cx="366959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spc="50" dirty="0">
                <a:ln w="11430"/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طريقة التدريس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3563888" y="1628800"/>
            <a:ext cx="504263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التفكير بالقبعات الست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التعلم التعاوني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تمثيل الأدوار_مهارةالخيال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28662" y="500042"/>
            <a:ext cx="7173760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مهارة التفكير المستخدمة </a:t>
            </a:r>
          </a:p>
        </p:txBody>
      </p:sp>
      <p:sp>
        <p:nvSpPr>
          <p:cNvPr id="3" name="مستطيل 2"/>
          <p:cNvSpPr/>
          <p:nvPr/>
        </p:nvSpPr>
        <p:spPr>
          <a:xfrm rot="20711882">
            <a:off x="681254" y="2883898"/>
            <a:ext cx="7718780" cy="1862048"/>
          </a:xfrm>
          <a:prstGeom prst="rect">
            <a:avLst/>
          </a:prstGeom>
          <a:noFill/>
        </p:spPr>
        <p:txBody>
          <a:bodyPr wrap="none">
            <a:prstTxWarp prst="textDoubleWave1">
              <a:avLst/>
            </a:prstTxWarp>
            <a:spAutoFit/>
            <a:scene3d>
              <a:camera prst="isometricOffAxis2Lef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latin typeface="+mn-lt"/>
                <a:cs typeface="+mn-cs"/>
              </a:rPr>
              <a:t>الكل والجزء</a:t>
            </a:r>
            <a:endParaRPr lang="ar-SA" sz="1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  <a:latin typeface="+mn-lt"/>
              <a:cs typeface="+mn-cs"/>
            </a:endParaRPr>
          </a:p>
        </p:txBody>
      </p:sp>
      <p:pic>
        <p:nvPicPr>
          <p:cNvPr id="4" name="نوونوو يبكي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2921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قبعة بيضاء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313" y="4000500"/>
            <a:ext cx="4214812" cy="26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ستطيل 2"/>
          <p:cNvSpPr/>
          <p:nvPr/>
        </p:nvSpPr>
        <p:spPr>
          <a:xfrm rot="21209925">
            <a:off x="1609500" y="472564"/>
            <a:ext cx="5408853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استدعاء المعلومات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14282" y="1785926"/>
            <a:ext cx="846217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349AC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عددي بعض أصحاب المهن؟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349AC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ماذا نسمي من يقوم بتنظيف الأحياء والشوارع؟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928670"/>
            <a:ext cx="8653331" cy="4339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138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أفهم النص</a:t>
            </a:r>
          </a:p>
          <a:p>
            <a:pPr algn="ctr">
              <a:defRPr/>
            </a:pPr>
            <a:r>
              <a:rPr lang="ar-SA" sz="13800" b="1" dirty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ar-SA" sz="138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وأمثل الأدوار </a:t>
            </a:r>
            <a:endParaRPr lang="ar-SA" sz="13800" b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2051720" y="4509120"/>
            <a:ext cx="4429156" cy="2000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cs typeface="PT Bold Broken" pitchFamily="2" charset="-78"/>
              </a:rPr>
              <a:t>عامل النظافة</a:t>
            </a:r>
            <a:endParaRPr lang="ar-SA" sz="5400" dirty="0">
              <a:cs typeface="PT Bold Broken" pitchFamily="2" charset="-78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123728" y="2060848"/>
            <a:ext cx="3384376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cs typeface="PT Bold Dusky" pitchFamily="2" charset="-78"/>
              </a:rPr>
              <a:t>الدرس 3</a:t>
            </a:r>
            <a:endParaRPr lang="ar-SA" sz="5400" dirty="0">
              <a:cs typeface="PT Bold Dusky" pitchFamily="2" charset="-78"/>
            </a:endParaRPr>
          </a:p>
        </p:txBody>
      </p:sp>
      <p:pic>
        <p:nvPicPr>
          <p:cNvPr id="48130" name="Picture 2" descr="http://t2.gstatic.com/images?q=tbn:ANd9GcRQj76S3T1JhsmefIcu_n0wz1LkFoQYyFl37ZbA3n0beGtZehbEtbLYI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32656"/>
            <a:ext cx="3240360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88024" y="214290"/>
            <a:ext cx="5110076" cy="17700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 sz="13800" dirty="0" smtClean="0">
                <a:ln w="5715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139700">
                    <a:srgbClr val="FFFF0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الفوائد</a:t>
            </a:r>
            <a:endParaRPr lang="en-US" sz="13800" dirty="0">
              <a:ln w="5715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glow rad="139700">
                  <a:srgbClr val="FFFF0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صورة 2" descr="قبعة صفراء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5957888" cy="341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1" y="4071942"/>
            <a:ext cx="8676456" cy="110799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600" b="1" spc="50" dirty="0" smtClean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ماذا نستفيد من عمال النظافة؟</a:t>
            </a:r>
            <a:endParaRPr lang="ar-SA" sz="6600" b="1" spc="50" dirty="0">
              <a:ln w="11430"/>
              <a:solidFill>
                <a:schemeClr val="accent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مشربية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مشربية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268</Words>
  <Application>Microsoft Office PowerPoint</Application>
  <PresentationFormat>عرض على الشاشة (3:4)‏</PresentationFormat>
  <Paragraphs>58</Paragraphs>
  <Slides>15</Slides>
  <Notes>2</Notes>
  <HiddenSlides>0</HiddenSlides>
  <MMClips>1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15</vt:i4>
      </vt:variant>
    </vt:vector>
  </HeadingPairs>
  <TitlesOfParts>
    <vt:vector size="18" baseType="lpstr">
      <vt:lpstr>تدفق</vt:lpstr>
      <vt:lpstr>مشربية</vt:lpstr>
      <vt:lpstr>1_مشربية</vt:lpstr>
      <vt:lpstr>المهارات والأساليب المستهدفة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الفوائد</vt:lpstr>
      <vt:lpstr>المشاعر  و الأحاسيس</vt:lpstr>
      <vt:lpstr>الحذر</vt:lpstr>
      <vt:lpstr>الشريحة 12</vt:lpstr>
      <vt:lpstr>الحلول  و البدائل</vt:lpstr>
      <vt:lpstr>التحكم في التفكير</vt:lpstr>
      <vt:lpstr>عبري عن الصورة ؟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المهن</dc:title>
  <dc:creator>user</dc:creator>
  <cp:lastModifiedBy>user</cp:lastModifiedBy>
  <cp:revision>85</cp:revision>
  <dcterms:created xsi:type="dcterms:W3CDTF">2011-03-18T17:02:03Z</dcterms:created>
  <dcterms:modified xsi:type="dcterms:W3CDTF">2011-03-19T20:27:18Z</dcterms:modified>
</cp:coreProperties>
</file>