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56" r:id="rId2"/>
    <p:sldId id="257" r:id="rId3"/>
    <p:sldId id="259" r:id="rId4"/>
    <p:sldId id="261" r:id="rId5"/>
    <p:sldId id="262" r:id="rId6"/>
    <p:sldId id="264" r:id="rId7"/>
    <p:sldId id="266" r:id="rId8"/>
    <p:sldId id="268" r:id="rId9"/>
    <p:sldId id="279" r:id="rId10"/>
    <p:sldId id="269" r:id="rId11"/>
    <p:sldId id="270" r:id="rId12"/>
    <p:sldId id="271" r:id="rId13"/>
    <p:sldId id="272" r:id="rId14"/>
    <p:sldId id="276" r:id="rId15"/>
    <p:sldId id="277" r:id="rId16"/>
    <p:sldId id="278" r:id="rId17"/>
    <p:sldId id="280" r:id="rId18"/>
    <p:sldId id="281" r:id="rId19"/>
    <p:sldId id="282" r:id="rId20"/>
    <p:sldId id="283"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6" autoAdjust="0"/>
    <p:restoredTop sz="89698" autoAdjust="0"/>
  </p:normalViewPr>
  <p:slideViewPr>
    <p:cSldViewPr>
      <p:cViewPr>
        <p:scale>
          <a:sx n="50" d="100"/>
          <a:sy n="50" d="100"/>
        </p:scale>
        <p:origin x="-1734" y="-11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A91F321-B1F0-472C-8694-F7C23DEC936B}" type="datetimeFigureOut">
              <a:rPr lang="ar-SA" smtClean="0"/>
              <a:pPr/>
              <a:t>01/11/1441</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5C273A6-566D-402D-9BB0-8A8E232E27B9}" type="slidenum">
              <a:rPr lang="ar-SA" smtClean="0"/>
              <a:pPr/>
              <a:t>‹#›</a:t>
            </a:fld>
            <a:endParaRPr lang="ar-SA"/>
          </a:p>
        </p:txBody>
      </p:sp>
    </p:spTree>
    <p:extLst>
      <p:ext uri="{BB962C8B-B14F-4D97-AF65-F5344CB8AC3E}">
        <p14:creationId xmlns:p14="http://schemas.microsoft.com/office/powerpoint/2010/main" xmlns="" val="76879362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1</a:t>
            </a:fld>
            <a:endParaRPr lang="ar-SA"/>
          </a:p>
        </p:txBody>
      </p:sp>
    </p:spTree>
    <p:extLst>
      <p:ext uri="{BB962C8B-B14F-4D97-AF65-F5344CB8AC3E}">
        <p14:creationId xmlns:p14="http://schemas.microsoft.com/office/powerpoint/2010/main" xmlns="" val="3008037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10</a:t>
            </a:fld>
            <a:endParaRPr lang="ar-SA"/>
          </a:p>
        </p:txBody>
      </p:sp>
    </p:spTree>
    <p:extLst>
      <p:ext uri="{BB962C8B-B14F-4D97-AF65-F5344CB8AC3E}">
        <p14:creationId xmlns:p14="http://schemas.microsoft.com/office/powerpoint/2010/main" xmlns="" val="1557381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11</a:t>
            </a:fld>
            <a:endParaRPr lang="ar-SA"/>
          </a:p>
        </p:txBody>
      </p:sp>
    </p:spTree>
    <p:extLst>
      <p:ext uri="{BB962C8B-B14F-4D97-AF65-F5344CB8AC3E}">
        <p14:creationId xmlns:p14="http://schemas.microsoft.com/office/powerpoint/2010/main" xmlns="" val="690599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12</a:t>
            </a:fld>
            <a:endParaRPr lang="ar-SA"/>
          </a:p>
        </p:txBody>
      </p:sp>
    </p:spTree>
    <p:extLst>
      <p:ext uri="{BB962C8B-B14F-4D97-AF65-F5344CB8AC3E}">
        <p14:creationId xmlns:p14="http://schemas.microsoft.com/office/powerpoint/2010/main" xmlns="" val="932609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13</a:t>
            </a:fld>
            <a:endParaRPr lang="ar-SA"/>
          </a:p>
        </p:txBody>
      </p:sp>
    </p:spTree>
    <p:extLst>
      <p:ext uri="{BB962C8B-B14F-4D97-AF65-F5344CB8AC3E}">
        <p14:creationId xmlns:p14="http://schemas.microsoft.com/office/powerpoint/2010/main" xmlns="" val="1466830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14</a:t>
            </a:fld>
            <a:endParaRPr lang="ar-SA"/>
          </a:p>
        </p:txBody>
      </p:sp>
    </p:spTree>
    <p:extLst>
      <p:ext uri="{BB962C8B-B14F-4D97-AF65-F5344CB8AC3E}">
        <p14:creationId xmlns:p14="http://schemas.microsoft.com/office/powerpoint/2010/main" xmlns="" val="2895507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15</a:t>
            </a:fld>
            <a:endParaRPr lang="ar-SA"/>
          </a:p>
        </p:txBody>
      </p:sp>
    </p:spTree>
    <p:extLst>
      <p:ext uri="{BB962C8B-B14F-4D97-AF65-F5344CB8AC3E}">
        <p14:creationId xmlns:p14="http://schemas.microsoft.com/office/powerpoint/2010/main" xmlns="" val="438150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16</a:t>
            </a:fld>
            <a:endParaRPr lang="ar-SA"/>
          </a:p>
        </p:txBody>
      </p:sp>
    </p:spTree>
    <p:extLst>
      <p:ext uri="{BB962C8B-B14F-4D97-AF65-F5344CB8AC3E}">
        <p14:creationId xmlns:p14="http://schemas.microsoft.com/office/powerpoint/2010/main" xmlns="" val="3558862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17</a:t>
            </a:fld>
            <a:endParaRPr lang="ar-SA"/>
          </a:p>
        </p:txBody>
      </p:sp>
    </p:spTree>
    <p:extLst>
      <p:ext uri="{BB962C8B-B14F-4D97-AF65-F5344CB8AC3E}">
        <p14:creationId xmlns:p14="http://schemas.microsoft.com/office/powerpoint/2010/main" xmlns="" val="2185543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18</a:t>
            </a:fld>
            <a:endParaRPr lang="ar-SA"/>
          </a:p>
        </p:txBody>
      </p:sp>
    </p:spTree>
    <p:extLst>
      <p:ext uri="{BB962C8B-B14F-4D97-AF65-F5344CB8AC3E}">
        <p14:creationId xmlns:p14="http://schemas.microsoft.com/office/powerpoint/2010/main" xmlns="" val="2684881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19</a:t>
            </a:fld>
            <a:endParaRPr lang="ar-SA"/>
          </a:p>
        </p:txBody>
      </p:sp>
    </p:spTree>
    <p:extLst>
      <p:ext uri="{BB962C8B-B14F-4D97-AF65-F5344CB8AC3E}">
        <p14:creationId xmlns:p14="http://schemas.microsoft.com/office/powerpoint/2010/main" xmlns="" val="218000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2</a:t>
            </a:fld>
            <a:endParaRPr lang="ar-SA"/>
          </a:p>
        </p:txBody>
      </p:sp>
    </p:spTree>
    <p:extLst>
      <p:ext uri="{BB962C8B-B14F-4D97-AF65-F5344CB8AC3E}">
        <p14:creationId xmlns:p14="http://schemas.microsoft.com/office/powerpoint/2010/main" xmlns="" val="4170470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mtClean="0"/>
              <a:t>الأستاذ أبو يوسف</a:t>
            </a:r>
            <a:r>
              <a:rPr lang="ar-SA" baseline="0" smtClean="0"/>
              <a:t> </a:t>
            </a:r>
            <a:r>
              <a:rPr lang="ar-SA" smtClean="0"/>
              <a:t>منتدى التربية والتعليم بالمدينة المنورة لا تنسونا من صالح دعائكم </a:t>
            </a:r>
          </a:p>
          <a:p>
            <a:endParaRPr lang="ar-SA"/>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20</a:t>
            </a:fld>
            <a:endParaRPr lang="ar-SA"/>
          </a:p>
        </p:txBody>
      </p:sp>
    </p:spTree>
    <p:extLst>
      <p:ext uri="{BB962C8B-B14F-4D97-AF65-F5344CB8AC3E}">
        <p14:creationId xmlns:p14="http://schemas.microsoft.com/office/powerpoint/2010/main" xmlns="" val="151078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3</a:t>
            </a:fld>
            <a:endParaRPr lang="ar-SA"/>
          </a:p>
        </p:txBody>
      </p:sp>
    </p:spTree>
    <p:extLst>
      <p:ext uri="{BB962C8B-B14F-4D97-AF65-F5344CB8AC3E}">
        <p14:creationId xmlns:p14="http://schemas.microsoft.com/office/powerpoint/2010/main" xmlns="" val="2850440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4</a:t>
            </a:fld>
            <a:endParaRPr lang="ar-SA"/>
          </a:p>
        </p:txBody>
      </p:sp>
    </p:spTree>
    <p:extLst>
      <p:ext uri="{BB962C8B-B14F-4D97-AF65-F5344CB8AC3E}">
        <p14:creationId xmlns:p14="http://schemas.microsoft.com/office/powerpoint/2010/main" xmlns="" val="422329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5</a:t>
            </a:fld>
            <a:endParaRPr lang="ar-SA"/>
          </a:p>
        </p:txBody>
      </p:sp>
    </p:spTree>
    <p:extLst>
      <p:ext uri="{BB962C8B-B14F-4D97-AF65-F5344CB8AC3E}">
        <p14:creationId xmlns:p14="http://schemas.microsoft.com/office/powerpoint/2010/main" xmlns="" val="2679259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6</a:t>
            </a:fld>
            <a:endParaRPr lang="ar-SA"/>
          </a:p>
        </p:txBody>
      </p:sp>
    </p:spTree>
    <p:extLst>
      <p:ext uri="{BB962C8B-B14F-4D97-AF65-F5344CB8AC3E}">
        <p14:creationId xmlns:p14="http://schemas.microsoft.com/office/powerpoint/2010/main" xmlns="" val="40021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7</a:t>
            </a:fld>
            <a:endParaRPr lang="ar-SA"/>
          </a:p>
        </p:txBody>
      </p:sp>
    </p:spTree>
    <p:extLst>
      <p:ext uri="{BB962C8B-B14F-4D97-AF65-F5344CB8AC3E}">
        <p14:creationId xmlns:p14="http://schemas.microsoft.com/office/powerpoint/2010/main" xmlns="" val="1912004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8</a:t>
            </a:fld>
            <a:endParaRPr lang="ar-SA"/>
          </a:p>
        </p:txBody>
      </p:sp>
    </p:spTree>
    <p:extLst>
      <p:ext uri="{BB962C8B-B14F-4D97-AF65-F5344CB8AC3E}">
        <p14:creationId xmlns:p14="http://schemas.microsoft.com/office/powerpoint/2010/main" xmlns="" val="2672243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الأستاذ أبو يوسف</a:t>
            </a:r>
            <a:r>
              <a:rPr lang="ar-SA" baseline="0" dirty="0" smtClean="0"/>
              <a:t> </a:t>
            </a:r>
            <a:r>
              <a:rPr lang="ar-SA" dirty="0" smtClean="0"/>
              <a:t>منتدى التربية والتعليم بالمدينة المنورة لا تنسونا من صالح دعائكم </a:t>
            </a:r>
          </a:p>
          <a:p>
            <a:endParaRPr lang="ar-SA" dirty="0"/>
          </a:p>
        </p:txBody>
      </p:sp>
      <p:sp>
        <p:nvSpPr>
          <p:cNvPr id="4" name="عنصر نائب لرقم الشريحة 3"/>
          <p:cNvSpPr>
            <a:spLocks noGrp="1"/>
          </p:cNvSpPr>
          <p:nvPr>
            <p:ph type="sldNum" sz="quarter" idx="10"/>
          </p:nvPr>
        </p:nvSpPr>
        <p:spPr/>
        <p:txBody>
          <a:bodyPr/>
          <a:lstStyle/>
          <a:p>
            <a:fld id="{D5C273A6-566D-402D-9BB0-8A8E232E27B9}" type="slidenum">
              <a:rPr lang="ar-SA" smtClean="0"/>
              <a:pPr/>
              <a:t>9</a:t>
            </a:fld>
            <a:endParaRPr lang="ar-SA"/>
          </a:p>
        </p:txBody>
      </p:sp>
    </p:spTree>
    <p:extLst>
      <p:ext uri="{BB962C8B-B14F-4D97-AF65-F5344CB8AC3E}">
        <p14:creationId xmlns:p14="http://schemas.microsoft.com/office/powerpoint/2010/main" xmlns="" val="2913134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01/11/1441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01/11/1441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16" name="Picture 1" descr="C:\Documents and Settings\ahmed.ABU-CC02553BBB1\Desktop\My Pictures\110 [Converted].jpg"/>
          <p:cNvPicPr>
            <a:picLocks noChangeAspect="1" noChangeArrowheads="1"/>
          </p:cNvPicPr>
          <p:nvPr/>
        </p:nvPicPr>
        <p:blipFill>
          <a:blip r:embed="rId4" cstate="print"/>
          <a:srcRect/>
          <a:stretch>
            <a:fillRect/>
          </a:stretch>
        </p:blipFill>
        <p:spPr bwMode="auto">
          <a:xfrm>
            <a:off x="1600200" y="823915"/>
            <a:ext cx="5629275" cy="44624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8" name="Rectangle 2"/>
          <p:cNvSpPr/>
          <p:nvPr/>
        </p:nvSpPr>
        <p:spPr>
          <a:xfrm>
            <a:off x="2357422" y="1906494"/>
            <a:ext cx="4357718"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rPr>
              <a:t>الناقض الثالث والرابع </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endParaRPr>
          </a:p>
        </p:txBody>
      </p:sp>
      <p:sp>
        <p:nvSpPr>
          <p:cNvPr id="5" name="مستطيل 4"/>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srcRect/>
          <a:stretch>
            <a:fillRect/>
          </a:stretch>
        </p:blipFill>
        <p:spPr bwMode="auto">
          <a:xfrm>
            <a:off x="1428728" y="2000240"/>
            <a:ext cx="6012160" cy="32524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1"/>
          <p:cNvSpPr>
            <a:spLocks noChangeArrowheads="1"/>
          </p:cNvSpPr>
          <p:nvPr/>
        </p:nvSpPr>
        <p:spPr bwMode="auto">
          <a:xfrm>
            <a:off x="2144794" y="2460492"/>
            <a:ext cx="4141718" cy="186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1206500" algn="l"/>
                <a:tab pos="2636838" algn="ctr"/>
              </a:tabLst>
            </a:pPr>
            <a:r>
              <a:rPr kumimoji="0" lang="ar-EG" sz="115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Calibri" pitchFamily="34" charset="0"/>
                <a:cs typeface="Arial" pitchFamily="34" charset="0"/>
              </a:rPr>
              <a:t>نشاط</a:t>
            </a:r>
            <a:endParaRPr kumimoji="0" lang="ar-EG" sz="9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descr="D:\bmp1\10g.bmp"/>
          <p:cNvPicPr>
            <a:picLocks noChangeAspect="1" noChangeArrowheads="1"/>
          </p:cNvPicPr>
          <p:nvPr/>
        </p:nvPicPr>
        <p:blipFill>
          <a:blip r:embed="rId4" cstate="print"/>
          <a:srcRect/>
          <a:stretch>
            <a:fillRect/>
          </a:stretch>
        </p:blipFill>
        <p:spPr bwMode="auto">
          <a:xfrm>
            <a:off x="0" y="1928826"/>
            <a:ext cx="9144000" cy="3071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1"/>
          <p:cNvSpPr>
            <a:spLocks noChangeArrowheads="1"/>
          </p:cNvSpPr>
          <p:nvPr/>
        </p:nvSpPr>
        <p:spPr bwMode="auto">
          <a:xfrm>
            <a:off x="1071538" y="2357430"/>
            <a:ext cx="700092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EG"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Calibri" pitchFamily="34" charset="0"/>
                <a:cs typeface="Arial" pitchFamily="34" charset="0"/>
              </a:rPr>
              <a:t>بالتعاون مع</a:t>
            </a:r>
            <a:r>
              <a:rPr kumimoji="0" lang="ar-EG" sz="40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Calibri" pitchFamily="34" charset="0"/>
                <a:cs typeface="Arial" pitchFamily="34" charset="0"/>
              </a:rPr>
              <a:t> مجموعتي أستنبط من القرآن الكريم بعض الآيات الكريمة التي تدل على ثلاثة من </a:t>
            </a:r>
            <a:r>
              <a:rPr kumimoji="0" lang="ar-EG" sz="4000" b="1" i="0" u="none" strike="noStrike" normalizeH="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Calibri" pitchFamily="34" charset="0"/>
                <a:cs typeface="Arial" pitchFamily="34" charset="0"/>
              </a:rPr>
              <a:t>نواقض</a:t>
            </a:r>
            <a:r>
              <a:rPr kumimoji="0" lang="ar-EG" sz="4000" b="1" i="0" u="none" strike="noStrike" normalizeH="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a typeface="Calibri" pitchFamily="34" charset="0"/>
                <a:cs typeface="Arial" pitchFamily="34" charset="0"/>
              </a:rPr>
              <a:t> الإسلام .</a:t>
            </a:r>
            <a:endParaRPr kumimoji="0" lang="ar-EG" sz="36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2959_imgcache.jpg"/>
          <p:cNvPicPr>
            <a:picLocks noChangeAspect="1"/>
          </p:cNvPicPr>
          <p:nvPr/>
        </p:nvPicPr>
        <p:blipFill>
          <a:blip r:embed="rId4" cstate="print"/>
          <a:stretch>
            <a:fillRect/>
          </a:stretch>
        </p:blipFill>
        <p:spPr>
          <a:xfrm>
            <a:off x="1428728" y="1357298"/>
            <a:ext cx="6337300" cy="38576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مربع نص 4"/>
          <p:cNvSpPr txBox="1"/>
          <p:nvPr/>
        </p:nvSpPr>
        <p:spPr>
          <a:xfrm>
            <a:off x="2500298" y="2139444"/>
            <a:ext cx="4071966" cy="1754326"/>
          </a:xfrm>
          <a:prstGeom prst="rect">
            <a:avLst/>
          </a:prstGeom>
          <a:noFill/>
        </p:spPr>
        <p:txBody>
          <a:bodyPr wrap="square" rtlCol="1">
            <a:spAutoFit/>
          </a:bodyPr>
          <a:lstStyle/>
          <a:p>
            <a:pPr algn="ctr"/>
            <a:r>
              <a:rPr lang="ar-EG"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رابعا : الإعراض عن دين الله </a:t>
            </a:r>
            <a:endParaRPr lang="ar-EG"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21.jpg"/>
          <p:cNvPicPr>
            <a:picLocks noChangeAspect="1"/>
          </p:cNvPicPr>
          <p:nvPr/>
        </p:nvPicPr>
        <p:blipFill>
          <a:blip r:embed="rId4" cstate="print"/>
          <a:stretch>
            <a:fillRect/>
          </a:stretch>
        </p:blipFill>
        <p:spPr>
          <a:xfrm rot="5400000">
            <a:off x="1607335" y="-1250146"/>
            <a:ext cx="5929330" cy="914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1"/>
          <p:cNvSpPr>
            <a:spLocks noChangeArrowheads="1"/>
          </p:cNvSpPr>
          <p:nvPr/>
        </p:nvSpPr>
        <p:spPr bwMode="auto">
          <a:xfrm>
            <a:off x="500034" y="1857387"/>
            <a:ext cx="78581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Calibri" pitchFamily="34" charset="0"/>
                <a:cs typeface="Arial" pitchFamily="34" charset="0"/>
              </a:rPr>
              <a:t>والمراد أن يعرض  عن تعلم الواجب عليه من دينه أو يعرض عن العمل </a:t>
            </a:r>
            <a:r>
              <a:rPr lang="ar-EG"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Calibri" pitchFamily="34" charset="0"/>
                <a:cs typeface="Arial" pitchFamily="34" charset="0"/>
              </a:rPr>
              <a:t>به</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Calibri" pitchFamily="34" charset="0"/>
                <a:cs typeface="Arial" pitchFamily="34" charset="0"/>
              </a:rPr>
              <a:t> وذلك مثل من يدعي الإيمان وهو لم يؤد واجبا ظاهرا ولا صلاة ولا زكاة ولا صياما ولا غير ذلك من الواجبات لأن الله تعالى نفى الإيمان عمن أعرض وتولى عن دين الله عز وجل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4"/>
          <p:cNvPicPr>
            <a:picLocks noChangeAspect="1" noChangeArrowheads="1"/>
          </p:cNvPicPr>
          <p:nvPr/>
        </p:nvPicPr>
        <p:blipFill>
          <a:blip r:embed="rId4" cstate="print"/>
          <a:srcRect/>
          <a:stretch>
            <a:fillRect/>
          </a:stretch>
        </p:blipFill>
        <p:spPr bwMode="auto">
          <a:xfrm rot="5400000">
            <a:off x="2500298" y="-1071562"/>
            <a:ext cx="4143404" cy="914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مستطيل 4"/>
          <p:cNvSpPr/>
          <p:nvPr/>
        </p:nvSpPr>
        <p:spPr>
          <a:xfrm>
            <a:off x="314296" y="2084383"/>
            <a:ext cx="8401108" cy="2862322"/>
          </a:xfrm>
          <a:prstGeom prst="rect">
            <a:avLst/>
          </a:prstGeom>
        </p:spPr>
        <p:txBody>
          <a:bodyPr wrap="square">
            <a:spAutoFit/>
          </a:bodyPr>
          <a:lstStyle/>
          <a:p>
            <a:r>
              <a:rPr lang="ar-SA"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قال </a:t>
            </a:r>
            <a:r>
              <a:rPr lang="ar-EG"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الله </a:t>
            </a:r>
            <a:r>
              <a:rPr lang="ar-SA"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تعالى ( وَيَقُولُونَ آمَنَّا بِاللَّهِ وَبِالرَّسُولِ وَأَطَعْنَا ثُمَّ يَتَوَلَّى فَرِيقٌ مِّنْهُم مِّن بَعْدِ ذَلِكَ وَمَا أُوْلَئِكَ بِالْمُؤْمِنِينَ {47} وَإِذَا دُعُوا إِلَى اللَّهِ وَرَسُولِهِ لِيَحْكُمَ بَيْنَهُمْ إِذَا فَرِيقٌ مِّنْهُم مُّعْرِضُونَ )</a:t>
            </a:r>
            <a:r>
              <a:rPr lang="ar-EG"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 وقال تعالى ( قُلْ أَطِيعُواْ اللّهَ وَالرَّسُولَ فإِن تَوَلَّوْاْ فَإِنَّ اللّهَ لاَ يُحِبُّ الْكَافِرِينَ .</a:t>
            </a:r>
            <a:endParaRPr lang="ar-SA"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5"/>
                                        </p:tgtEl>
                                        <p:attrNameLst>
                                          <p:attrName>style.visibility</p:attrName>
                                        </p:attrNameLst>
                                      </p:cBhvr>
                                      <p:to>
                                        <p:strVal val="visible"/>
                                      </p:to>
                                    </p:set>
                                    <p:anim calcmode="discrete" valueType="clr">
                                      <p:cBhvr override="childStyle">
                                        <p:cTn id="1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
                                        </p:tgtEl>
                                        <p:attrNameLst>
                                          <p:attrName>fillcolor</p:attrName>
                                        </p:attrNameLst>
                                      </p:cBhvr>
                                      <p:tavLst>
                                        <p:tav tm="0">
                                          <p:val>
                                            <p:clrVal>
                                              <a:schemeClr val="accent2"/>
                                            </p:clrVal>
                                          </p:val>
                                        </p:tav>
                                        <p:tav tm="50000">
                                          <p:val>
                                            <p:clrVal>
                                              <a:schemeClr val="hlink"/>
                                            </p:clrVal>
                                          </p:val>
                                        </p:tav>
                                      </p:tavLst>
                                    </p:anim>
                                    <p:set>
                                      <p:cBhvr>
                                        <p:cTn id="17"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descr="C:\Documents and Settings\ahmed.ABU-CC02553BBB1\Desktop\My Pictures\2951_imgcache.jpg"/>
          <p:cNvPicPr>
            <a:picLocks noChangeAspect="1" noChangeArrowheads="1"/>
          </p:cNvPicPr>
          <p:nvPr/>
        </p:nvPicPr>
        <p:blipFill>
          <a:blip r:embed="rId4" cstate="print"/>
          <a:stretch>
            <a:fillRect/>
          </a:stretch>
        </p:blipFill>
        <p:spPr bwMode="auto">
          <a:xfrm>
            <a:off x="1643042" y="1133476"/>
            <a:ext cx="5715040" cy="32956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2"/>
          <p:cNvSpPr/>
          <p:nvPr/>
        </p:nvSpPr>
        <p:spPr>
          <a:xfrm>
            <a:off x="2428860" y="1906494"/>
            <a:ext cx="4131945" cy="186204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EG" sz="115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st="60007" dir="5400000" sy="-100000" algn="bl" rotWithShape="0"/>
                </a:effectLst>
              </a:rPr>
              <a:t>أفكر</a:t>
            </a:r>
            <a:endParaRPr lang="en-US" sz="115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50" endPos="85000" dist="60007" dir="5400000" sy="-100000" algn="bl" rotWithShape="0"/>
              </a:effectLst>
            </a:endParaRPr>
          </a:p>
        </p:txBody>
      </p:sp>
      <p:sp>
        <p:nvSpPr>
          <p:cNvPr id="6" name="مستطيل 5"/>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goldfloral3.jpg"/>
          <p:cNvPicPr>
            <a:picLocks noChangeAspect="1"/>
          </p:cNvPicPr>
          <p:nvPr/>
        </p:nvPicPr>
        <p:blipFill>
          <a:blip r:embed="rId4" cstate="print"/>
          <a:stretch>
            <a:fillRect/>
          </a:stretch>
        </p:blipFill>
        <p:spPr>
          <a:xfrm>
            <a:off x="0" y="1143008"/>
            <a:ext cx="9144000" cy="4286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
          <p:cNvSpPr>
            <a:spLocks noChangeArrowheads="1"/>
          </p:cNvSpPr>
          <p:nvPr/>
        </p:nvSpPr>
        <p:spPr bwMode="auto">
          <a:xfrm>
            <a:off x="428596" y="1571612"/>
            <a:ext cx="809269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1206500" algn="l"/>
                <a:tab pos="2636838" algn="ctr"/>
              </a:tabLst>
            </a:pPr>
            <a:r>
              <a:rPr kumimoji="0" lang="ar-EG" sz="3200" b="1" i="0" u="none" strike="noStrike" normalizeH="0" baseline="0" dirty="0" smtClean="0">
                <a:ln w="10541" cmpd="sng">
                  <a:solidFill>
                    <a:schemeClr val="accent1">
                      <a:shade val="88000"/>
                      <a:satMod val="110000"/>
                    </a:schemeClr>
                  </a:solidFill>
                  <a:prstDash val="solid"/>
                </a:ln>
                <a:solidFill>
                  <a:srgbClr val="0000FF"/>
                </a:solidFill>
                <a:latin typeface="Calibri" pitchFamily="34" charset="0"/>
                <a:ea typeface="Calibri" pitchFamily="34" charset="0"/>
                <a:cs typeface="Arial" pitchFamily="34" charset="0"/>
              </a:rPr>
              <a:t>هل يكفي الإنسان لأن</a:t>
            </a:r>
            <a:r>
              <a:rPr kumimoji="0" lang="ar-EG" sz="3200" b="1" i="0" u="none" strike="noStrike" normalizeH="0" dirty="0" smtClean="0">
                <a:ln w="10541" cmpd="sng">
                  <a:solidFill>
                    <a:schemeClr val="accent1">
                      <a:shade val="88000"/>
                      <a:satMod val="110000"/>
                    </a:schemeClr>
                  </a:solidFill>
                  <a:prstDash val="solid"/>
                </a:ln>
                <a:solidFill>
                  <a:srgbClr val="0000FF"/>
                </a:solidFill>
                <a:latin typeface="Calibri" pitchFamily="34" charset="0"/>
                <a:ea typeface="Calibri" pitchFamily="34" charset="0"/>
                <a:cs typeface="Arial" pitchFamily="34" charset="0"/>
              </a:rPr>
              <a:t> يكون مسلما أن يقول : أنا مسلم ؟</a:t>
            </a:r>
          </a:p>
          <a:p>
            <a:pPr fontAlgn="base">
              <a:spcBef>
                <a:spcPct val="0"/>
              </a:spcBef>
              <a:spcAft>
                <a:spcPct val="0"/>
              </a:spcAft>
              <a:tabLst>
                <a:tab pos="1206500" algn="l"/>
                <a:tab pos="2636838" algn="ctr"/>
              </a:tabLst>
            </a:pPr>
            <a:r>
              <a:rPr lang="ar-EG" sz="3200" b="1" baseline="0" dirty="0" smtClean="0">
                <a:ln w="10541" cmpd="sng">
                  <a:solidFill>
                    <a:schemeClr val="accent1">
                      <a:shade val="88000"/>
                      <a:satMod val="110000"/>
                    </a:schemeClr>
                  </a:solidFill>
                  <a:prstDash val="solid"/>
                </a:ln>
                <a:solidFill>
                  <a:srgbClr val="0000FF"/>
                </a:solidFill>
                <a:latin typeface="Calibri" pitchFamily="34" charset="0"/>
                <a:cs typeface="Arial" pitchFamily="34" charset="0"/>
              </a:rPr>
              <a:t>إن</a:t>
            </a:r>
            <a:r>
              <a:rPr lang="ar-EG" sz="3200" b="1" dirty="0" smtClean="0">
                <a:ln w="10541" cmpd="sng">
                  <a:solidFill>
                    <a:schemeClr val="accent1">
                      <a:shade val="88000"/>
                      <a:satMod val="110000"/>
                    </a:schemeClr>
                  </a:solidFill>
                  <a:prstDash val="solid"/>
                </a:ln>
                <a:solidFill>
                  <a:srgbClr val="0000FF"/>
                </a:solidFill>
                <a:latin typeface="Calibri" pitchFamily="34" charset="0"/>
                <a:cs typeface="Arial" pitchFamily="34" charset="0"/>
              </a:rPr>
              <a:t> كانت الإجابة ( نعم ) فما الدليل ؟</a:t>
            </a:r>
          </a:p>
          <a:p>
            <a:pPr fontAlgn="base">
              <a:spcBef>
                <a:spcPct val="0"/>
              </a:spcBef>
              <a:spcAft>
                <a:spcPct val="0"/>
              </a:spcAft>
              <a:tabLst>
                <a:tab pos="1206500" algn="l"/>
                <a:tab pos="2636838" algn="ctr"/>
              </a:tabLst>
            </a:pPr>
            <a:r>
              <a:rPr kumimoji="0" lang="ar-EG" sz="3200" b="1" i="0" u="none" strike="noStrike" normalizeH="0" baseline="0" dirty="0" smtClean="0">
                <a:ln w="10541" cmpd="sng">
                  <a:solidFill>
                    <a:schemeClr val="accent1">
                      <a:shade val="88000"/>
                      <a:satMod val="110000"/>
                    </a:schemeClr>
                  </a:solidFill>
                  <a:prstDash val="solid"/>
                </a:ln>
                <a:solidFill>
                  <a:srgbClr val="0000FF"/>
                </a:solidFill>
                <a:latin typeface="Calibri" pitchFamily="34" charset="0"/>
                <a:cs typeface="Arial" pitchFamily="34" charset="0"/>
              </a:rPr>
              <a:t>وإن</a:t>
            </a:r>
            <a:r>
              <a:rPr kumimoji="0" lang="ar-EG" sz="3200" b="1" i="0" u="none" strike="noStrike" normalizeH="0" dirty="0" smtClean="0">
                <a:ln w="10541" cmpd="sng">
                  <a:solidFill>
                    <a:schemeClr val="accent1">
                      <a:shade val="88000"/>
                      <a:satMod val="110000"/>
                    </a:schemeClr>
                  </a:solidFill>
                  <a:prstDash val="solid"/>
                </a:ln>
                <a:solidFill>
                  <a:srgbClr val="0000FF"/>
                </a:solidFill>
                <a:latin typeface="Calibri" pitchFamily="34" charset="0"/>
                <a:cs typeface="Arial" pitchFamily="34" charset="0"/>
              </a:rPr>
              <a:t> كانت الإجابة ( لا ) فما الذي يجب عليه ؟</a:t>
            </a:r>
            <a:endParaRPr kumimoji="0" lang="ar-EG" sz="2800" b="1" i="0" u="none" strike="noStrike" normalizeH="0" baseline="0" dirty="0" smtClean="0">
              <a:ln w="10541" cmpd="sng">
                <a:solidFill>
                  <a:schemeClr val="accent1">
                    <a:shade val="88000"/>
                    <a:satMod val="110000"/>
                  </a:schemeClr>
                </a:solidFill>
                <a:prstDash val="solid"/>
              </a:ln>
              <a:solidFill>
                <a:srgbClr val="0000FF"/>
              </a:solidFill>
              <a:latin typeface="Arial" pitchFamily="34" charset="0"/>
              <a:cs typeface="Arial" pitchFamily="34" charset="0"/>
            </a:endParaRPr>
          </a:p>
        </p:txBody>
      </p:sp>
      <p:sp>
        <p:nvSpPr>
          <p:cNvPr id="7" name="Rectangle 1"/>
          <p:cNvSpPr>
            <a:spLocks noChangeArrowheads="1"/>
          </p:cNvSpPr>
          <p:nvPr/>
        </p:nvSpPr>
        <p:spPr bwMode="auto">
          <a:xfrm>
            <a:off x="500034" y="3286124"/>
            <a:ext cx="80212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1206500" algn="l"/>
                <a:tab pos="2636838" algn="ctr"/>
              </a:tabLst>
            </a:pPr>
            <a:r>
              <a:rPr kumimoji="0" lang="ar-EG" sz="3200" b="1" i="0" u="none" strike="noStrike" normalizeH="0" baseline="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itchFamily="34" charset="0"/>
                <a:ea typeface="Calibri" pitchFamily="34" charset="0"/>
                <a:cs typeface="Arial" pitchFamily="34" charset="0"/>
              </a:rPr>
              <a:t>...............................................................................................................................................................................................................</a:t>
            </a:r>
            <a:endParaRPr kumimoji="0" lang="ar-EG" sz="2800" b="1" i="0" u="none" strike="noStrike" normalizeH="0" baseline="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
        <p:nvSpPr>
          <p:cNvPr id="6" name="مربع نص 5"/>
          <p:cNvSpPr txBox="1"/>
          <p:nvPr/>
        </p:nvSpPr>
        <p:spPr>
          <a:xfrm>
            <a:off x="500034" y="3071810"/>
            <a:ext cx="8001056" cy="2308324"/>
          </a:xfrm>
          <a:prstGeom prst="rect">
            <a:avLst/>
          </a:prstGeom>
          <a:noFill/>
        </p:spPr>
        <p:txBody>
          <a:bodyPr wrap="square" rtlCol="1">
            <a:spAutoFit/>
          </a:bodyPr>
          <a:lstStyle/>
          <a:p>
            <a:r>
              <a:rPr lang="ar-SA" sz="3600" b="1" dirty="0" smtClean="0"/>
              <a:t>لا يكفي ذلك لأن الله نفى الإيمان عمن أعرض وتولى عن دين الله عز وجل قال تعالى ( ويقولون آمنا بالله  وبالرسول وأطعنا ثم يتولى فريق منهم بعد ذلك وما أولئك بالمؤمنين )</a:t>
            </a:r>
            <a:endParaRPr lang="ar-SA" sz="3600" b="1" dirty="0"/>
          </a:p>
        </p:txBody>
      </p:sp>
      <p:sp>
        <p:nvSpPr>
          <p:cNvPr id="8" name="مستطيل 7"/>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7"/>
                                        </p:tgtEl>
                                        <p:attrNameLst>
                                          <p:attrName>style.visibility</p:attrName>
                                        </p:attrNameLst>
                                      </p:cBhvr>
                                      <p:to>
                                        <p:strVal val="visible"/>
                                      </p:to>
                                    </p:set>
                                    <p:anim calcmode="discrete" valueType="clr">
                                      <p:cBhvr override="childStyle">
                                        <p:cTn id="20"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
                                        </p:tgtEl>
                                        <p:attrNameLst>
                                          <p:attrName>fillcolor</p:attrName>
                                        </p:attrNameLst>
                                      </p:cBhvr>
                                      <p:tavLst>
                                        <p:tav tm="0">
                                          <p:val>
                                            <p:clrVal>
                                              <a:schemeClr val="accent2"/>
                                            </p:clrVal>
                                          </p:val>
                                        </p:tav>
                                        <p:tav tm="50000">
                                          <p:val>
                                            <p:clrVal>
                                              <a:schemeClr val="hlink"/>
                                            </p:clrVal>
                                          </p:val>
                                        </p:tav>
                                      </p:tavLst>
                                    </p:anim>
                                    <p:set>
                                      <p:cBhvr>
                                        <p:cTn id="22" dur="80"/>
                                        <p:tgtEl>
                                          <p:spTgt spid="7"/>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48" presetClass="entr" presetSubtype="0" accel="50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5" name="Picture 1" descr="C:\Documents and Settings\ahmed.ABU-CC02553BBB1\Desktop\My Pictures\3511439_550x370.jpg"/>
          <p:cNvPicPr>
            <a:picLocks noChangeAspect="1" noChangeArrowheads="1"/>
          </p:cNvPicPr>
          <p:nvPr/>
        </p:nvPicPr>
        <p:blipFill>
          <a:blip r:embed="rId4" cstate="print"/>
          <a:srcRect/>
          <a:stretch>
            <a:fillRect/>
          </a:stretch>
        </p:blipFill>
        <p:spPr bwMode="auto">
          <a:xfrm>
            <a:off x="1928794" y="1928802"/>
            <a:ext cx="5420627" cy="35210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2"/>
          <p:cNvSpPr/>
          <p:nvPr/>
        </p:nvSpPr>
        <p:spPr>
          <a:xfrm>
            <a:off x="2928925" y="2786058"/>
            <a:ext cx="4143405" cy="186204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ar-EG" sz="115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6350" stA="55000" endA="50" endPos="85000" dir="5400000" sy="-100000" algn="bl" rotWithShape="0"/>
                </a:effectLst>
              </a:rPr>
              <a:t>التقويم</a:t>
            </a:r>
            <a:endParaRPr lang="en-US" sz="115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6350" stA="55000" endA="50" endPos="85000" dir="5400000" sy="-100000" algn="bl" rotWithShape="0"/>
              </a:effectLst>
            </a:endParaRPr>
          </a:p>
        </p:txBody>
      </p:sp>
      <p:sp>
        <p:nvSpPr>
          <p:cNvPr id="7" name="مستطيل 6"/>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solidFill>
                  <a:srgbClr val="FF0000"/>
                </a:solidFill>
              </a:rPr>
              <a:t> الأستاذ أبو يوسف منتدى التربية والتعليم بالمدينة </a:t>
            </a:r>
            <a:r>
              <a:rPr lang="ar-SA" b="1" dirty="0" smtClean="0">
                <a:solidFill>
                  <a:srgbClr val="FF0000"/>
                </a:solidFill>
              </a:rPr>
              <a:t>المنورة</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e6ar_UnoCafe_NEt_%20(17).jpg"/>
          <p:cNvPicPr>
            <a:picLocks noChangeAspect="1"/>
          </p:cNvPicPr>
          <p:nvPr/>
        </p:nvPicPr>
        <p:blipFill>
          <a:blip r:embed="rId4" cstate="print"/>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ربع نص 4"/>
          <p:cNvSpPr txBox="1"/>
          <p:nvPr/>
        </p:nvSpPr>
        <p:spPr>
          <a:xfrm>
            <a:off x="571472" y="785794"/>
            <a:ext cx="7926412" cy="64698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3200" b="1" dirty="0" smtClean="0">
                <a:solidFill>
                  <a:srgbClr val="0000FF"/>
                </a:solidFill>
              </a:rPr>
              <a:t>س1/ لماذا كان من </a:t>
            </a:r>
            <a:r>
              <a:rPr lang="ar-EG" sz="3200" b="1" dirty="0" err="1" smtClean="0">
                <a:solidFill>
                  <a:srgbClr val="0000FF"/>
                </a:solidFill>
              </a:rPr>
              <a:t>نواقض</a:t>
            </a:r>
            <a:r>
              <a:rPr lang="ar-EG" sz="3200" b="1" dirty="0" smtClean="0">
                <a:solidFill>
                  <a:srgbClr val="0000FF"/>
                </a:solidFill>
              </a:rPr>
              <a:t> الإسلام تكذيب القرآن الكريم ؟</a:t>
            </a:r>
            <a:endParaRPr lang="ar-EG" sz="3200" b="1" dirty="0">
              <a:solidFill>
                <a:srgbClr val="0000FF"/>
              </a:solidFill>
            </a:endParaRPr>
          </a:p>
        </p:txBody>
      </p:sp>
      <p:sp>
        <p:nvSpPr>
          <p:cNvPr id="6" name="مربع نص 5"/>
          <p:cNvSpPr txBox="1"/>
          <p:nvPr/>
        </p:nvSpPr>
        <p:spPr>
          <a:xfrm>
            <a:off x="1000100" y="3429000"/>
            <a:ext cx="7497784" cy="715089"/>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EG" sz="3600" b="1" dirty="0" smtClean="0">
                <a:solidFill>
                  <a:srgbClr val="0000FF"/>
                </a:solidFill>
              </a:rPr>
              <a:t>س2/ أذكر ثلاثة أمثلة متضمنة للتكذيب بالقرآن .</a:t>
            </a:r>
            <a:endParaRPr lang="ar-EG" sz="3600" b="1" dirty="0">
              <a:solidFill>
                <a:srgbClr val="0000FF"/>
              </a:solidFill>
            </a:endParaRPr>
          </a:p>
        </p:txBody>
      </p:sp>
      <p:sp>
        <p:nvSpPr>
          <p:cNvPr id="8" name="مربع نص 7"/>
          <p:cNvSpPr txBox="1"/>
          <p:nvPr/>
        </p:nvSpPr>
        <p:spPr>
          <a:xfrm>
            <a:off x="785786" y="1643050"/>
            <a:ext cx="7572428" cy="769441"/>
          </a:xfrm>
          <a:prstGeom prst="rect">
            <a:avLst/>
          </a:prstGeom>
          <a:noFill/>
        </p:spPr>
        <p:txBody>
          <a:bodyPr wrap="square" rtlCol="1">
            <a:spAutoFit/>
          </a:bodyPr>
          <a:lstStyle/>
          <a:p>
            <a:r>
              <a:rPr lang="ar-SA" sz="4400" b="1" dirty="0" smtClean="0">
                <a:solidFill>
                  <a:srgbClr val="FF0000"/>
                </a:solidFill>
              </a:rPr>
              <a:t>لأن في ذلك تكذيب لله رب العالمين </a:t>
            </a:r>
            <a:endParaRPr lang="ar-SA" sz="4400" b="1" dirty="0">
              <a:solidFill>
                <a:srgbClr val="FF0000"/>
              </a:solidFill>
            </a:endParaRPr>
          </a:p>
        </p:txBody>
      </p:sp>
      <p:sp>
        <p:nvSpPr>
          <p:cNvPr id="9" name="مربع نص 8"/>
          <p:cNvSpPr txBox="1"/>
          <p:nvPr/>
        </p:nvSpPr>
        <p:spPr>
          <a:xfrm>
            <a:off x="785786" y="4286256"/>
            <a:ext cx="7572428" cy="646331"/>
          </a:xfrm>
          <a:prstGeom prst="rect">
            <a:avLst/>
          </a:prstGeom>
          <a:noFill/>
        </p:spPr>
        <p:txBody>
          <a:bodyPr wrap="square" rtlCol="1">
            <a:spAutoFit/>
          </a:bodyPr>
          <a:lstStyle/>
          <a:p>
            <a:r>
              <a:rPr lang="ar-SA" sz="3600" b="1" dirty="0" smtClean="0">
                <a:solidFill>
                  <a:srgbClr val="FF0000"/>
                </a:solidFill>
              </a:rPr>
              <a:t>1-عدم تكفير المشركين لأن الله كفرهم في القرآن  </a:t>
            </a:r>
            <a:endParaRPr lang="ar-SA" sz="3600" b="1" dirty="0">
              <a:solidFill>
                <a:srgbClr val="FF0000"/>
              </a:solidFill>
            </a:endParaRPr>
          </a:p>
        </p:txBody>
      </p:sp>
      <p:sp>
        <p:nvSpPr>
          <p:cNvPr id="10" name="مربع نص 9"/>
          <p:cNvSpPr txBox="1"/>
          <p:nvPr/>
        </p:nvSpPr>
        <p:spPr>
          <a:xfrm>
            <a:off x="785786" y="4857760"/>
            <a:ext cx="7572428" cy="646331"/>
          </a:xfrm>
          <a:prstGeom prst="rect">
            <a:avLst/>
          </a:prstGeom>
          <a:noFill/>
        </p:spPr>
        <p:txBody>
          <a:bodyPr wrap="square" rtlCol="1">
            <a:spAutoFit/>
          </a:bodyPr>
          <a:lstStyle/>
          <a:p>
            <a:r>
              <a:rPr lang="ar-SA" sz="3600" b="1" dirty="0" smtClean="0">
                <a:solidFill>
                  <a:srgbClr val="FF0000"/>
                </a:solidFill>
              </a:rPr>
              <a:t>2- وصفه بأنه أساطير الأولين </a:t>
            </a:r>
            <a:endParaRPr lang="ar-SA" sz="3600" b="1" dirty="0">
              <a:solidFill>
                <a:srgbClr val="FF0000"/>
              </a:solidFill>
            </a:endParaRPr>
          </a:p>
        </p:txBody>
      </p:sp>
      <p:sp>
        <p:nvSpPr>
          <p:cNvPr id="11" name="مربع نص 10"/>
          <p:cNvSpPr txBox="1"/>
          <p:nvPr/>
        </p:nvSpPr>
        <p:spPr>
          <a:xfrm>
            <a:off x="857224" y="5429264"/>
            <a:ext cx="7572428" cy="646331"/>
          </a:xfrm>
          <a:prstGeom prst="rect">
            <a:avLst/>
          </a:prstGeom>
          <a:noFill/>
        </p:spPr>
        <p:txBody>
          <a:bodyPr wrap="square" rtlCol="1">
            <a:spAutoFit/>
          </a:bodyPr>
          <a:lstStyle/>
          <a:p>
            <a:r>
              <a:rPr lang="ar-SA" sz="3600" b="1" dirty="0" smtClean="0">
                <a:solidFill>
                  <a:srgbClr val="FF0000"/>
                </a:solidFill>
              </a:rPr>
              <a:t>3- الاستهزاء </a:t>
            </a:r>
            <a:r>
              <a:rPr lang="ar-SA" sz="3600" b="1" dirty="0" err="1" smtClean="0">
                <a:solidFill>
                  <a:srgbClr val="FF0000"/>
                </a:solidFill>
              </a:rPr>
              <a:t>به</a:t>
            </a:r>
            <a:r>
              <a:rPr lang="ar-SA" sz="3600" b="1" dirty="0" smtClean="0">
                <a:solidFill>
                  <a:srgbClr val="FF0000"/>
                </a:solidFill>
              </a:rPr>
              <a:t> وعدم الاعتناء </a:t>
            </a:r>
            <a:r>
              <a:rPr lang="ar-SA" sz="3600" b="1" dirty="0" err="1" smtClean="0">
                <a:solidFill>
                  <a:srgbClr val="FF0000"/>
                </a:solidFill>
              </a:rPr>
              <a:t>به</a:t>
            </a:r>
            <a:r>
              <a:rPr lang="ar-SA" sz="3600" b="1" dirty="0" smtClean="0">
                <a:solidFill>
                  <a:srgbClr val="FF0000"/>
                </a:solidFill>
              </a:rPr>
              <a:t> </a:t>
            </a:r>
            <a:endParaRPr lang="ar-SA" sz="3600" b="1" dirty="0">
              <a:solidFill>
                <a:srgbClr val="FF0000"/>
              </a:solidFill>
            </a:endParaRPr>
          </a:p>
        </p:txBody>
      </p:sp>
      <p:sp>
        <p:nvSpPr>
          <p:cNvPr id="12" name="مستطيل 11"/>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p:cTn id="25" dur="1000" fill="hold"/>
                                        <p:tgtEl>
                                          <p:spTgt spid="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28" dur="10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1000" fill="hold"/>
                                        <p:tgtEl>
                                          <p:spTgt spid="9">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9">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9">
                                            <p:txEl>
                                              <p:pRg st="0" end="0"/>
                                            </p:txEl>
                                          </p:spTgt>
                                        </p:tgtEl>
                                        <p:attrNameLst>
                                          <p:attrName>ppt_y</p:attrName>
                                        </p:attrNameLst>
                                      </p:cBhvr>
                                      <p:tavLst>
                                        <p:tav tm="0">
                                          <p:val>
                                            <p:strVal val="#ppt_y"/>
                                          </p:val>
                                        </p:tav>
                                        <p:tav tm="100000">
                                          <p:val>
                                            <p:strVal val="#ppt_y"/>
                                          </p:val>
                                        </p:tav>
                                      </p:tavLst>
                                    </p:anim>
                                    <p:animEffect transition="in" filter="fade">
                                      <p:cBhvr>
                                        <p:cTn id="36" dur="10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8" presetClass="entr" presetSubtype="0" accel="50000"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p:cTn id="41" dur="1000" fill="hold"/>
                                        <p:tgtEl>
                                          <p:spTgt spid="10">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10">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10">
                                            <p:txEl>
                                              <p:pRg st="0" end="0"/>
                                            </p:txEl>
                                          </p:spTgt>
                                        </p:tgtEl>
                                        <p:attrNameLst>
                                          <p:attrName>ppt_y</p:attrName>
                                        </p:attrNameLst>
                                      </p:cBhvr>
                                      <p:tavLst>
                                        <p:tav tm="0">
                                          <p:val>
                                            <p:strVal val="#ppt_y"/>
                                          </p:val>
                                        </p:tav>
                                        <p:tav tm="100000">
                                          <p:val>
                                            <p:strVal val="#ppt_y"/>
                                          </p:val>
                                        </p:tav>
                                      </p:tavLst>
                                    </p:anim>
                                    <p:animEffect transition="in" filter="fade">
                                      <p:cBhvr>
                                        <p:cTn id="44" dur="10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8" presetClass="entr" presetSubtype="0" accel="50000" fill="hold"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p:cTn id="49" dur="1000" fill="hold"/>
                                        <p:tgtEl>
                                          <p:spTgt spid="1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1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11">
                                            <p:txEl>
                                              <p:pRg st="0" end="0"/>
                                            </p:txEl>
                                          </p:spTgt>
                                        </p:tgtEl>
                                        <p:attrNameLst>
                                          <p:attrName>ppt_y</p:attrName>
                                        </p:attrNameLst>
                                      </p:cBhvr>
                                      <p:tavLst>
                                        <p:tav tm="0">
                                          <p:val>
                                            <p:strVal val="#ppt_y"/>
                                          </p:val>
                                        </p:tav>
                                        <p:tav tm="100000">
                                          <p:val>
                                            <p:strVal val="#ppt_y"/>
                                          </p:val>
                                        </p:tav>
                                      </p:tavLst>
                                    </p:anim>
                                    <p:animEffect transition="in" filter="fade">
                                      <p:cBhvr>
                                        <p:cTn id="52"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descr="D:\bmp1\10g.bmp"/>
          <p:cNvPicPr>
            <a:picLocks noChangeAspect="1" noChangeArrowheads="1"/>
          </p:cNvPicPr>
          <p:nvPr/>
        </p:nvPicPr>
        <p:blipFill>
          <a:blip r:embed="rId4" cstate="print"/>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ربع نص 4"/>
          <p:cNvSpPr txBox="1"/>
          <p:nvPr/>
        </p:nvSpPr>
        <p:spPr>
          <a:xfrm>
            <a:off x="857223" y="301690"/>
            <a:ext cx="7305337" cy="1191816"/>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ar-EG" sz="3200" b="1" dirty="0" smtClean="0">
                <a:solidFill>
                  <a:srgbClr val="0000FF"/>
                </a:solidFill>
              </a:rPr>
              <a:t>س3/ ما الحكم في الذي يقول : إن اليهود والنصارى على دين صحيح ولا يطالبون بالإسلام ؟</a:t>
            </a:r>
            <a:endParaRPr lang="ar-EG" sz="3200" b="1" dirty="0">
              <a:solidFill>
                <a:srgbClr val="0000FF"/>
              </a:solidFill>
            </a:endParaRPr>
          </a:p>
        </p:txBody>
      </p:sp>
      <p:sp>
        <p:nvSpPr>
          <p:cNvPr id="6" name="مربع نص 5"/>
          <p:cNvSpPr txBox="1"/>
          <p:nvPr/>
        </p:nvSpPr>
        <p:spPr>
          <a:xfrm>
            <a:off x="2214546" y="3850250"/>
            <a:ext cx="5948015" cy="646986"/>
          </a:xfrm>
          <a:prstGeom prst="round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ar-EG" sz="3200" b="1" dirty="0" smtClean="0">
                <a:solidFill>
                  <a:srgbClr val="0000FF"/>
                </a:solidFill>
              </a:rPr>
              <a:t>س4/ ما المراد بالإعراض عن دين الله ؟</a:t>
            </a:r>
            <a:endParaRPr lang="ar-EG" sz="3200" b="1" dirty="0">
              <a:solidFill>
                <a:srgbClr val="0000FF"/>
              </a:solidFill>
            </a:endParaRPr>
          </a:p>
        </p:txBody>
      </p:sp>
      <p:sp>
        <p:nvSpPr>
          <p:cNvPr id="7" name="مربع نص 6"/>
          <p:cNvSpPr txBox="1"/>
          <p:nvPr/>
        </p:nvSpPr>
        <p:spPr>
          <a:xfrm>
            <a:off x="571472" y="1643050"/>
            <a:ext cx="7572428" cy="1446550"/>
          </a:xfrm>
          <a:prstGeom prst="rect">
            <a:avLst/>
          </a:prstGeom>
          <a:noFill/>
        </p:spPr>
        <p:txBody>
          <a:bodyPr wrap="square" rtlCol="1">
            <a:spAutoFit/>
          </a:bodyPr>
          <a:lstStyle/>
          <a:p>
            <a:r>
              <a:rPr lang="ar-SA" sz="4400" b="1" dirty="0" smtClean="0">
                <a:solidFill>
                  <a:srgbClr val="FF0000"/>
                </a:solidFill>
              </a:rPr>
              <a:t>من فعل ذلك فقد وقع في ناقض من </a:t>
            </a:r>
            <a:r>
              <a:rPr lang="ar-SA" sz="4400" b="1" dirty="0" err="1" smtClean="0">
                <a:solidFill>
                  <a:srgbClr val="FF0000"/>
                </a:solidFill>
              </a:rPr>
              <a:t>نواقض</a:t>
            </a:r>
            <a:r>
              <a:rPr lang="ar-SA" sz="4400" b="1" dirty="0" smtClean="0">
                <a:solidFill>
                  <a:srgbClr val="FF0000"/>
                </a:solidFill>
              </a:rPr>
              <a:t> الإسلام </a:t>
            </a:r>
            <a:endParaRPr lang="ar-SA" sz="4400" b="1" dirty="0">
              <a:solidFill>
                <a:srgbClr val="FF0000"/>
              </a:solidFill>
            </a:endParaRPr>
          </a:p>
        </p:txBody>
      </p:sp>
      <p:sp>
        <p:nvSpPr>
          <p:cNvPr id="8" name="مربع نص 7"/>
          <p:cNvSpPr txBox="1"/>
          <p:nvPr/>
        </p:nvSpPr>
        <p:spPr>
          <a:xfrm>
            <a:off x="571472" y="4643446"/>
            <a:ext cx="7572428" cy="1446550"/>
          </a:xfrm>
          <a:prstGeom prst="rect">
            <a:avLst/>
          </a:prstGeom>
          <a:noFill/>
        </p:spPr>
        <p:txBody>
          <a:bodyPr wrap="square" rtlCol="1">
            <a:spAutoFit/>
          </a:bodyPr>
          <a:lstStyle/>
          <a:p>
            <a:r>
              <a:rPr lang="ar-SA" sz="4400" b="1" dirty="0" smtClean="0">
                <a:solidFill>
                  <a:srgbClr val="FF0000"/>
                </a:solidFill>
              </a:rPr>
              <a:t>المراد </a:t>
            </a:r>
            <a:r>
              <a:rPr lang="ar-SA" sz="4400" b="1" dirty="0" err="1" smtClean="0">
                <a:solidFill>
                  <a:srgbClr val="FF0000"/>
                </a:solidFill>
              </a:rPr>
              <a:t>به</a:t>
            </a:r>
            <a:r>
              <a:rPr lang="ar-SA" sz="4400" b="1" dirty="0" smtClean="0">
                <a:solidFill>
                  <a:srgbClr val="FF0000"/>
                </a:solidFill>
              </a:rPr>
              <a:t> أن يعرض عن تعلم الواجب عليه من دينه أو يعرض عن العمل </a:t>
            </a:r>
            <a:r>
              <a:rPr lang="ar-SA" sz="4400" b="1" dirty="0" err="1" smtClean="0">
                <a:solidFill>
                  <a:srgbClr val="FF0000"/>
                </a:solidFill>
              </a:rPr>
              <a:t>به</a:t>
            </a:r>
            <a:r>
              <a:rPr lang="ar-SA" sz="4400" b="1" dirty="0" smtClean="0">
                <a:solidFill>
                  <a:srgbClr val="FF0000"/>
                </a:solidFill>
              </a:rPr>
              <a:t> </a:t>
            </a:r>
            <a:endParaRPr lang="ar-SA" sz="4400" b="1" dirty="0">
              <a:solidFill>
                <a:srgbClr val="FF0000"/>
              </a:solidFill>
            </a:endParaRPr>
          </a:p>
        </p:txBody>
      </p:sp>
      <p:sp>
        <p:nvSpPr>
          <p:cNvPr id="9" name="مستطيل 8"/>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p:cTn id="24" dur="1000" fill="hold"/>
                                        <p:tgtEl>
                                          <p:spTgt spid="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7">
                                            <p:txEl>
                                              <p:pRg st="0" end="0"/>
                                            </p:txEl>
                                          </p:spTgt>
                                        </p:tgtEl>
                                        <p:attrNameLst>
                                          <p:attrName>ppt_y</p:attrName>
                                        </p:attrNameLst>
                                      </p:cBhvr>
                                      <p:tavLst>
                                        <p:tav tm="0">
                                          <p:val>
                                            <p:strVal val="#ppt_y"/>
                                          </p:val>
                                        </p:tav>
                                        <p:tav tm="100000">
                                          <p:val>
                                            <p:strVal val="#ppt_y"/>
                                          </p:val>
                                        </p:tav>
                                      </p:tavLst>
                                    </p:anim>
                                    <p:animEffect transition="in" filter="fade">
                                      <p:cBhvr>
                                        <p:cTn id="27" dur="1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8" presetClass="entr" presetSubtype="0" accel="5000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p:cTn id="32" dur="1000" fill="hold"/>
                                        <p:tgtEl>
                                          <p:spTgt spid="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35"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5" name="Picture 1" descr="C:\Documents and Settings\ahmed.ABU-CC02553BBB1\Desktop\My Pictures\38864_imgcache.jpg"/>
          <p:cNvPicPr>
            <a:picLocks noChangeAspect="1" noChangeArrowheads="1"/>
          </p:cNvPicPr>
          <p:nvPr/>
        </p:nvPicPr>
        <p:blipFill>
          <a:blip r:embed="rId4" cstate="print"/>
          <a:srcRect/>
          <a:stretch>
            <a:fillRect/>
          </a:stretch>
        </p:blipFill>
        <p:spPr bwMode="auto">
          <a:xfrm>
            <a:off x="1300183" y="1428736"/>
            <a:ext cx="6057899" cy="34671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2"/>
          <p:cNvSpPr/>
          <p:nvPr/>
        </p:nvSpPr>
        <p:spPr>
          <a:xfrm>
            <a:off x="2442403" y="2357430"/>
            <a:ext cx="2343911"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rPr>
              <a:t>تمهيد</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endParaRPr>
          </a:p>
        </p:txBody>
      </p:sp>
      <p:sp>
        <p:nvSpPr>
          <p:cNvPr id="7" name="مستطيل 6"/>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FRAM394.jpg"/>
          <p:cNvPicPr>
            <a:picLocks noChangeAspect="1"/>
          </p:cNvPicPr>
          <p:nvPr/>
        </p:nvPicPr>
        <p:blipFill>
          <a:blip r:embed="rId4" cstate="print"/>
          <a:stretch>
            <a:fillRect/>
          </a:stretch>
        </p:blipFill>
        <p:spPr>
          <a:xfrm rot="5400000">
            <a:off x="1143000" y="-1143000"/>
            <a:ext cx="6858000"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ربع نص 4"/>
          <p:cNvSpPr txBox="1"/>
          <p:nvPr/>
        </p:nvSpPr>
        <p:spPr>
          <a:xfrm>
            <a:off x="785786" y="944632"/>
            <a:ext cx="7497784"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EG" sz="3200" b="1" dirty="0" smtClean="0">
                <a:solidFill>
                  <a:srgbClr val="0000FF"/>
                </a:solidFill>
              </a:rPr>
              <a:t>س5/ أذكر الدليل على أن الإعراض عن دين الله كفر ؟</a:t>
            </a:r>
            <a:endParaRPr lang="ar-EG" sz="3200" b="1" dirty="0">
              <a:solidFill>
                <a:srgbClr val="0000FF"/>
              </a:solidFill>
            </a:endParaRPr>
          </a:p>
        </p:txBody>
      </p:sp>
      <p:sp>
        <p:nvSpPr>
          <p:cNvPr id="6" name="مربع نص 5"/>
          <p:cNvSpPr txBox="1"/>
          <p:nvPr/>
        </p:nvSpPr>
        <p:spPr>
          <a:xfrm>
            <a:off x="714348" y="2071678"/>
            <a:ext cx="7572428" cy="3477875"/>
          </a:xfrm>
          <a:prstGeom prst="rect">
            <a:avLst/>
          </a:prstGeom>
          <a:noFill/>
        </p:spPr>
        <p:txBody>
          <a:bodyPr wrap="square" rtlCol="1">
            <a:spAutoFit/>
          </a:bodyPr>
          <a:lstStyle/>
          <a:p>
            <a:r>
              <a:rPr lang="ar-SA" sz="4400" b="1" dirty="0" smtClean="0">
                <a:solidFill>
                  <a:srgbClr val="FF0000"/>
                </a:solidFill>
              </a:rPr>
              <a:t>قال </a:t>
            </a:r>
            <a:r>
              <a:rPr lang="ar-SA" sz="4400" b="1" smtClean="0">
                <a:solidFill>
                  <a:srgbClr val="FF0000"/>
                </a:solidFill>
              </a:rPr>
              <a:t>تعالى </a:t>
            </a:r>
            <a:r>
              <a:rPr lang="ar-SA" sz="4400" b="1" cap="all"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ar-SA" sz="4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وَيَقُولُونَ آمَنَّا بِاللَّهِ وَبِالرَّسُولِ وَأَطَعْنَا ثُمَّ يَتَوَلَّى فَرِيقٌ مِّنْهُم مِّن بَعْدِ ذَلِكَ وَمَا أُوْلَئِكَ بِالْمُؤْمِنِينَ {47} وَإِذَا دُعُوا إِلَى اللَّهِ وَرَسُولِهِ لِيَحْكُمَ بَيْنَهُمْ إِذَا فَرِيقٌ مِّنْهُم مُّعْرِضُونَ )</a:t>
            </a:r>
            <a:r>
              <a:rPr lang="ar-SA" sz="4400" b="1" dirty="0" smtClean="0">
                <a:solidFill>
                  <a:srgbClr val="FF0000"/>
                </a:solidFill>
              </a:rPr>
              <a:t> </a:t>
            </a:r>
            <a:endParaRPr lang="ar-SA" sz="4400" b="1" dirty="0">
              <a:solidFill>
                <a:srgbClr val="FF0000"/>
              </a:solidFill>
            </a:endParaRPr>
          </a:p>
        </p:txBody>
      </p:sp>
      <p:sp>
        <p:nvSpPr>
          <p:cNvPr id="7" name="مستطيل 6"/>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solidFill>
                  <a:srgbClr val="FFFF00"/>
                </a:solidFill>
              </a:rPr>
              <a:t> الأستاذ أبو يوسف منتدى التربية والتعليم بالمدينة </a:t>
            </a:r>
            <a:r>
              <a:rPr lang="ar-SA" b="1" dirty="0" smtClean="0">
                <a:solidFill>
                  <a:srgbClr val="FFFF00"/>
                </a:solidFill>
              </a:rPr>
              <a:t>المنورة</a:t>
            </a:r>
            <a:endParaRPr lang="ar-SA"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8" presetClass="entr" presetSubtype="0" accel="5000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1000" fill="hold"/>
                                        <p:tgtEl>
                                          <p:spTgt spid="6">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6">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22"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e6ar_UnoCafe_NEt_%20(17).jpg"/>
          <p:cNvPicPr>
            <a:picLocks noChangeAspect="1"/>
          </p:cNvPicPr>
          <p:nvPr/>
        </p:nvPicPr>
        <p:blipFill>
          <a:blip r:embed="rId4" cstate="print"/>
          <a:stretch>
            <a:fillRect/>
          </a:stretch>
        </p:blipFill>
        <p:spPr>
          <a:xfrm>
            <a:off x="0" y="1000132"/>
            <a:ext cx="9144000" cy="4357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1"/>
          <p:cNvSpPr>
            <a:spLocks noChangeArrowheads="1"/>
          </p:cNvSpPr>
          <p:nvPr/>
        </p:nvSpPr>
        <p:spPr bwMode="auto">
          <a:xfrm>
            <a:off x="428596" y="1714512"/>
            <a:ext cx="814393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tab pos="2197100" algn="l"/>
              </a:tabLst>
            </a:pPr>
            <a:r>
              <a:rPr kumimoji="0" lang="ar-EG"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Calibri" pitchFamily="34" charset="0"/>
                <a:cs typeface="Arial" pitchFamily="34" charset="0"/>
              </a:rPr>
              <a:t>س/ أذكر أسماء وصفات القرآن الكريم .</a:t>
            </a:r>
          </a:p>
          <a:p>
            <a:pPr marL="0" marR="0" lvl="0" indent="0" defTabSz="914400" rtl="1" eaLnBrk="1" fontAlgn="base" latinLnBrk="0" hangingPunct="1">
              <a:lnSpc>
                <a:spcPct val="100000"/>
              </a:lnSpc>
              <a:spcBef>
                <a:spcPct val="0"/>
              </a:spcBef>
              <a:spcAft>
                <a:spcPct val="0"/>
              </a:spcAft>
              <a:buClrTx/>
              <a:buSzTx/>
              <a:buFontTx/>
              <a:buNone/>
              <a:tabLst>
                <a:tab pos="2197100" algn="l"/>
              </a:tabLst>
            </a:pP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Arial" pitchFamily="34" charset="0"/>
              </a:rPr>
              <a:t>س/ للقرآن الكريم خصائص ليست لغيره من الكتب أوضح ذلك .</a:t>
            </a:r>
          </a:p>
          <a:p>
            <a:pPr marL="0" marR="0" lvl="0" indent="0" defTabSz="914400" rtl="1" eaLnBrk="1" fontAlgn="base" latinLnBrk="0" hangingPunct="1">
              <a:lnSpc>
                <a:spcPct val="100000"/>
              </a:lnSpc>
              <a:spcBef>
                <a:spcPct val="0"/>
              </a:spcBef>
              <a:spcAft>
                <a:spcPct val="0"/>
              </a:spcAft>
              <a:buClrTx/>
              <a:buSzTx/>
              <a:buFontTx/>
              <a:buNone/>
              <a:tabLst>
                <a:tab pos="2197100" algn="l"/>
              </a:tabLst>
            </a:pPr>
            <a:r>
              <a:rPr kumimoji="0" lang="ar-EG"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Arial" pitchFamily="34" charset="0"/>
              </a:rPr>
              <a:t>س/ هل يمكن أن يكون من بين </a:t>
            </a:r>
            <a:r>
              <a:rPr kumimoji="0" lang="ar-EG" sz="3600" b="1" i="0" u="none" strike="noStrike"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Arial" pitchFamily="34" charset="0"/>
              </a:rPr>
              <a:t>نواقض</a:t>
            </a:r>
            <a:r>
              <a:rPr kumimoji="0" lang="ar-EG"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Arial" pitchFamily="34" charset="0"/>
              </a:rPr>
              <a:t> الإسلام ناقض له علاقة بالقرآن الكريم ؟</a:t>
            </a:r>
            <a:endParaRPr kumimoji="0" lang="ar-SA"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6" name="مستطيل 5"/>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5"/>
                                        </p:tgtEl>
                                        <p:attrNameLst>
                                          <p:attrName>style.visibility</p:attrName>
                                        </p:attrNameLst>
                                      </p:cBhvr>
                                      <p:to>
                                        <p:strVal val="visible"/>
                                      </p:to>
                                    </p:set>
                                    <p:anim calcmode="discrete" valueType="clr">
                                      <p:cBhvr override="childStyle">
                                        <p:cTn id="1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
                                        </p:tgtEl>
                                        <p:attrNameLst>
                                          <p:attrName>fillcolor</p:attrName>
                                        </p:attrNameLst>
                                      </p:cBhvr>
                                      <p:tavLst>
                                        <p:tav tm="0">
                                          <p:val>
                                            <p:clrVal>
                                              <a:schemeClr val="accent2"/>
                                            </p:clrVal>
                                          </p:val>
                                        </p:tav>
                                        <p:tav tm="50000">
                                          <p:val>
                                            <p:clrVal>
                                              <a:schemeClr val="hlink"/>
                                            </p:clrVal>
                                          </p:val>
                                        </p:tav>
                                      </p:tavLst>
                                    </p:anim>
                                    <p:set>
                                      <p:cBhvr>
                                        <p:cTn id="17"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3" descr="C:\Documents and Settings\ahmed.ABU-CC02553BBB1\Desktop\My Pictures\1191_2_1158145471.jpg"/>
          <p:cNvPicPr>
            <a:picLocks noChangeAspect="1" noChangeArrowheads="1"/>
          </p:cNvPicPr>
          <p:nvPr/>
        </p:nvPicPr>
        <p:blipFill>
          <a:blip r:embed="rId4" cstate="print"/>
          <a:srcRect/>
          <a:stretch>
            <a:fillRect/>
          </a:stretch>
        </p:blipFill>
        <p:spPr bwMode="auto">
          <a:xfrm>
            <a:off x="1719290" y="1714488"/>
            <a:ext cx="4781536" cy="38338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3"/>
          <p:cNvSpPr/>
          <p:nvPr/>
        </p:nvSpPr>
        <p:spPr>
          <a:xfrm>
            <a:off x="2224176" y="2228820"/>
            <a:ext cx="4133774" cy="3046988"/>
          </a:xfrm>
          <a:prstGeom prst="rect">
            <a:avLst/>
          </a:prstGeom>
          <a:noFill/>
        </p:spPr>
        <p:txBody>
          <a:bodyPr wrap="square" lIns="91440" tIns="45720" rIns="91440" bIns="45720">
            <a:spAutoFit/>
          </a:bodyPr>
          <a:lstStyle/>
          <a:p>
            <a:pPr algn="ctr"/>
            <a:r>
              <a:rPr lang="ar-EG" sz="96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reflection blurRad="6350" stA="55000" endA="50" endPos="85000" dist="60007" dir="5400000" sy="-100000" algn="bl" rotWithShape="0"/>
                </a:effectLst>
              </a:rPr>
              <a:t>عناصر الدرس</a:t>
            </a:r>
            <a:endParaRPr lang="en-US" sz="96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reflection blurRad="6350" stA="55000" endA="50" endPos="85000" dist="60007" dir="5400000" sy="-100000" algn="bl" rotWithShape="0"/>
              </a:effectLst>
            </a:endParaRPr>
          </a:p>
        </p:txBody>
      </p:sp>
      <p:sp>
        <p:nvSpPr>
          <p:cNvPr id="6" name="مستطيل 5"/>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9689_imgcache.jpg"/>
          <p:cNvPicPr>
            <a:picLocks noChangeAspect="1"/>
          </p:cNvPicPr>
          <p:nvPr/>
        </p:nvPicPr>
        <p:blipFill>
          <a:blip r:embed="rId4" cstate="print"/>
          <a:stretch>
            <a:fillRect/>
          </a:stretch>
        </p:blipFill>
        <p:spPr>
          <a:xfrm>
            <a:off x="1785958" y="1785926"/>
            <a:ext cx="5715000" cy="31511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مربع نص 4"/>
          <p:cNvSpPr txBox="1"/>
          <p:nvPr/>
        </p:nvSpPr>
        <p:spPr>
          <a:xfrm>
            <a:off x="1928794" y="2428868"/>
            <a:ext cx="5214974" cy="2123658"/>
          </a:xfrm>
          <a:prstGeom prst="rect">
            <a:avLst/>
          </a:prstGeom>
          <a:noFill/>
        </p:spPr>
        <p:txBody>
          <a:bodyPr wrap="square" rtlCol="1">
            <a:spAutoFit/>
          </a:bodyPr>
          <a:lstStyle/>
          <a:p>
            <a:pPr algn="ctr"/>
            <a:r>
              <a:rPr lang="ar-EG"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ثالث :تكذيب القرآن الكريم  </a:t>
            </a:r>
            <a:endParaRPr lang="ar-EG"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مستطيل 5"/>
          <p:cNvSpPr/>
          <p:nvPr/>
        </p:nvSpPr>
        <p:spPr>
          <a:xfrm>
            <a:off x="2231740" y="6228020"/>
            <a:ext cx="4680520" cy="369332"/>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defRPr/>
            </a:pPr>
            <a:r>
              <a:rPr lang="ar-SA" b="1" dirty="0"/>
              <a:t> الأستاذ أبو يوسف منتدى التربية والتعليم بالمدينة </a:t>
            </a:r>
            <a:r>
              <a:rPr lang="ar-SA" b="1" dirty="0" smtClean="0"/>
              <a:t>المنورة</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13.gif"/>
          <p:cNvPicPr>
            <a:picLocks noChangeAspect="1"/>
          </p:cNvPicPr>
          <p:nvPr/>
        </p:nvPicPr>
        <p:blipFill>
          <a:blip r:embed="rId4" cstate="print"/>
          <a:stretch>
            <a:fillRect/>
          </a:stretch>
        </p:blipFill>
        <p:spPr>
          <a:xfrm>
            <a:off x="785786" y="714356"/>
            <a:ext cx="7572428" cy="5143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1"/>
          <p:cNvSpPr>
            <a:spLocks noChangeArrowheads="1"/>
          </p:cNvSpPr>
          <p:nvPr/>
        </p:nvSpPr>
        <p:spPr bwMode="auto">
          <a:xfrm>
            <a:off x="1571604" y="1928802"/>
            <a:ext cx="5934117"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ar-EG"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Calibri" pitchFamily="34" charset="0"/>
                <a:cs typeface="Arial" pitchFamily="34" charset="0"/>
              </a:rPr>
              <a:t>لأن في ذلك تكذيبا لله رب العالمين وهو القائل سبحانه ( وَمَنْ أَصْدَقُ مِنَ اللّهِ حَدِيثًا ) وقال تعالى ( وَمَنْ أَصْدَقُ مِنَ اللّهِ قِيلاً ) .</a:t>
            </a:r>
            <a:endParaRPr kumimoji="0" lang="ar-EG"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2946_imgcache.jpg"/>
          <p:cNvPicPr>
            <a:picLocks noChangeAspect="1"/>
          </p:cNvPicPr>
          <p:nvPr/>
        </p:nvPicPr>
        <p:blipFill>
          <a:blip r:embed="rId4" cstate="print"/>
          <a:stretch>
            <a:fillRect/>
          </a:stretch>
        </p:blipFill>
        <p:spPr>
          <a:xfrm>
            <a:off x="1500166" y="1643050"/>
            <a:ext cx="6500858" cy="33575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ectangle 1"/>
          <p:cNvSpPr>
            <a:spLocks noChangeArrowheads="1"/>
          </p:cNvSpPr>
          <p:nvPr/>
        </p:nvSpPr>
        <p:spPr bwMode="auto">
          <a:xfrm>
            <a:off x="4857752" y="2263684"/>
            <a:ext cx="307183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sz="4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Calibri" pitchFamily="34" charset="0"/>
                <a:cs typeface="Arial" pitchFamily="34" charset="0"/>
              </a:rPr>
              <a:t>ومن الأمثلة على تكذيب</a:t>
            </a:r>
            <a:r>
              <a:rPr kumimoji="0" lang="ar-EG" sz="4800" b="1" i="0" u="none" strike="noStrike" normalizeH="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ea typeface="Calibri" pitchFamily="34" charset="0"/>
                <a:cs typeface="Arial" pitchFamily="34" charset="0"/>
              </a:rPr>
              <a:t> القرآن :</a:t>
            </a:r>
            <a:endParaRPr kumimoji="0" lang="ar-EG" sz="4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p5.gif"/>
          <p:cNvPicPr>
            <a:picLocks noChangeAspect="1"/>
          </p:cNvPicPr>
          <p:nvPr/>
        </p:nvPicPr>
        <p:blipFill>
          <a:blip r:embed="rId4" cstate="print"/>
          <a:stretch>
            <a:fillRect/>
          </a:stretch>
        </p:blipFill>
        <p:spPr>
          <a:xfrm rot="5400000">
            <a:off x="1964512" y="-1250156"/>
            <a:ext cx="5214975"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1"/>
          <p:cNvSpPr>
            <a:spLocks noChangeArrowheads="1"/>
          </p:cNvSpPr>
          <p:nvPr/>
        </p:nvSpPr>
        <p:spPr bwMode="auto">
          <a:xfrm>
            <a:off x="785786" y="1571611"/>
            <a:ext cx="742955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ar-EG" sz="3600" b="1" dirty="0" smtClean="0">
                <a:ln w="1905"/>
                <a:solidFill>
                  <a:srgbClr val="0000FF"/>
                </a:solidFill>
                <a:effectLst>
                  <a:innerShdw blurRad="69850" dist="43180" dir="5400000">
                    <a:srgbClr val="000000">
                      <a:alpha val="65000"/>
                    </a:srgbClr>
                  </a:innerShdw>
                </a:effectLst>
                <a:latin typeface="Calibri" pitchFamily="34" charset="0"/>
                <a:ea typeface="Calibri" pitchFamily="34" charset="0"/>
                <a:cs typeface="Arial" pitchFamily="34" charset="0"/>
              </a:rPr>
              <a:t>1- عدم تكفير المشركين أو تصحيح شركهم وما هم عليه لأن الله قد كفرهم بالقرآن كما قال تعالى ( لَّقَدْ كَفَرَ الَّذِينَ قَالُواْ إِنَّ اللّهَ ثَالِثُ ثَلاَثَةٍ وَمَا مِنْ إِلَـهٍ إِلاَّ إِلَـهٌ وَاحِدٌ وَإِن لَّمْ يَنتَهُواْ عَمَّا يَقُولُونَ لَيَمَسَّنَّ الَّذِينَ كَفَرُواْ مِنْهُمْ عَذَابٌ أَلِيمٌ ) فمن لم يكفر المشركين والكفار فهو مكذب للقرآن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______~1.JPG"/>
          <p:cNvPicPr>
            <a:picLocks noChangeAspect="1"/>
          </p:cNvPicPr>
          <p:nvPr/>
        </p:nvPicPr>
        <p:blipFill>
          <a:blip r:embed="rId3" cstate="print"/>
          <a:stretch>
            <a:fillRect/>
          </a:stretch>
        </p:blipFill>
        <p:spPr>
          <a:xfrm>
            <a:off x="0" y="0"/>
            <a:ext cx="9144000" cy="6858000"/>
          </a:xfrm>
          <a:prstGeom prst="rect">
            <a:avLst/>
          </a:prstGeom>
        </p:spPr>
      </p:pic>
      <p:pic>
        <p:nvPicPr>
          <p:cNvPr id="3" name="صورة 2" descr="p5.gif"/>
          <p:cNvPicPr>
            <a:picLocks noChangeAspect="1"/>
          </p:cNvPicPr>
          <p:nvPr/>
        </p:nvPicPr>
        <p:blipFill>
          <a:blip r:embed="rId4" cstate="print"/>
          <a:stretch>
            <a:fillRect/>
          </a:stretch>
        </p:blipFill>
        <p:spPr>
          <a:xfrm rot="5400000">
            <a:off x="1714479" y="-1000122"/>
            <a:ext cx="5715041" cy="91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1"/>
          <p:cNvSpPr>
            <a:spLocks noChangeArrowheads="1"/>
          </p:cNvSpPr>
          <p:nvPr/>
        </p:nvSpPr>
        <p:spPr bwMode="auto">
          <a:xfrm>
            <a:off x="785786" y="1571611"/>
            <a:ext cx="742955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ar-EG" sz="3600" b="1" dirty="0" smtClean="0">
                <a:ln w="1905"/>
                <a:solidFill>
                  <a:srgbClr val="0000FF"/>
                </a:solidFill>
                <a:effectLst>
                  <a:innerShdw blurRad="69850" dist="43180" dir="5400000">
                    <a:srgbClr val="000000">
                      <a:alpha val="65000"/>
                    </a:srgbClr>
                  </a:innerShdw>
                </a:effectLst>
                <a:latin typeface="Calibri" pitchFamily="34" charset="0"/>
                <a:ea typeface="Calibri" pitchFamily="34" charset="0"/>
                <a:cs typeface="Arial" pitchFamily="34" charset="0"/>
              </a:rPr>
              <a:t>2- وصفه بأنه أساطير  الأولين وقصص من قصص الماضين قال تعالى ( وَقَالَ الَّذِينَ كَفَرُوا إِنْ هَذَا إِلَّا </a:t>
            </a:r>
            <a:r>
              <a:rPr lang="ar-EG" sz="3600" b="1" dirty="0" err="1" smtClean="0">
                <a:ln w="1905"/>
                <a:solidFill>
                  <a:srgbClr val="0000FF"/>
                </a:solidFill>
                <a:effectLst>
                  <a:innerShdw blurRad="69850" dist="43180" dir="5400000">
                    <a:srgbClr val="000000">
                      <a:alpha val="65000"/>
                    </a:srgbClr>
                  </a:innerShdw>
                </a:effectLst>
                <a:latin typeface="Calibri" pitchFamily="34" charset="0"/>
                <a:ea typeface="Calibri" pitchFamily="34" charset="0"/>
                <a:cs typeface="Arial" pitchFamily="34" charset="0"/>
              </a:rPr>
              <a:t>إِفْكٌ</a:t>
            </a:r>
            <a:r>
              <a:rPr lang="ar-EG" sz="3600" b="1" dirty="0" smtClean="0">
                <a:ln w="1905"/>
                <a:solidFill>
                  <a:srgbClr val="0000FF"/>
                </a:solidFill>
                <a:effectLst>
                  <a:innerShdw blurRad="69850" dist="43180" dir="5400000">
                    <a:srgbClr val="000000">
                      <a:alpha val="65000"/>
                    </a:srgbClr>
                  </a:innerShdw>
                </a:effectLst>
                <a:latin typeface="Calibri" pitchFamily="34" charset="0"/>
                <a:ea typeface="Calibri" pitchFamily="34" charset="0"/>
                <a:cs typeface="Arial" pitchFamily="34" charset="0"/>
              </a:rPr>
              <a:t> افْتَرَاهُ وَأَعَانَهُ عَلَيْهِ قَوْمٌ آخَرُونَ فَقَدْ جَاؤُوا ظُلْمًا وَزُورًا {4} وَقَالُوا أَسَاطِيرُ الْأَوَّلِينَ اكْتَتَبَهَا فَهِيَ تُمْلَى عَلَيْهِ بُكْرَةً وَأَصِيلًا {5} قُلْ أَنزَلَهُ الَّذِي يَعْلَمُ السِّرَّ فِي السَّمَاوَاتِ وَالْأَرْضِ إِنَّهُ كَانَ غَفُورًا رَّحِيمًا {6}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908</Words>
  <Application>Microsoft Office PowerPoint</Application>
  <PresentationFormat>عرض على الشاشة (3:4)‏</PresentationFormat>
  <Paragraphs>86</Paragraphs>
  <Slides>20</Slides>
  <Notes>20</Notes>
  <HiddenSlides>0</HiddenSlides>
  <MMClips>0</MMClips>
  <ScaleCrop>false</ScaleCrop>
  <HeadingPairs>
    <vt:vector size="4" baseType="variant">
      <vt:variant>
        <vt:lpstr>سمة</vt:lpstr>
      </vt:variant>
      <vt:variant>
        <vt:i4>1</vt:i4>
      </vt:variant>
      <vt:variant>
        <vt:lpstr>عناوين الشرائح</vt:lpstr>
      </vt:variant>
      <vt:variant>
        <vt:i4>20</vt:i4>
      </vt:variant>
    </vt:vector>
  </HeadingPairs>
  <TitlesOfParts>
    <vt:vector size="21"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cp:lastModifiedBy>mom</cp:lastModifiedBy>
  <cp:revision>42</cp:revision>
  <dcterms:modified xsi:type="dcterms:W3CDTF">2019-09-10T17:58:41Z</dcterms:modified>
</cp:coreProperties>
</file>