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1" r:id="rId7"/>
    <p:sldId id="260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8775" autoAdjust="0"/>
    <p:restoredTop sz="94660"/>
  </p:normalViewPr>
  <p:slideViewPr>
    <p:cSldViewPr>
      <p:cViewPr varScale="1">
        <p:scale>
          <a:sx n="59" d="100"/>
          <a:sy n="59" d="100"/>
        </p:scale>
        <p:origin x="-84" y="-2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6DA88-7AB7-4773-9E9E-9422E1EE313C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B11B0-6FC3-460B-9B4B-7720EC9DB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817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6DA88-7AB7-4773-9E9E-9422E1EE313C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B11B0-6FC3-460B-9B4B-7720EC9DB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052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6DA88-7AB7-4773-9E9E-9422E1EE313C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B11B0-6FC3-460B-9B4B-7720EC9DB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7540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85228-F56F-42B6-8806-08B7B64D8FD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D92F1-9A83-4609-978E-CB184115B5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2921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85228-F56F-42B6-8806-08B7B64D8FD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D92F1-9A83-4609-978E-CB184115B5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96930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85228-F56F-42B6-8806-08B7B64D8FD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D92F1-9A83-4609-978E-CB184115B5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11495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85228-F56F-42B6-8806-08B7B64D8FD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D92F1-9A83-4609-978E-CB184115B5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56962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85228-F56F-42B6-8806-08B7B64D8FD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D92F1-9A83-4609-978E-CB184115B5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66971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85228-F56F-42B6-8806-08B7B64D8FD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D92F1-9A83-4609-978E-CB184115B5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7518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85228-F56F-42B6-8806-08B7B64D8FD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D92F1-9A83-4609-978E-CB184115B5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31181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85228-F56F-42B6-8806-08B7B64D8FD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D92F1-9A83-4609-978E-CB184115B5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0145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6DA88-7AB7-4773-9E9E-9422E1EE313C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B11B0-6FC3-460B-9B4B-7720EC9DB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40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85228-F56F-42B6-8806-08B7B64D8FD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D92F1-9A83-4609-978E-CB184115B5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726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85228-F56F-42B6-8806-08B7B64D8FD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D92F1-9A83-4609-978E-CB184115B5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3405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85228-F56F-42B6-8806-08B7B64D8FD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D92F1-9A83-4609-978E-CB184115B5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1381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6DA88-7AB7-4773-9E9E-9422E1EE313C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B11B0-6FC3-460B-9B4B-7720EC9DB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301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6DA88-7AB7-4773-9E9E-9422E1EE313C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B11B0-6FC3-460B-9B4B-7720EC9DB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78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6DA88-7AB7-4773-9E9E-9422E1EE313C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B11B0-6FC3-460B-9B4B-7720EC9DB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150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6DA88-7AB7-4773-9E9E-9422E1EE313C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B11B0-6FC3-460B-9B4B-7720EC9DB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163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6DA88-7AB7-4773-9E9E-9422E1EE313C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B11B0-6FC3-460B-9B4B-7720EC9DB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454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6DA88-7AB7-4773-9E9E-9422E1EE313C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B11B0-6FC3-460B-9B4B-7720EC9DB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015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6DA88-7AB7-4773-9E9E-9422E1EE313C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B11B0-6FC3-460B-9B4B-7720EC9DB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406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06DA88-7AB7-4773-9E9E-9422E1EE313C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7B11B0-6FC3-460B-9B4B-7720EC9DB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220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D85228-F56F-42B6-8806-08B7B64D8FD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D92F1-9A83-4609-978E-CB184115B5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8326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17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2.png"/><Relationship Id="rId7" Type="http://schemas.openxmlformats.org/officeDocument/2006/relationships/image" Target="../media/image1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3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6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691262" y="1891928"/>
            <a:ext cx="5401018" cy="889000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33" tIns="45716" rIns="91433" bIns="45716" rtlCol="0" anchor="ctr"/>
          <a:lstStyle/>
          <a:p>
            <a:pPr algn="ctr"/>
            <a:r>
              <a:rPr lang="ar-EG" sz="54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التدريب </a:t>
            </a:r>
            <a:r>
              <a:rPr lang="ar-EG" sz="5400" b="1" cap="all" dirty="0" smtClean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السادس  </a:t>
            </a:r>
            <a:endParaRPr lang="en-US" sz="5400" b="1" cap="all" dirty="0">
              <a:ln w="9000" cmpd="sng">
                <a:solidFill>
                  <a:srgbClr val="8064A2">
                    <a:shade val="50000"/>
                    <a:satMod val="120000"/>
                  </a:srgbClr>
                </a:solidFill>
                <a:prstDash val="solid"/>
              </a:ln>
              <a:solidFill>
                <a:srgbClr val="C0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52011" y="3806676"/>
            <a:ext cx="8466794" cy="1206500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33" tIns="45716" rIns="91433" bIns="45716" rtlCol="0" anchor="ctr"/>
          <a:lstStyle/>
          <a:p>
            <a:pPr algn="ctr" rtl="1"/>
            <a:r>
              <a:rPr lang="ar-EG" sz="54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برنامج سكراتش </a:t>
            </a:r>
            <a:r>
              <a:rPr lang="ar-EG" sz="40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( </a:t>
            </a:r>
            <a:r>
              <a:rPr lang="ar-EG" sz="4000" b="1" cap="all" dirty="0" smtClean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المتغيرات و العمليات ) </a:t>
            </a:r>
            <a:endParaRPr lang="en-US" sz="5400" b="1" cap="all" dirty="0">
              <a:ln w="9000" cmpd="sng">
                <a:solidFill>
                  <a:srgbClr val="8064A2">
                    <a:shade val="50000"/>
                    <a:satMod val="120000"/>
                  </a:srgbClr>
                </a:solidFill>
                <a:prstDash val="solid"/>
              </a:ln>
              <a:solidFill>
                <a:srgbClr val="C0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6010994"/>
            <a:ext cx="665629" cy="5143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348362" y="5971365"/>
            <a:ext cx="685800" cy="52993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0427" y="6021288"/>
            <a:ext cx="723901" cy="61485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8805" y="139258"/>
            <a:ext cx="304801" cy="304801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2610227" y="6021288"/>
            <a:ext cx="936104" cy="48001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EG" sz="2000" b="1" dirty="0" smtClean="0">
                <a:solidFill>
                  <a:prstClr val="black"/>
                </a:solidFill>
              </a:rPr>
              <a:t>67</a:t>
            </a:r>
            <a:endParaRPr lang="en-US" sz="20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9770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5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763" y="6010994"/>
            <a:ext cx="665629" cy="5143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636394" y="5995408"/>
            <a:ext cx="685800" cy="52993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4638" y="6054509"/>
            <a:ext cx="723901" cy="61485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35" y="139258"/>
            <a:ext cx="304801" cy="304801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2898259" y="6093296"/>
            <a:ext cx="864096" cy="48001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EG" sz="2000" b="1" dirty="0" smtClean="0">
                <a:solidFill>
                  <a:prstClr val="black"/>
                </a:solidFill>
              </a:rPr>
              <a:t>73</a:t>
            </a:r>
            <a:endParaRPr lang="en-US" sz="2000" b="1" dirty="0">
              <a:solidFill>
                <a:prstClr val="black"/>
              </a:solidFill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251520" y="1844824"/>
            <a:ext cx="8626811" cy="72008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algn="ctr" rtl="1"/>
            <a:r>
              <a:rPr lang="ar-EG" sz="2400" b="1" dirty="0">
                <a:solidFill>
                  <a:srgbClr val="C00000"/>
                </a:solidFill>
              </a:rPr>
              <a:t>جدول المهارات </a:t>
            </a:r>
            <a:endParaRPr lang="ar-EG" sz="2400" b="1" dirty="0">
              <a:solidFill>
                <a:srgbClr val="C0000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2310510"/>
              </p:ext>
            </p:extLst>
          </p:nvPr>
        </p:nvGraphicFramePr>
        <p:xfrm>
          <a:off x="395537" y="2780928"/>
          <a:ext cx="8280918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68151"/>
                <a:gridCol w="1440160"/>
                <a:gridCol w="5472607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EG" b="1" dirty="0" smtClean="0"/>
                        <a:t>لم يتقن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b="1" dirty="0" smtClean="0"/>
                        <a:t>أتقن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b="1" dirty="0" smtClean="0"/>
                        <a:t>المهارة</a:t>
                      </a:r>
                      <a:r>
                        <a:rPr lang="ar-EG" b="1" baseline="0" dirty="0" smtClean="0"/>
                        <a:t> / درجة الإتقان 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EG" b="1" dirty="0" smtClean="0"/>
                        <a:t>1. إنشاء متغير جديد باسم (</a:t>
                      </a:r>
                      <a:r>
                        <a:rPr lang="ar-EG" b="1" baseline="0" dirty="0" smtClean="0"/>
                        <a:t> اسم الطالب ) 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EG" b="1" dirty="0" smtClean="0"/>
                        <a:t>2. تغيير قيمة اسم الطالب إلى قيمة يدخلها المستخدم 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EG" b="1" dirty="0" smtClean="0"/>
                        <a:t>3. عرض رسالة مرحبا يا مضافا إليها اسم</a:t>
                      </a:r>
                      <a:r>
                        <a:rPr lang="ar-EG" b="1" baseline="0" dirty="0" smtClean="0"/>
                        <a:t> الطالب المدخل 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0552994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763" y="6010994"/>
            <a:ext cx="665629" cy="5143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636394" y="5995408"/>
            <a:ext cx="685800" cy="52993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4638" y="6054509"/>
            <a:ext cx="723901" cy="61485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35" y="139258"/>
            <a:ext cx="304801" cy="304801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2898259" y="6093296"/>
            <a:ext cx="864096" cy="48001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EG" sz="2000" b="1" dirty="0" smtClean="0">
                <a:solidFill>
                  <a:prstClr val="black"/>
                </a:solidFill>
              </a:rPr>
              <a:t>74</a:t>
            </a:r>
            <a:endParaRPr lang="en-US" sz="2000" b="1" dirty="0">
              <a:solidFill>
                <a:prstClr val="black"/>
              </a:solidFill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251520" y="764704"/>
            <a:ext cx="8626811" cy="489654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>
            <a:normAutofit/>
          </a:bodyPr>
          <a:lstStyle/>
          <a:p>
            <a:pPr algn="ctr" rtl="1"/>
            <a:r>
              <a:rPr lang="ar-EG" sz="2800" b="1" dirty="0">
                <a:solidFill>
                  <a:srgbClr val="C00000"/>
                </a:solidFill>
              </a:rPr>
              <a:t>تمرينات </a:t>
            </a:r>
            <a:endParaRPr lang="ar-EG" sz="2400" b="1" dirty="0">
              <a:solidFill>
                <a:srgbClr val="C00000"/>
              </a:solidFill>
            </a:endParaRPr>
          </a:p>
          <a:p>
            <a:pPr algn="just" rtl="1"/>
            <a:r>
              <a:rPr lang="ar-EG" b="1" dirty="0" smtClean="0">
                <a:solidFill>
                  <a:prstClr val="black"/>
                </a:solidFill>
              </a:rPr>
              <a:t>قم بعمل مشروع لتحويل درجة الحرارة التى يدخلها المستخدم من القياس الفهرنهايتى إلى المئوى إذا علمت أن : درجة الحرارة بالمئوى = (درجة الحرارة بالفرنهايتى – 32 ) / 1.8 </a:t>
            </a:r>
          </a:p>
          <a:p>
            <a:pPr algn="just" rtl="1"/>
            <a:r>
              <a:rPr lang="ar-EG" b="1" dirty="0" smtClean="0">
                <a:solidFill>
                  <a:prstClr val="black"/>
                </a:solidFill>
              </a:rPr>
              <a:t>س2 : نفذ المقطع البرمجى التالى ، ثم حدد ما هو الهدف منه ؟ </a:t>
            </a:r>
            <a:endParaRPr lang="ar-EG" b="1" dirty="0">
              <a:solidFill>
                <a:prstClr val="black"/>
              </a:solidFill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3962921"/>
              </p:ext>
            </p:extLst>
          </p:nvPr>
        </p:nvGraphicFramePr>
        <p:xfrm>
          <a:off x="539549" y="2514064"/>
          <a:ext cx="7992890" cy="28591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12571"/>
                <a:gridCol w="2880319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EG" b="1" dirty="0" smtClean="0"/>
                        <a:t>الهدف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b="1" dirty="0" smtClean="0"/>
                        <a:t>المقطع البرمجى </a:t>
                      </a:r>
                      <a:endParaRPr lang="en-US" b="1" dirty="0"/>
                    </a:p>
                  </a:txBody>
                  <a:tcPr/>
                </a:tc>
              </a:tr>
              <a:tr h="2488312">
                <a:tc>
                  <a:txBody>
                    <a:bodyPr/>
                    <a:lstStyle/>
                    <a:p>
                      <a:pPr algn="r" rtl="1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2269" y="2996952"/>
            <a:ext cx="2562225" cy="225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44335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763" y="6010994"/>
            <a:ext cx="665629" cy="5143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636394" y="5995408"/>
            <a:ext cx="685800" cy="52993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4638" y="6054509"/>
            <a:ext cx="723901" cy="61485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35" y="139258"/>
            <a:ext cx="304801" cy="304801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2898259" y="6093296"/>
            <a:ext cx="864096" cy="48001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EG" sz="2000" b="1" dirty="0" smtClean="0">
                <a:solidFill>
                  <a:prstClr val="black"/>
                </a:solidFill>
              </a:rPr>
              <a:t>68</a:t>
            </a:r>
            <a:endParaRPr lang="en-US" sz="2000" b="1" dirty="0">
              <a:solidFill>
                <a:prstClr val="black"/>
              </a:solidFill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251520" y="764704"/>
            <a:ext cx="8626811" cy="489654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>
            <a:normAutofit/>
          </a:bodyPr>
          <a:lstStyle/>
          <a:p>
            <a:pPr marL="342900" indent="-342900" algn="just" rtl="1">
              <a:buFont typeface="Wingdings" pitchFamily="2" charset="2"/>
              <a:buChar char="§"/>
            </a:pPr>
            <a:r>
              <a:rPr lang="ar-EG" sz="2400" b="1" u="sng" dirty="0">
                <a:solidFill>
                  <a:srgbClr val="C00000"/>
                </a:solidFill>
              </a:rPr>
              <a:t>متطلبات التدريب </a:t>
            </a:r>
            <a:endParaRPr lang="ar-EG" sz="2000" b="1" u="sng" dirty="0">
              <a:solidFill>
                <a:srgbClr val="C00000"/>
              </a:solidFill>
            </a:endParaRPr>
          </a:p>
          <a:p>
            <a:pPr marL="285750" indent="-285750" algn="just" rtl="1">
              <a:buFont typeface="Wingdings" pitchFamily="2" charset="2"/>
              <a:buChar char="Ø"/>
            </a:pPr>
            <a:r>
              <a:rPr lang="ar-EG" dirty="0">
                <a:solidFill>
                  <a:prstClr val="black"/>
                </a:solidFill>
              </a:rPr>
              <a:t>جهاز حاسب . </a:t>
            </a:r>
          </a:p>
          <a:p>
            <a:pPr marL="285750" indent="-285750" algn="just" rtl="1">
              <a:buFont typeface="Wingdings" pitchFamily="2" charset="2"/>
              <a:buChar char="Ø"/>
            </a:pPr>
            <a:r>
              <a:rPr lang="ar-EG" dirty="0">
                <a:solidFill>
                  <a:prstClr val="black"/>
                </a:solidFill>
              </a:rPr>
              <a:t>برنامج سكراتش . </a:t>
            </a:r>
            <a:endParaRPr lang="ar-EG" dirty="0">
              <a:solidFill>
                <a:prstClr val="black"/>
              </a:solidFill>
            </a:endParaRPr>
          </a:p>
          <a:p>
            <a:pPr marL="342900" indent="-342900" algn="just" rtl="1">
              <a:buFont typeface="Wingdings" pitchFamily="2" charset="2"/>
              <a:buChar char="§"/>
            </a:pPr>
            <a:r>
              <a:rPr lang="ar-EG" sz="2400" b="1" u="sng" dirty="0">
                <a:solidFill>
                  <a:srgbClr val="C00000"/>
                </a:solidFill>
              </a:rPr>
              <a:t>مقدمة التدريب : </a:t>
            </a:r>
          </a:p>
          <a:p>
            <a:pPr algn="just" rtl="1"/>
            <a:r>
              <a:rPr lang="ar-EG" dirty="0" smtClean="0">
                <a:solidFill>
                  <a:prstClr val="black"/>
                </a:solidFill>
              </a:rPr>
              <a:t>للحصول على المعلومات  نحتاج إلى البانات ، حيث تدخل البيانات إلى جهاز الحاسب فيتم تخزينها مؤقتا بغرض معالجتها و تحويلها إلى معلومات مفيدة ، ولكن أين يتم تخزين هذه البيانات بعد إدخالها إلى الحاسب ؟ الجواب هو : فى المتغيرات . </a:t>
            </a:r>
            <a:endParaRPr lang="ar-EG" dirty="0">
              <a:solidFill>
                <a:prstClr val="black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588224" y="3573016"/>
            <a:ext cx="1872208" cy="100811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EG" sz="2400" b="1" dirty="0" smtClean="0"/>
              <a:t> بيانات </a:t>
            </a:r>
          </a:p>
          <a:p>
            <a:pPr algn="ctr" rtl="1"/>
            <a:r>
              <a:rPr lang="ar-EG" sz="2400" b="1" dirty="0" smtClean="0"/>
              <a:t>( مدخلات ) </a:t>
            </a:r>
            <a:endParaRPr lang="en-US" sz="2400" b="1" dirty="0"/>
          </a:p>
        </p:txBody>
      </p:sp>
      <p:sp>
        <p:nvSpPr>
          <p:cNvPr id="11" name="Rectangle 10"/>
          <p:cNvSpPr/>
          <p:nvPr/>
        </p:nvSpPr>
        <p:spPr>
          <a:xfrm>
            <a:off x="3628821" y="3573016"/>
            <a:ext cx="1872208" cy="100811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EG" sz="2400" b="1" dirty="0" smtClean="0"/>
              <a:t>علميات </a:t>
            </a:r>
          </a:p>
          <a:p>
            <a:pPr algn="ctr" rtl="1"/>
            <a:r>
              <a:rPr lang="ar-EG" sz="2400" b="1" dirty="0" smtClean="0"/>
              <a:t>( معالجة ) </a:t>
            </a:r>
            <a:endParaRPr lang="en-US" sz="2400" b="1" dirty="0"/>
          </a:p>
        </p:txBody>
      </p:sp>
      <p:sp>
        <p:nvSpPr>
          <p:cNvPr id="12" name="Rectangle 11"/>
          <p:cNvSpPr/>
          <p:nvPr/>
        </p:nvSpPr>
        <p:spPr>
          <a:xfrm>
            <a:off x="700290" y="3573016"/>
            <a:ext cx="1872208" cy="100811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EG" sz="2400" b="1" dirty="0" smtClean="0"/>
              <a:t>معلومات </a:t>
            </a:r>
          </a:p>
          <a:p>
            <a:pPr algn="ctr" rtl="1"/>
            <a:r>
              <a:rPr lang="ar-EG" sz="2400" b="1" dirty="0" smtClean="0"/>
              <a:t>( مخرجات ) </a:t>
            </a:r>
            <a:endParaRPr lang="en-US" sz="2400" b="1" dirty="0"/>
          </a:p>
        </p:txBody>
      </p:sp>
      <p:sp>
        <p:nvSpPr>
          <p:cNvPr id="4" name="Left Arrow 3"/>
          <p:cNvSpPr/>
          <p:nvPr/>
        </p:nvSpPr>
        <p:spPr>
          <a:xfrm>
            <a:off x="5573037" y="3933056"/>
            <a:ext cx="943179" cy="360040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Left Arrow 12"/>
          <p:cNvSpPr/>
          <p:nvPr/>
        </p:nvSpPr>
        <p:spPr>
          <a:xfrm>
            <a:off x="2634268" y="3875185"/>
            <a:ext cx="943179" cy="360040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9625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" grpId="0" animBg="1"/>
      <p:bldP spid="3" grpId="0" animBg="1"/>
      <p:bldP spid="11" grpId="0" animBg="1"/>
      <p:bldP spid="12" grpId="0" animBg="1"/>
      <p:bldP spid="4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763" y="6010994"/>
            <a:ext cx="665629" cy="5143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636394" y="5995408"/>
            <a:ext cx="685800" cy="52993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4638" y="6054509"/>
            <a:ext cx="723901" cy="61485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35" y="139258"/>
            <a:ext cx="304801" cy="304801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2898259" y="6093296"/>
            <a:ext cx="864096" cy="48001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EG" sz="2000" b="1" dirty="0" smtClean="0">
                <a:solidFill>
                  <a:prstClr val="black"/>
                </a:solidFill>
              </a:rPr>
              <a:t>68</a:t>
            </a:r>
            <a:endParaRPr lang="en-US" sz="2000" b="1" dirty="0">
              <a:solidFill>
                <a:prstClr val="black"/>
              </a:solidFill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251520" y="1196752"/>
            <a:ext cx="8626811" cy="403244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algn="just" rtl="1"/>
            <a:r>
              <a:rPr lang="ar-EG" dirty="0" smtClean="0">
                <a:solidFill>
                  <a:prstClr val="black"/>
                </a:solidFill>
              </a:rPr>
              <a:t>و ما المتغير ؟ </a:t>
            </a:r>
            <a:r>
              <a:rPr lang="ar-EG" b="1" dirty="0" smtClean="0">
                <a:solidFill>
                  <a:prstClr val="black"/>
                </a:solidFill>
              </a:rPr>
              <a:t>المتغير هو عبارة عن مكان محجوز فى ذاكرة الحاسب نستخدمه لتخزين قيمة ما و الرجوع إليها و تغييرها أثناء تشغيل البرنامج ، </a:t>
            </a:r>
            <a:r>
              <a:rPr lang="ar-EG" dirty="0" smtClean="0">
                <a:solidFill>
                  <a:prstClr val="black"/>
                </a:solidFill>
              </a:rPr>
              <a:t>ونطلق على كل متغير اسم فريد يدل عليه ، ونظرا لأهمية البيانات التى تخزن فى البرامج فلا نكاد نرى برنامجا يخلو من المتغيرات ، ولكن هذه المتغيرات وسيلة للحفظ للبيانات فقط و التعديل  عليها نحتاج إلى ( علميات المعالجة ) مثل العمليات الحسابية ( الجمع ، الطرح ، الضر ، القسمة ) و عوامل المقارنة بين القيم ( أكبر من ، أصغير من ، يساوى ، لا يساوى ) و العمليات المنطقية ( و ، أو ، ليس ) لتحقق من أكثر شرط أو قيممة و غيرها من العمليات التى نجرها على ما تم تخزينه من بيانات . </a:t>
            </a:r>
          </a:p>
          <a:p>
            <a:pPr marL="342900" indent="-342900" algn="just" rtl="1">
              <a:buFont typeface="Wingdings" pitchFamily="2" charset="2"/>
              <a:buChar char="§"/>
            </a:pPr>
            <a:r>
              <a:rPr lang="ar-EG" sz="2400" b="1" u="sng" dirty="0" smtClean="0">
                <a:solidFill>
                  <a:srgbClr val="C00000"/>
                </a:solidFill>
              </a:rPr>
              <a:t>خطوات التدريب : </a:t>
            </a:r>
          </a:p>
          <a:p>
            <a:pPr algn="just" rtl="1"/>
            <a:r>
              <a:rPr lang="ar-EG" dirty="0" smtClean="0">
                <a:solidFill>
                  <a:prstClr val="black"/>
                </a:solidFill>
              </a:rPr>
              <a:t>فى الخطوات التالية من هذا التدريب سأقوم بعمل مشروع تحويل العملة من الدولار إلى الريال السعودى و ذلك باستخدام المتغيرات لتخزين المبلغ الذى يدخله المستخدم و العمليات لمعالجة هذه القيمة و الحصول على النتيجة بعد تحويلها . </a:t>
            </a:r>
            <a:endParaRPr lang="ar-E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909097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763" y="6010994"/>
            <a:ext cx="665629" cy="5143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636394" y="5995408"/>
            <a:ext cx="685800" cy="52993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4638" y="6054509"/>
            <a:ext cx="723901" cy="61485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35" y="139258"/>
            <a:ext cx="304801" cy="304801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2898259" y="6093296"/>
            <a:ext cx="864096" cy="48001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EG" sz="2000" b="1" dirty="0" smtClean="0">
                <a:solidFill>
                  <a:prstClr val="black"/>
                </a:solidFill>
              </a:rPr>
              <a:t>69</a:t>
            </a:r>
            <a:endParaRPr lang="en-US" sz="2000" b="1" dirty="0">
              <a:solidFill>
                <a:prstClr val="black"/>
              </a:solidFill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251520" y="692696"/>
            <a:ext cx="8626811" cy="504056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>
            <a:normAutofit/>
          </a:bodyPr>
          <a:lstStyle/>
          <a:p>
            <a:pPr marL="342900" indent="-342900" algn="just" rtl="1">
              <a:buFont typeface="Wingdings" pitchFamily="2" charset="2"/>
              <a:buChar char="§"/>
            </a:pPr>
            <a:r>
              <a:rPr lang="ar-EG" sz="2400" b="1" u="sng" dirty="0" smtClean="0">
                <a:solidFill>
                  <a:srgbClr val="C00000"/>
                </a:solidFill>
              </a:rPr>
              <a:t>أولا : كيفية التعامل مع المتغيرات واستقبال المدخلات من المستخدم : : </a:t>
            </a:r>
          </a:p>
          <a:p>
            <a:pPr marL="342900" indent="-342900" algn="just" rtl="1">
              <a:buAutoNum type="arabicPeriod"/>
            </a:pPr>
            <a:r>
              <a:rPr lang="ar-EG" dirty="0" smtClean="0">
                <a:solidFill>
                  <a:prstClr val="black"/>
                </a:solidFill>
              </a:rPr>
              <a:t>أنشئ مشروعا جديدا . </a:t>
            </a:r>
          </a:p>
          <a:p>
            <a:pPr marL="342900" indent="-342900" algn="just" rtl="1">
              <a:buAutoNum type="arabicPeriod"/>
            </a:pPr>
            <a:r>
              <a:rPr lang="ar-EG" dirty="0" smtClean="0">
                <a:solidFill>
                  <a:prstClr val="black"/>
                </a:solidFill>
              </a:rPr>
              <a:t>أحذف كائن القط . </a:t>
            </a:r>
          </a:p>
          <a:p>
            <a:pPr marL="342900" indent="-342900" algn="just" rtl="1">
              <a:buAutoNum type="arabicPeriod"/>
            </a:pPr>
            <a:r>
              <a:rPr lang="ar-EG" dirty="0" smtClean="0">
                <a:solidFill>
                  <a:prstClr val="black"/>
                </a:solidFill>
              </a:rPr>
              <a:t>أضيف كائن جديد عبارة عن صورة آلة حاسبة . </a:t>
            </a:r>
          </a:p>
          <a:p>
            <a:pPr marL="342900" indent="-342900" algn="just" rtl="1">
              <a:buAutoNum type="arabicPeriod"/>
            </a:pPr>
            <a:r>
              <a:rPr lang="ar-EG" dirty="0" smtClean="0">
                <a:solidFill>
                  <a:prstClr val="black"/>
                </a:solidFill>
              </a:rPr>
              <a:t>اختار قسم ( المتغيرات ) من منطقة اللبنات . </a:t>
            </a:r>
          </a:p>
          <a:p>
            <a:pPr marL="342900" indent="-342900" algn="just" rtl="1">
              <a:buAutoNum type="arabicPeriod"/>
            </a:pPr>
            <a:r>
              <a:rPr lang="ar-EG" dirty="0" smtClean="0">
                <a:solidFill>
                  <a:prstClr val="black"/>
                </a:solidFill>
              </a:rPr>
              <a:t>أنشئ متغير جديد بالضغط على الزر ( إنشاء متغير ) لتظهر نافذة تسمية المتغير . </a:t>
            </a:r>
          </a:p>
          <a:p>
            <a:pPr marL="342900" indent="-342900" algn="just" rtl="1">
              <a:buAutoNum type="arabicPeriod"/>
            </a:pPr>
            <a:r>
              <a:rPr lang="ar-EG" dirty="0" smtClean="0">
                <a:solidFill>
                  <a:prstClr val="black"/>
                </a:solidFill>
              </a:rPr>
              <a:t>أكتب اسم المتغير ( المبلغ بالدولار ) ثم أنقر على زر موافق بعد إضافة المتغير الأول تظهر لبنات التحكم بالمتغيرات ، و الاجدول التالى يوضح وظيفة كل لبنة منها : </a:t>
            </a:r>
            <a:endParaRPr lang="ar-EG" dirty="0">
              <a:solidFill>
                <a:prstClr val="black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9977456"/>
              </p:ext>
            </p:extLst>
          </p:nvPr>
        </p:nvGraphicFramePr>
        <p:xfrm>
          <a:off x="1187625" y="3356992"/>
          <a:ext cx="6425300" cy="222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28391"/>
                <a:gridCol w="2896909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EG" b="1" dirty="0" smtClean="0"/>
                        <a:t>وظيفتها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b="1" dirty="0" smtClean="0"/>
                        <a:t>لبنة التحكم بالمتغيرات 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EG" b="1" dirty="0" smtClean="0"/>
                        <a:t>الحصول على قيمة</a:t>
                      </a:r>
                      <a:r>
                        <a:rPr lang="ar-EG" b="1" baseline="0" dirty="0" smtClean="0"/>
                        <a:t> المتغير ..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EG" b="1" dirty="0" smtClean="0"/>
                        <a:t>ضبط المتغير على</a:t>
                      </a:r>
                      <a:r>
                        <a:rPr lang="ar-EG" b="1" baseline="0" dirty="0" smtClean="0"/>
                        <a:t> قيمة محددة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EG" b="1" dirty="0" smtClean="0"/>
                        <a:t>تغيير قيمة المتغير بالزيادة أو النقصان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EG" b="1" dirty="0" smtClean="0"/>
                        <a:t>جعل المتغير مرئيا</a:t>
                      </a:r>
                      <a:r>
                        <a:rPr lang="ar-EG" b="1" baseline="0" dirty="0" smtClean="0"/>
                        <a:t> على منصة العرض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EG" b="1" dirty="0" smtClean="0"/>
                        <a:t>حعل المتغير غير مرئى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3717032"/>
            <a:ext cx="619125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402" y="4088507"/>
            <a:ext cx="1552575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1715" y="4515628"/>
            <a:ext cx="1123950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401" y="4810402"/>
            <a:ext cx="1552575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1240" y="5301208"/>
            <a:ext cx="1114425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50082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763" y="6010994"/>
            <a:ext cx="665629" cy="5143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636394" y="5995408"/>
            <a:ext cx="685800" cy="52993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4638" y="6054509"/>
            <a:ext cx="723901" cy="61485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35" y="139258"/>
            <a:ext cx="304801" cy="304801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2898259" y="6093296"/>
            <a:ext cx="864096" cy="48001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EG" sz="2000" b="1" dirty="0" smtClean="0">
                <a:solidFill>
                  <a:prstClr val="black"/>
                </a:solidFill>
              </a:rPr>
              <a:t>70</a:t>
            </a:r>
            <a:endParaRPr lang="en-US" sz="2000" b="1" dirty="0">
              <a:solidFill>
                <a:prstClr val="black"/>
              </a:solidFill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251520" y="692696"/>
            <a:ext cx="8626811" cy="504056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rmAutofit lnSpcReduction="10000"/>
          </a:bodyPr>
          <a:lstStyle/>
          <a:p>
            <a:pPr marL="342900" indent="-342900" algn="just" rtl="1">
              <a:buFont typeface="+mj-lt"/>
              <a:buAutoNum type="arabicPeriod" startAt="7"/>
            </a:pPr>
            <a:r>
              <a:rPr lang="ar-EG" dirty="0" smtClean="0">
                <a:solidFill>
                  <a:prstClr val="black"/>
                </a:solidFill>
              </a:rPr>
              <a:t>اسحب لبنة ( البدء ) إلى منطقة المقاطع البرمجية . </a:t>
            </a:r>
          </a:p>
          <a:p>
            <a:pPr marL="342900" indent="-342900" algn="just" rtl="1">
              <a:buFont typeface="+mj-lt"/>
              <a:buAutoNum type="arabicPeriod" startAt="7"/>
            </a:pPr>
            <a:r>
              <a:rPr lang="ar-EG" dirty="0" smtClean="0">
                <a:solidFill>
                  <a:prstClr val="black"/>
                </a:solidFill>
              </a:rPr>
              <a:t>اسحب لبنة ( اجعل المبلغ بالدولار مساويا : 0 ) لتصبح أسفل لبنة البداية . </a:t>
            </a:r>
          </a:p>
          <a:p>
            <a:pPr marL="342900" indent="-342900" algn="just" rtl="1">
              <a:buFont typeface="+mj-lt"/>
              <a:buAutoNum type="arabicPeriod" startAt="7"/>
            </a:pPr>
            <a:r>
              <a:rPr lang="ar-EG" dirty="0" smtClean="0">
                <a:solidFill>
                  <a:prstClr val="black"/>
                </a:solidFill>
              </a:rPr>
              <a:t>من قسم التحسس اسحب لبنى ( اسأل .. وانتظر ) ثم اكتبر عبارة ( كم المبلغ بالدولار ؟ ) قى الفراغ المتاج بداخل اللبنة . </a:t>
            </a:r>
          </a:p>
          <a:p>
            <a:pPr marL="342900" indent="-342900" algn="just" rtl="1">
              <a:buFont typeface="+mj-lt"/>
              <a:buAutoNum type="arabicPeriod" startAt="7"/>
            </a:pPr>
            <a:r>
              <a:rPr lang="ar-EG" dirty="0" smtClean="0">
                <a:solidFill>
                  <a:prstClr val="black"/>
                </a:solidFill>
              </a:rPr>
              <a:t>احسب لبنة ( اجعل المبلغ بالدولار مساويا ) مرة أخرى لتصبح أسفل اللبنة السابقة وذلك لضبط قيمة متغير ( المبلغ بالدولار ) ليساوى القيمة التى أدخلها المستخدم إجابة على السؤال السابق . </a:t>
            </a:r>
          </a:p>
          <a:p>
            <a:pPr marL="342900" indent="-342900" algn="just" rtl="1">
              <a:buFont typeface="+mj-lt"/>
              <a:buAutoNum type="arabicPeriod" startAt="7"/>
            </a:pPr>
            <a:r>
              <a:rPr lang="ar-EG" dirty="0" smtClean="0">
                <a:solidFill>
                  <a:prstClr val="black"/>
                </a:solidFill>
              </a:rPr>
              <a:t>أحسب لبنة ( الإجابة ) من قسم لبنات التحسس و أضعها بداخل خانة القيمة ( بدلا من الصفر ) لتصبح هكذا (لجعل الملبغ بالدولار مساويا : الإجابة ) </a:t>
            </a:r>
          </a:p>
          <a:p>
            <a:pPr marL="342900" indent="-342900" algn="just" rtl="1">
              <a:buFont typeface="+mj-lt"/>
              <a:buAutoNum type="arabicPeriod" startAt="7"/>
            </a:pPr>
            <a:r>
              <a:rPr lang="ar-EG" dirty="0" smtClean="0">
                <a:solidFill>
                  <a:prstClr val="black"/>
                </a:solidFill>
              </a:rPr>
              <a:t>أنشئ متغير جديدا باسم ( المبلغ بالريال ) . </a:t>
            </a:r>
          </a:p>
          <a:p>
            <a:pPr marL="342900" indent="-342900" algn="just" rtl="1">
              <a:buFont typeface="+mj-lt"/>
              <a:buAutoNum type="arabicPeriod" startAt="7"/>
            </a:pPr>
            <a:r>
              <a:rPr lang="ar-EG" dirty="0" smtClean="0">
                <a:solidFill>
                  <a:prstClr val="black"/>
                </a:solidFill>
              </a:rPr>
              <a:t>اسحب لبنة ( اجعل المبلغ بالدولار مسا-ويا 0 ) و اختار اسم المتغير ( المبلغ بالريال ) من القائمة بداخل اللبنة . </a:t>
            </a:r>
          </a:p>
          <a:p>
            <a:pPr marL="342900" indent="-342900" algn="just" rtl="1">
              <a:buFont typeface="+mj-lt"/>
              <a:buAutoNum type="arabicPeriod" startAt="7"/>
            </a:pPr>
            <a:r>
              <a:rPr lang="ar-EG" dirty="0" smtClean="0">
                <a:solidFill>
                  <a:prstClr val="black"/>
                </a:solidFill>
              </a:rPr>
              <a:t>من قسم العمليات اسحب لبنة ( الضرب ) و اضعها بداخل خانة القيمة للنبة السابقة . </a:t>
            </a:r>
          </a:p>
          <a:p>
            <a:pPr marL="342900" indent="-342900" algn="just" rtl="1">
              <a:buFont typeface="+mj-lt"/>
              <a:buAutoNum type="arabicPeriod" startAt="7"/>
            </a:pPr>
            <a:r>
              <a:rPr lang="ar-EG" dirty="0" smtClean="0">
                <a:solidFill>
                  <a:prstClr val="black"/>
                </a:solidFill>
              </a:rPr>
              <a:t>اسحب ( الملبغ بالدولار ) إلى الفراغ الأول من لبنة الضرب ، واكتب القيمة 3.75 فى الفراغ الثانى لتصبح اللبنة هكذا ( اجعل الملبغ بالريال مساويا المبلغ بالدولار 3.75 ) . </a:t>
            </a:r>
          </a:p>
          <a:p>
            <a:pPr marL="342900" indent="-342900" algn="just" rtl="1">
              <a:buFont typeface="+mj-lt"/>
              <a:buAutoNum type="arabicPeriod" startAt="7"/>
            </a:pPr>
            <a:r>
              <a:rPr lang="ar-EG" dirty="0" smtClean="0">
                <a:solidFill>
                  <a:prstClr val="black"/>
                </a:solidFill>
              </a:rPr>
              <a:t>لعرض النتيجة على المستخدم اسحب لبنة ( قل ) من قسم المظاهر و أضع بداخلها لبنة ( اربط ) ثم اكتب فى الفراغ الأول عبارة ) المبلغ بالريال يساوى ) و فى الفراغ الثانى أضيف لبنة ( المبلغ بالريال ) لتصبح اللبنة الناتجة هكذا ) قل اربط الملبغ بالريال يساوى الملبغ بالدولار * </a:t>
            </a:r>
            <a:endParaRPr lang="ar-E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802609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763" y="6010994"/>
            <a:ext cx="665629" cy="5143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636394" y="5995408"/>
            <a:ext cx="685800" cy="52993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4638" y="6054509"/>
            <a:ext cx="723901" cy="61485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35" y="139258"/>
            <a:ext cx="304801" cy="304801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2898259" y="6093296"/>
            <a:ext cx="864096" cy="48001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EG" sz="2000" b="1" dirty="0" smtClean="0">
                <a:solidFill>
                  <a:prstClr val="black"/>
                </a:solidFill>
              </a:rPr>
              <a:t>71</a:t>
            </a:r>
            <a:endParaRPr lang="en-US" sz="2000" b="1" dirty="0">
              <a:solidFill>
                <a:prstClr val="black"/>
              </a:solidFill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251520" y="1988840"/>
            <a:ext cx="8626811" cy="244827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algn="just" rtl="1"/>
            <a:r>
              <a:rPr lang="ar-EG" dirty="0" smtClean="0">
                <a:solidFill>
                  <a:prstClr val="black"/>
                </a:solidFill>
              </a:rPr>
              <a:t>17 . اتأكد أن المقطع البرمجى مطابق للشكل 1 – 6 – 2 </a:t>
            </a:r>
          </a:p>
          <a:p>
            <a:pPr algn="just" rtl="1"/>
            <a:r>
              <a:rPr lang="ar-EG" dirty="0" smtClean="0">
                <a:solidFill>
                  <a:prstClr val="black"/>
                </a:solidFill>
              </a:rPr>
              <a:t>18 أشغل المشروع لتجربته . </a:t>
            </a:r>
            <a:endParaRPr lang="ar-EG" dirty="0">
              <a:solidFill>
                <a:prstClr val="black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506" y="2757488"/>
            <a:ext cx="2619375" cy="149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603192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763" y="6010994"/>
            <a:ext cx="665629" cy="5143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636394" y="5995408"/>
            <a:ext cx="685800" cy="52993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4638" y="6054509"/>
            <a:ext cx="723901" cy="61485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35" y="139258"/>
            <a:ext cx="304801" cy="304801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2898259" y="6093296"/>
            <a:ext cx="864096" cy="48001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EG" sz="2000" b="1" dirty="0" smtClean="0">
                <a:solidFill>
                  <a:prstClr val="black"/>
                </a:solidFill>
              </a:rPr>
              <a:t>71</a:t>
            </a:r>
            <a:endParaRPr lang="en-US" sz="2000" b="1" dirty="0">
              <a:solidFill>
                <a:prstClr val="black"/>
              </a:solidFill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251520" y="692696"/>
            <a:ext cx="8626811" cy="504056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>
            <a:normAutofit/>
          </a:bodyPr>
          <a:lstStyle/>
          <a:p>
            <a:pPr marL="342900" indent="-342900" algn="just" rtl="1">
              <a:buFont typeface="Wingdings" pitchFamily="2" charset="2"/>
              <a:buChar char="§"/>
            </a:pPr>
            <a:r>
              <a:rPr lang="ar-EG" sz="2400" b="1" u="sng" dirty="0" smtClean="0">
                <a:solidFill>
                  <a:srgbClr val="C00000"/>
                </a:solidFill>
              </a:rPr>
              <a:t>ثانيا : إجراء العلميات على المتغيرات : </a:t>
            </a:r>
          </a:p>
          <a:p>
            <a:pPr algn="just" rtl="1"/>
            <a:r>
              <a:rPr lang="ar-EG" dirty="0" smtClean="0">
                <a:solidFill>
                  <a:prstClr val="black"/>
                </a:solidFill>
              </a:rPr>
              <a:t>يوجد العديد من العمليات التى يمكن استخدامها لمعالجة البيانات غير ما قمنا بتجربته فى الخطوات السابقة و الجدول التالى يعرض بعض أنواع لبنات العمليات مع شرح مختصر لكل نوع من اللبنات . </a:t>
            </a:r>
            <a:endParaRPr lang="ar-EG" dirty="0">
              <a:solidFill>
                <a:prstClr val="black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5087119"/>
              </p:ext>
            </p:extLst>
          </p:nvPr>
        </p:nvGraphicFramePr>
        <p:xfrm>
          <a:off x="395536" y="2068056"/>
          <a:ext cx="8264330" cy="27830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38276"/>
                <a:gridCol w="3726054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EG" b="1" dirty="0" smtClean="0"/>
                        <a:t>وظيفتها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b="1" dirty="0" smtClean="0"/>
                        <a:t>لبنة التحكم بالمتغيرات </a:t>
                      </a:r>
                      <a:endParaRPr lang="en-US" b="1" dirty="0"/>
                    </a:p>
                  </a:txBody>
                  <a:tcPr/>
                </a:tc>
              </a:tr>
              <a:tr h="1206128">
                <a:tc>
                  <a:txBody>
                    <a:bodyPr/>
                    <a:lstStyle/>
                    <a:p>
                      <a:pPr algn="ctr" rtl="1"/>
                      <a:r>
                        <a:rPr lang="ar-EG" b="1" dirty="0" smtClean="0"/>
                        <a:t>إجراء العمليات الحسابية ( الجمع ، الطرح ، الضرب ، القسمة و بقاى قسمة عددين .)</a:t>
                      </a:r>
                      <a:r>
                        <a:rPr lang="ar-EG" b="1" baseline="0" dirty="0" smtClean="0"/>
                        <a:t>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 b="1" dirty="0"/>
                    </a:p>
                  </a:txBody>
                  <a:tcPr/>
                </a:tc>
              </a:tr>
              <a:tr h="1206128">
                <a:tc>
                  <a:txBody>
                    <a:bodyPr/>
                    <a:lstStyle/>
                    <a:p>
                      <a:pPr algn="ctr" rtl="1"/>
                      <a:r>
                        <a:rPr lang="ar-EG" b="1" dirty="0" smtClean="0"/>
                        <a:t>عوامل</a:t>
                      </a:r>
                      <a:r>
                        <a:rPr lang="ar-EG" b="1" baseline="0" dirty="0" smtClean="0"/>
                        <a:t> مقارنة القيم ( أكبر من ، يساوى ، أصغر من ) وتستخدم كشرط لأحد الجمل الشرطية .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2492896"/>
            <a:ext cx="9906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3717032"/>
            <a:ext cx="552450" cy="1095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91292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763" y="6010994"/>
            <a:ext cx="665629" cy="5143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636394" y="5995408"/>
            <a:ext cx="685800" cy="52993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4638" y="6054509"/>
            <a:ext cx="723901" cy="61485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35" y="139258"/>
            <a:ext cx="304801" cy="304801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2898259" y="6093296"/>
            <a:ext cx="864096" cy="48001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EG" sz="2000" b="1" dirty="0" smtClean="0">
                <a:solidFill>
                  <a:prstClr val="black"/>
                </a:solidFill>
              </a:rPr>
              <a:t>71</a:t>
            </a:r>
            <a:endParaRPr lang="en-US" sz="2000" b="1" dirty="0">
              <a:solidFill>
                <a:prstClr val="black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697964"/>
              </p:ext>
            </p:extLst>
          </p:nvPr>
        </p:nvGraphicFramePr>
        <p:xfrm>
          <a:off x="395536" y="1700808"/>
          <a:ext cx="8264330" cy="31611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38276"/>
                <a:gridCol w="3726054"/>
              </a:tblGrid>
              <a:tr h="1206128">
                <a:tc>
                  <a:txBody>
                    <a:bodyPr/>
                    <a:lstStyle/>
                    <a:p>
                      <a:pPr algn="ctr" rtl="1"/>
                      <a:r>
                        <a:rPr lang="ar-EG" b="1" dirty="0" smtClean="0"/>
                        <a:t>العوامل</a:t>
                      </a:r>
                      <a:r>
                        <a:rPr lang="ar-EG" b="1" baseline="0" dirty="0" smtClean="0"/>
                        <a:t> المنطقية وتستخدم للتحقق من صحة الشرط الأكثر من عامل سواء بتحقيق كلا من العاملين أو أحدهما أو عدم تحقق عامل محدد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 b="1" dirty="0"/>
                    </a:p>
                  </a:txBody>
                  <a:tcPr/>
                </a:tc>
              </a:tr>
              <a:tr h="1206128">
                <a:tc>
                  <a:txBody>
                    <a:bodyPr/>
                    <a:lstStyle/>
                    <a:p>
                      <a:pPr algn="ctr" rtl="1"/>
                      <a:r>
                        <a:rPr lang="ar-EG" b="1" dirty="0" smtClean="0"/>
                        <a:t>العمليات على النصوص مثل : ضم سلسلتين نصيتين الحصول على حرف</a:t>
                      </a:r>
                      <a:r>
                        <a:rPr lang="ar-EG" b="1" baseline="0" dirty="0" smtClean="0"/>
                        <a:t> محدد من سلسلة نصية ، معرفة طول ( عدد أحرف ) سلسلة نصية .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 b="1" dirty="0"/>
                    </a:p>
                  </a:txBody>
                  <a:tcPr/>
                </a:tc>
              </a:tr>
              <a:tr h="748888">
                <a:tc>
                  <a:txBody>
                    <a:bodyPr/>
                    <a:lstStyle/>
                    <a:p>
                      <a:pPr algn="ctr" rtl="1"/>
                      <a:r>
                        <a:rPr lang="ar-EG" b="1" dirty="0" smtClean="0"/>
                        <a:t>تعيد رقما عشوائيا ضمن مدى محدد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961615"/>
            <a:ext cx="704850" cy="73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3061752"/>
            <a:ext cx="885825" cy="72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6085" y="4357896"/>
            <a:ext cx="18097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2436960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763" y="6010994"/>
            <a:ext cx="665629" cy="5143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636394" y="5995408"/>
            <a:ext cx="685800" cy="52993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4638" y="6054509"/>
            <a:ext cx="723901" cy="61485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35" y="139258"/>
            <a:ext cx="304801" cy="304801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2898259" y="6093296"/>
            <a:ext cx="864096" cy="48001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EG" sz="2000" b="1" dirty="0" smtClean="0">
                <a:solidFill>
                  <a:prstClr val="black"/>
                </a:solidFill>
              </a:rPr>
              <a:t>72</a:t>
            </a:r>
            <a:endParaRPr lang="en-US" sz="2000" b="1" dirty="0">
              <a:solidFill>
                <a:prstClr val="black"/>
              </a:solidFill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251520" y="692696"/>
            <a:ext cx="8626811" cy="504056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>
            <a:normAutofit/>
          </a:bodyPr>
          <a:lstStyle/>
          <a:p>
            <a:pPr marL="342900" indent="-342900" algn="just" rtl="1">
              <a:buFont typeface="Wingdings" pitchFamily="2" charset="2"/>
              <a:buChar char="§"/>
            </a:pPr>
            <a:r>
              <a:rPr lang="ar-EG" sz="2400" b="1" u="sng" dirty="0" smtClean="0">
                <a:solidFill>
                  <a:srgbClr val="C00000"/>
                </a:solidFill>
              </a:rPr>
              <a:t>ثالثا : مشاركة المشاريع مع الآخرين : </a:t>
            </a:r>
          </a:p>
          <a:p>
            <a:pPr algn="just" rtl="1"/>
            <a:r>
              <a:rPr lang="ar-EG" dirty="0" smtClean="0">
                <a:solidFill>
                  <a:prstClr val="black"/>
                </a:solidFill>
              </a:rPr>
              <a:t>توجد طريقتين لمشاركة المشاريع مع الآخرين : </a:t>
            </a:r>
          </a:p>
          <a:p>
            <a:pPr marL="285750" indent="-285750" algn="just" rtl="1">
              <a:buFont typeface="Arial" pitchFamily="34" charset="0"/>
              <a:buChar char="•"/>
            </a:pPr>
            <a:r>
              <a:rPr lang="ar-EG" dirty="0" smtClean="0">
                <a:solidFill>
                  <a:prstClr val="black"/>
                </a:solidFill>
              </a:rPr>
              <a:t>تبادل ملفات المشاريع محليا . </a:t>
            </a:r>
          </a:p>
          <a:p>
            <a:pPr marL="285750" indent="-285750" algn="just" rtl="1">
              <a:buFont typeface="Arial" pitchFamily="34" charset="0"/>
              <a:buChar char="•"/>
            </a:pPr>
            <a:r>
              <a:rPr lang="ar-EG" dirty="0" smtClean="0">
                <a:solidFill>
                  <a:prstClr val="black"/>
                </a:solidFill>
              </a:rPr>
              <a:t>رفع الشروع على خادم سكراتش . </a:t>
            </a:r>
            <a:endParaRPr lang="ar-EG" dirty="0">
              <a:solidFill>
                <a:prstClr val="black"/>
              </a:solidFill>
            </a:endParaRPr>
          </a:p>
          <a:p>
            <a:pPr algn="just" rtl="1"/>
            <a:r>
              <a:rPr lang="ar-EG" dirty="0" smtClean="0">
                <a:solidFill>
                  <a:prstClr val="black"/>
                </a:solidFill>
              </a:rPr>
              <a:t>لتبادل ملفات المشاريع محليا ( بطريقة يدوية ) أتبع الخطوات التالية كما فى الشكل 1 – 6 – 3 : </a:t>
            </a:r>
          </a:p>
          <a:p>
            <a:pPr marL="342900" indent="-342900" algn="just" rtl="1">
              <a:buAutoNum type="arabicPeriod"/>
            </a:pPr>
            <a:r>
              <a:rPr lang="ar-EG" dirty="0" smtClean="0">
                <a:solidFill>
                  <a:prstClr val="black"/>
                </a:solidFill>
              </a:rPr>
              <a:t>أتوجه إىل مجلد المستندات ثم أفتح مجلد المشاريع الخاص ببرنامج سكراتش . </a:t>
            </a:r>
          </a:p>
          <a:p>
            <a:pPr marL="342900" indent="-342900" algn="just" rtl="1">
              <a:buAutoNum type="arabicPeriod"/>
            </a:pPr>
            <a:r>
              <a:rPr lang="ar-EG" dirty="0" smtClean="0">
                <a:solidFill>
                  <a:prstClr val="black"/>
                </a:solidFill>
              </a:rPr>
              <a:t>أحدد المشروع المطلوب . </a:t>
            </a:r>
          </a:p>
          <a:p>
            <a:pPr marL="342900" indent="-342900" algn="just" rtl="1">
              <a:buAutoNum type="arabicPeriod"/>
            </a:pPr>
            <a:r>
              <a:rPr lang="ar-EG" dirty="0" smtClean="0">
                <a:solidFill>
                  <a:prstClr val="black"/>
                </a:solidFill>
              </a:rPr>
              <a:t>أقوم بنسخه . 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3179415"/>
            <a:ext cx="3162300" cy="240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126870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" grpId="0" build="p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905</Words>
  <Application>Microsoft Office PowerPoint</Application>
  <PresentationFormat>On-screen Show (4:3)</PresentationFormat>
  <Paragraphs>82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SemSem</dc:creator>
  <cp:lastModifiedBy>SemSem</cp:lastModifiedBy>
  <cp:revision>4</cp:revision>
  <dcterms:created xsi:type="dcterms:W3CDTF">2017-08-04T14:44:37Z</dcterms:created>
  <dcterms:modified xsi:type="dcterms:W3CDTF">2017-08-04T15:17:27Z</dcterms:modified>
</cp:coreProperties>
</file>