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4"/>
  </p:notesMasterIdLst>
  <p:sldIdLst>
    <p:sldId id="256" r:id="rId2"/>
    <p:sldId id="283" r:id="rId3"/>
    <p:sldId id="257" r:id="rId4"/>
    <p:sldId id="258" r:id="rId5"/>
    <p:sldId id="259" r:id="rId6"/>
    <p:sldId id="276" r:id="rId7"/>
    <p:sldId id="260" r:id="rId8"/>
    <p:sldId id="261" r:id="rId9"/>
    <p:sldId id="277" r:id="rId10"/>
    <p:sldId id="278" r:id="rId11"/>
    <p:sldId id="279" r:id="rId12"/>
    <p:sldId id="280" r:id="rId13"/>
    <p:sldId id="281" r:id="rId14"/>
    <p:sldId id="273" r:id="rId15"/>
    <p:sldId id="274" r:id="rId16"/>
    <p:sldId id="264" r:id="rId17"/>
    <p:sldId id="265" r:id="rId18"/>
    <p:sldId id="282" r:id="rId19"/>
    <p:sldId id="266" r:id="rId20"/>
    <p:sldId id="267" r:id="rId21"/>
    <p:sldId id="268" r:id="rId22"/>
    <p:sldId id="284" r:id="rId2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92731" autoAdjust="0"/>
    <p:restoredTop sz="90409" autoAdjust="0"/>
  </p:normalViewPr>
  <p:slideViewPr>
    <p:cSldViewPr>
      <p:cViewPr>
        <p:scale>
          <a:sx n="60" d="100"/>
          <a:sy n="60" d="100"/>
        </p:scale>
        <p:origin x="-2058" y="-1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09D7920-D743-48FB-9893-97833491C0BB}" type="datetimeFigureOut">
              <a:rPr lang="ar-SA" smtClean="0"/>
              <a:t>04/05/34</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214E84C-6FF8-4708-8B2C-7E1926327344}" type="slidenum">
              <a:rPr lang="ar-SA" smtClean="0"/>
              <a:t>‹#›</a:t>
            </a:fld>
            <a:endParaRPr lang="ar-SA"/>
          </a:p>
        </p:txBody>
      </p:sp>
    </p:spTree>
    <p:extLst>
      <p:ext uri="{BB962C8B-B14F-4D97-AF65-F5344CB8AC3E}">
        <p14:creationId xmlns:p14="http://schemas.microsoft.com/office/powerpoint/2010/main" val="185688911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1</a:t>
            </a:fld>
            <a:endParaRPr lang="ar-SA"/>
          </a:p>
        </p:txBody>
      </p:sp>
    </p:spTree>
    <p:extLst>
      <p:ext uri="{BB962C8B-B14F-4D97-AF65-F5344CB8AC3E}">
        <p14:creationId xmlns:p14="http://schemas.microsoft.com/office/powerpoint/2010/main" val="1813820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10</a:t>
            </a:fld>
            <a:endParaRPr lang="ar-SA"/>
          </a:p>
        </p:txBody>
      </p:sp>
    </p:spTree>
    <p:extLst>
      <p:ext uri="{BB962C8B-B14F-4D97-AF65-F5344CB8AC3E}">
        <p14:creationId xmlns:p14="http://schemas.microsoft.com/office/powerpoint/2010/main" val="32799171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11</a:t>
            </a:fld>
            <a:endParaRPr lang="ar-SA"/>
          </a:p>
        </p:txBody>
      </p:sp>
    </p:spTree>
    <p:extLst>
      <p:ext uri="{BB962C8B-B14F-4D97-AF65-F5344CB8AC3E}">
        <p14:creationId xmlns:p14="http://schemas.microsoft.com/office/powerpoint/2010/main" val="25016251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12</a:t>
            </a:fld>
            <a:endParaRPr lang="ar-SA"/>
          </a:p>
        </p:txBody>
      </p:sp>
    </p:spTree>
    <p:extLst>
      <p:ext uri="{BB962C8B-B14F-4D97-AF65-F5344CB8AC3E}">
        <p14:creationId xmlns:p14="http://schemas.microsoft.com/office/powerpoint/2010/main" val="48056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13</a:t>
            </a:fld>
            <a:endParaRPr lang="ar-SA"/>
          </a:p>
        </p:txBody>
      </p:sp>
    </p:spTree>
    <p:extLst>
      <p:ext uri="{BB962C8B-B14F-4D97-AF65-F5344CB8AC3E}">
        <p14:creationId xmlns:p14="http://schemas.microsoft.com/office/powerpoint/2010/main" val="10290593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14</a:t>
            </a:fld>
            <a:endParaRPr lang="ar-SA"/>
          </a:p>
        </p:txBody>
      </p:sp>
    </p:spTree>
    <p:extLst>
      <p:ext uri="{BB962C8B-B14F-4D97-AF65-F5344CB8AC3E}">
        <p14:creationId xmlns:p14="http://schemas.microsoft.com/office/powerpoint/2010/main" val="11133965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endParaRPr lang="ar-SA" dirty="0" smtClean="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15</a:t>
            </a:fld>
            <a:endParaRPr lang="ar-SA"/>
          </a:p>
        </p:txBody>
      </p:sp>
    </p:spTree>
    <p:extLst>
      <p:ext uri="{BB962C8B-B14F-4D97-AF65-F5344CB8AC3E}">
        <p14:creationId xmlns:p14="http://schemas.microsoft.com/office/powerpoint/2010/main" val="40436353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16</a:t>
            </a:fld>
            <a:endParaRPr lang="ar-SA"/>
          </a:p>
        </p:txBody>
      </p:sp>
    </p:spTree>
    <p:extLst>
      <p:ext uri="{BB962C8B-B14F-4D97-AF65-F5344CB8AC3E}">
        <p14:creationId xmlns:p14="http://schemas.microsoft.com/office/powerpoint/2010/main" val="28203593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17</a:t>
            </a:fld>
            <a:endParaRPr lang="ar-SA"/>
          </a:p>
        </p:txBody>
      </p:sp>
    </p:spTree>
    <p:extLst>
      <p:ext uri="{BB962C8B-B14F-4D97-AF65-F5344CB8AC3E}">
        <p14:creationId xmlns:p14="http://schemas.microsoft.com/office/powerpoint/2010/main" val="19529437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18</a:t>
            </a:fld>
            <a:endParaRPr lang="ar-SA"/>
          </a:p>
        </p:txBody>
      </p:sp>
    </p:spTree>
    <p:extLst>
      <p:ext uri="{BB962C8B-B14F-4D97-AF65-F5344CB8AC3E}">
        <p14:creationId xmlns:p14="http://schemas.microsoft.com/office/powerpoint/2010/main" val="19444300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19</a:t>
            </a:fld>
            <a:endParaRPr lang="ar-SA"/>
          </a:p>
        </p:txBody>
      </p:sp>
    </p:spTree>
    <p:extLst>
      <p:ext uri="{BB962C8B-B14F-4D97-AF65-F5344CB8AC3E}">
        <p14:creationId xmlns:p14="http://schemas.microsoft.com/office/powerpoint/2010/main" val="4249823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2</a:t>
            </a:fld>
            <a:endParaRPr lang="ar-SA"/>
          </a:p>
        </p:txBody>
      </p:sp>
    </p:spTree>
    <p:extLst>
      <p:ext uri="{BB962C8B-B14F-4D97-AF65-F5344CB8AC3E}">
        <p14:creationId xmlns:p14="http://schemas.microsoft.com/office/powerpoint/2010/main" val="179955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20</a:t>
            </a:fld>
            <a:endParaRPr lang="ar-SA"/>
          </a:p>
        </p:txBody>
      </p:sp>
    </p:spTree>
    <p:extLst>
      <p:ext uri="{BB962C8B-B14F-4D97-AF65-F5344CB8AC3E}">
        <p14:creationId xmlns:p14="http://schemas.microsoft.com/office/powerpoint/2010/main" val="5846288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21</a:t>
            </a:fld>
            <a:endParaRPr lang="ar-SA"/>
          </a:p>
        </p:txBody>
      </p:sp>
    </p:spTree>
    <p:extLst>
      <p:ext uri="{BB962C8B-B14F-4D97-AF65-F5344CB8AC3E}">
        <p14:creationId xmlns:p14="http://schemas.microsoft.com/office/powerpoint/2010/main" val="6890838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22</a:t>
            </a:fld>
            <a:endParaRPr lang="ar-SA"/>
          </a:p>
        </p:txBody>
      </p:sp>
    </p:spTree>
    <p:extLst>
      <p:ext uri="{BB962C8B-B14F-4D97-AF65-F5344CB8AC3E}">
        <p14:creationId xmlns:p14="http://schemas.microsoft.com/office/powerpoint/2010/main" val="689083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3</a:t>
            </a:fld>
            <a:endParaRPr lang="ar-SA"/>
          </a:p>
        </p:txBody>
      </p:sp>
    </p:spTree>
    <p:extLst>
      <p:ext uri="{BB962C8B-B14F-4D97-AF65-F5344CB8AC3E}">
        <p14:creationId xmlns:p14="http://schemas.microsoft.com/office/powerpoint/2010/main" val="1164029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4</a:t>
            </a:fld>
            <a:endParaRPr lang="ar-SA"/>
          </a:p>
        </p:txBody>
      </p:sp>
    </p:spTree>
    <p:extLst>
      <p:ext uri="{BB962C8B-B14F-4D97-AF65-F5344CB8AC3E}">
        <p14:creationId xmlns:p14="http://schemas.microsoft.com/office/powerpoint/2010/main" val="2524599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5</a:t>
            </a:fld>
            <a:endParaRPr lang="ar-SA"/>
          </a:p>
        </p:txBody>
      </p:sp>
    </p:spTree>
    <p:extLst>
      <p:ext uri="{BB962C8B-B14F-4D97-AF65-F5344CB8AC3E}">
        <p14:creationId xmlns:p14="http://schemas.microsoft.com/office/powerpoint/2010/main" val="3285368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6</a:t>
            </a:fld>
            <a:endParaRPr lang="ar-SA"/>
          </a:p>
        </p:txBody>
      </p:sp>
    </p:spTree>
    <p:extLst>
      <p:ext uri="{BB962C8B-B14F-4D97-AF65-F5344CB8AC3E}">
        <p14:creationId xmlns:p14="http://schemas.microsoft.com/office/powerpoint/2010/main" val="2315640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7</a:t>
            </a:fld>
            <a:endParaRPr lang="ar-SA"/>
          </a:p>
        </p:txBody>
      </p:sp>
    </p:spTree>
    <p:extLst>
      <p:ext uri="{BB962C8B-B14F-4D97-AF65-F5344CB8AC3E}">
        <p14:creationId xmlns:p14="http://schemas.microsoft.com/office/powerpoint/2010/main" val="30155444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8</a:t>
            </a:fld>
            <a:endParaRPr lang="ar-SA"/>
          </a:p>
        </p:txBody>
      </p:sp>
    </p:spTree>
    <p:extLst>
      <p:ext uri="{BB962C8B-B14F-4D97-AF65-F5344CB8AC3E}">
        <p14:creationId xmlns:p14="http://schemas.microsoft.com/office/powerpoint/2010/main" val="3453730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الأستاذ أبو يوسف</a:t>
            </a:r>
            <a:r>
              <a:rPr lang="ar-SA" baseline="0" dirty="0" smtClean="0"/>
              <a:t> </a:t>
            </a:r>
            <a:r>
              <a:rPr lang="ar-SA" dirty="0" smtClean="0"/>
              <a:t>منتدى التربية والتعليم بالمدينة المنورة لا تنسونا من صالح دعائكم</a:t>
            </a:r>
          </a:p>
          <a:p>
            <a:endParaRPr lang="ar-SA" dirty="0"/>
          </a:p>
        </p:txBody>
      </p:sp>
      <p:sp>
        <p:nvSpPr>
          <p:cNvPr id="4" name="عنصر نائب لرقم الشريحة 3"/>
          <p:cNvSpPr>
            <a:spLocks noGrp="1"/>
          </p:cNvSpPr>
          <p:nvPr>
            <p:ph type="sldNum" sz="quarter" idx="10"/>
          </p:nvPr>
        </p:nvSpPr>
        <p:spPr/>
        <p:txBody>
          <a:bodyPr/>
          <a:lstStyle/>
          <a:p>
            <a:fld id="{B214E84C-6FF8-4708-8B2C-7E1926327344}" type="slidenum">
              <a:rPr lang="ar-SA" smtClean="0"/>
              <a:t>9</a:t>
            </a:fld>
            <a:endParaRPr lang="ar-SA"/>
          </a:p>
        </p:txBody>
      </p:sp>
    </p:spTree>
    <p:extLst>
      <p:ext uri="{BB962C8B-B14F-4D97-AF65-F5344CB8AC3E}">
        <p14:creationId xmlns:p14="http://schemas.microsoft.com/office/powerpoint/2010/main" val="2785824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04/05/34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04/05/34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04/05/34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04/05/34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04/05/34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04/05/34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04/05/34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04/05/34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04/05/34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04/05/34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04/05/34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25000" b="-25000"/>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04/05/34</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adinahx.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www.madinahx.com/"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6\1\التربية الاسلامية الصف السادس ف2  توزيع و تحضير و عروض بوربوينت و كتاب و اوراق عمل و خرائط مفاهيم\فقه\بور بوينت فقه سادس ابتدائي ف2 كتاب الطالب\بور بوينت فقه سادس ف2 كتاب نشاط\22.pn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5576" y="620688"/>
            <a:ext cx="7704856" cy="5400600"/>
          </a:xfrm>
          <a:prstGeom prst="rect">
            <a:avLst/>
          </a:prstGeom>
          <a:noFill/>
          <a:extLst>
            <a:ext uri="{909E8E84-426E-40DD-AFC4-6F175D3DCCD1}">
              <a14:hiddenFill xmlns:a14="http://schemas.microsoft.com/office/drawing/2010/main">
                <a:solidFill>
                  <a:srgbClr val="FFFFFF"/>
                </a:solidFill>
              </a14:hiddenFill>
            </a:ext>
          </a:extLst>
        </p:spPr>
      </p:pic>
      <p:sp>
        <p:nvSpPr>
          <p:cNvPr id="4" name="مستطيل 3">
            <a:hlinkClick r:id="rId3"/>
          </p:cNvPr>
          <p:cNvSpPr/>
          <p:nvPr/>
        </p:nvSpPr>
        <p:spPr>
          <a:xfrm>
            <a:off x="3157158" y="5795972"/>
            <a:ext cx="2829684" cy="369332"/>
          </a:xfrm>
          <a:prstGeom prst="rect">
            <a:avLst/>
          </a:prstGeom>
        </p:spPr>
        <p:txBody>
          <a:bodyPr wrap="none">
            <a:spAutoFit/>
          </a:bodyPr>
          <a:lstStyle/>
          <a:p>
            <a:r>
              <a:rPr lang="en-US" dirty="0"/>
              <a:t>http://www.madinahx.com/</a:t>
            </a:r>
            <a:endParaRPr lang="ar-SA" dirty="0"/>
          </a:p>
        </p:txBody>
      </p:sp>
      <p:sp>
        <p:nvSpPr>
          <p:cNvPr id="5" name="مستطيل 4"/>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85786" y="526301"/>
            <a:ext cx="7547421" cy="830997"/>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algn="ctr"/>
            <a:r>
              <a:rPr lang="ar-EG" sz="4800" b="1" dirty="0" smtClean="0"/>
              <a:t>حقوق أهل بيت النبي </a:t>
            </a:r>
            <a:r>
              <a:rPr lang="ar-EG" sz="4800" b="1" dirty="0" smtClean="0">
                <a:sym typeface="AGA Arabesque"/>
              </a:rPr>
              <a:t></a:t>
            </a:r>
            <a:endParaRPr lang="ar-EG" sz="4800" b="1" dirty="0" smtClean="0"/>
          </a:p>
        </p:txBody>
      </p:sp>
      <p:sp>
        <p:nvSpPr>
          <p:cNvPr id="5" name="مستطيل 4"/>
          <p:cNvSpPr/>
          <p:nvPr/>
        </p:nvSpPr>
        <p:spPr>
          <a:xfrm>
            <a:off x="500034" y="3105693"/>
            <a:ext cx="8208912" cy="1323439"/>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ar-SA" sz="4000" b="1" dirty="0" smtClean="0">
                <a:solidFill>
                  <a:schemeClr val="tx1"/>
                </a:solidFill>
              </a:rPr>
              <a:t>اليقين الجازم بأن نسب رسول الله صلى الله عليه وسلم وذريته هو أشرف أنساب العرب قاطبة</a:t>
            </a:r>
          </a:p>
        </p:txBody>
      </p:sp>
      <p:sp>
        <p:nvSpPr>
          <p:cNvPr id="4" name="مستطيل 3"/>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5"/>
                                        </p:tgtEl>
                                        <p:attrNameLst>
                                          <p:attrName>style.visibility</p:attrName>
                                        </p:attrNameLst>
                                      </p:cBhvr>
                                      <p:to>
                                        <p:strVal val="visible"/>
                                      </p:to>
                                    </p:set>
                                    <p:anim calcmode="discrete" valueType="clr">
                                      <p:cBhvr override="childStyle">
                                        <p:cTn id="12"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5"/>
                                        </p:tgtEl>
                                        <p:attrNameLst>
                                          <p:attrName>fillcolor</p:attrName>
                                        </p:attrNameLst>
                                      </p:cBhvr>
                                      <p:tavLst>
                                        <p:tav tm="0">
                                          <p:val>
                                            <p:clrVal>
                                              <a:schemeClr val="accent2"/>
                                            </p:clrVal>
                                          </p:val>
                                        </p:tav>
                                        <p:tav tm="50000">
                                          <p:val>
                                            <p:clrVal>
                                              <a:schemeClr val="hlink"/>
                                            </p:clrVal>
                                          </p:val>
                                        </p:tav>
                                      </p:tavLst>
                                    </p:anim>
                                    <p:set>
                                      <p:cBhvr>
                                        <p:cTn id="14" dur="80"/>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28596" y="343895"/>
            <a:ext cx="8429684" cy="584775"/>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r>
              <a:rPr lang="ar-SA" sz="3200" b="1" dirty="0" smtClean="0"/>
              <a:t>نماذج من محبة الصحابة رضي الله عنهم لأهل بيت النبي </a:t>
            </a:r>
            <a:r>
              <a:rPr lang="ar-SA" sz="3200" b="1" dirty="0" smtClean="0">
                <a:sym typeface="AGA Arabesque"/>
              </a:rPr>
              <a:t></a:t>
            </a:r>
            <a:endParaRPr lang="ar-SA" sz="3200" b="1" dirty="0" smtClean="0"/>
          </a:p>
        </p:txBody>
      </p:sp>
      <p:sp>
        <p:nvSpPr>
          <p:cNvPr id="4" name="مستطيل 3"/>
          <p:cNvSpPr/>
          <p:nvPr/>
        </p:nvSpPr>
        <p:spPr>
          <a:xfrm>
            <a:off x="428596" y="1901975"/>
            <a:ext cx="8286808" cy="3170099"/>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ar-EG" sz="4000" b="1" dirty="0" smtClean="0"/>
              <a:t>- قال أبو بكر الصديق رضي الله عنه : ( والذي نفسي بيده لقرابة رسول الله صلى الله عليه وسلم أحب إلي أن أصل من قرابتي )</a:t>
            </a:r>
          </a:p>
          <a:p>
            <a:r>
              <a:rPr lang="ar-EG" sz="4000" b="1" dirty="0" smtClean="0"/>
              <a:t>- عن ابن عمر عن أبي بكر رضي الله عنه قال : (ارقبوا محمدا صلى الله عليه وسلم في أهل بيته)</a:t>
            </a:r>
            <a:endParaRPr lang="ar-SA" sz="4000" b="1" dirty="0"/>
          </a:p>
        </p:txBody>
      </p:sp>
      <p:sp>
        <p:nvSpPr>
          <p:cNvPr id="5" name="مستطيل 4"/>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28596" y="343895"/>
            <a:ext cx="8429684" cy="584775"/>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r>
              <a:rPr lang="ar-SA" sz="3200" b="1" dirty="0" smtClean="0"/>
              <a:t>نماذج من محبة الصحابة رضي الله عنهم لأهل بيت النبي </a:t>
            </a:r>
            <a:r>
              <a:rPr lang="ar-SA" sz="3200" b="1" dirty="0" smtClean="0">
                <a:sym typeface="AGA Arabesque"/>
              </a:rPr>
              <a:t></a:t>
            </a:r>
            <a:endParaRPr lang="ar-SA" sz="3200" b="1" dirty="0" smtClean="0"/>
          </a:p>
        </p:txBody>
      </p:sp>
      <p:sp>
        <p:nvSpPr>
          <p:cNvPr id="4" name="مستطيل 3"/>
          <p:cNvSpPr/>
          <p:nvPr/>
        </p:nvSpPr>
        <p:spPr>
          <a:xfrm>
            <a:off x="428596" y="1714488"/>
            <a:ext cx="8286808" cy="4524315"/>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ar-EG" sz="3600" b="1" dirty="0" smtClean="0"/>
              <a:t>- عن عقبة بن الحارث قال : رأيت أبا بكر رضي الله عنه وحمل الحسن وهو يقول : بأبي شبيه بالنبي صلى الله عليه وسلم لا شبيه بعلي وعلي يضحك</a:t>
            </a:r>
            <a:endParaRPr lang="en-US" sz="3600" dirty="0" smtClean="0"/>
          </a:p>
          <a:p>
            <a:r>
              <a:rPr lang="ar-EG" sz="3600" b="1" dirty="0" smtClean="0"/>
              <a:t>- عن أنس رضي الله عه أن عمر بن الخطاب رضي الله عنه كان إذا </a:t>
            </a:r>
            <a:r>
              <a:rPr lang="ar-EG" sz="3600" b="1" dirty="0" err="1" smtClean="0"/>
              <a:t>قحطوا</a:t>
            </a:r>
            <a:r>
              <a:rPr lang="ar-EG" sz="3600" b="1" dirty="0" smtClean="0"/>
              <a:t> استسقى بالعباس بن عبد المطلب رضي الله عنه أي طلب منه الدعاء فقال : ( اللهم إنا كنا نتوسل إليك بنبينا صلى الله عليه وسلم فتسقينا وإنا نتوسل إليك بعم نبينا فاسقنا قال : فيسقون )</a:t>
            </a:r>
            <a:endParaRPr lang="en-US" sz="3600" dirty="0"/>
          </a:p>
        </p:txBody>
      </p:sp>
      <p:sp>
        <p:nvSpPr>
          <p:cNvPr id="5" name="مستطيل 4"/>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28596" y="343895"/>
            <a:ext cx="8429684" cy="584775"/>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r>
              <a:rPr lang="ar-SA" sz="3200" b="1" dirty="0" smtClean="0"/>
              <a:t>نماذج من محبة الصحابة رضي الله عنهم لأهل بيت النبي </a:t>
            </a:r>
            <a:r>
              <a:rPr lang="ar-SA" sz="3200" b="1" dirty="0" smtClean="0">
                <a:sym typeface="AGA Arabesque"/>
              </a:rPr>
              <a:t></a:t>
            </a:r>
            <a:endParaRPr lang="ar-SA" sz="3200" b="1" dirty="0" smtClean="0"/>
          </a:p>
        </p:txBody>
      </p:sp>
      <p:sp>
        <p:nvSpPr>
          <p:cNvPr id="4" name="مستطيل 3"/>
          <p:cNvSpPr/>
          <p:nvPr/>
        </p:nvSpPr>
        <p:spPr>
          <a:xfrm>
            <a:off x="428596" y="1901975"/>
            <a:ext cx="8286808" cy="3785652"/>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ar-EG" sz="4000" b="1" dirty="0" smtClean="0"/>
              <a:t>- لما أجمع عمر بن الخطاب رضي الله عنه على تدوين الديوان وذلك في المحرم سنة عشرين بدأ ببني هاشم في الدعوة ثم الأقرب فالأقرب برسول الله صلى الله عليه وسلم فكان القوم إذا استووا في القرابة برسول الله صلى الله عليه وسلم قدم أهل السابقة حتى انتهى إلى الأنصار </a:t>
            </a:r>
            <a:endParaRPr lang="en-US" sz="4000" dirty="0"/>
          </a:p>
        </p:txBody>
      </p:sp>
      <p:sp>
        <p:nvSpPr>
          <p:cNvPr id="5" name="مستطيل 4"/>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500298" y="1285860"/>
            <a:ext cx="3881948" cy="4653136"/>
          </a:xfrm>
          <a:prstGeom prst="rect">
            <a:avLst/>
          </a:prstGeom>
          <a:noFill/>
          <a:ln w="9525">
            <a:noFill/>
            <a:miter lim="800000"/>
            <a:headEnd/>
            <a:tailEnd/>
          </a:ln>
        </p:spPr>
      </p:pic>
      <p:sp>
        <p:nvSpPr>
          <p:cNvPr id="3" name="TextBox 9"/>
          <p:cNvSpPr txBox="1"/>
          <p:nvPr/>
        </p:nvSpPr>
        <p:spPr>
          <a:xfrm>
            <a:off x="3214678" y="2857496"/>
            <a:ext cx="2286016" cy="1862048"/>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EG" sz="115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فكر</a:t>
            </a:r>
            <a:endParaRPr lang="en-US" sz="115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 name="مستطيل 3"/>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4)">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428596" y="928670"/>
            <a:ext cx="7929618" cy="2800767"/>
          </a:xfrm>
          <a:prstGeom prst="rect">
            <a:avLst/>
          </a:prstGeom>
        </p:spPr>
        <p:style>
          <a:lnRef idx="0">
            <a:schemeClr val="accent2"/>
          </a:lnRef>
          <a:fillRef idx="3">
            <a:schemeClr val="accent2"/>
          </a:fillRef>
          <a:effectRef idx="3">
            <a:schemeClr val="accent2"/>
          </a:effectRef>
          <a:fontRef idx="minor">
            <a:schemeClr val="lt1"/>
          </a:fontRef>
        </p:style>
        <p:txBody>
          <a:bodyPr wrap="square" lIns="91440" tIns="45720" rIns="91440" bIns="45720">
            <a:spAutoFit/>
          </a:bodyPr>
          <a:lstStyle/>
          <a:p>
            <a:r>
              <a:rPr lang="ar-EG" sz="4400" b="1" dirty="0" smtClean="0"/>
              <a:t>ما أثر أهل بيت النبي صلى الله عليه وسلم في الدعوة ونشر الدين ؟</a:t>
            </a:r>
            <a:endParaRPr lang="en-US" sz="4400" dirty="0" smtClean="0"/>
          </a:p>
          <a:p>
            <a:r>
              <a:rPr lang="ar-SA" sz="4400" b="1" dirty="0" smtClean="0"/>
              <a:t>...........................................................</a:t>
            </a:r>
            <a:r>
              <a:rPr lang="ar-EG" sz="4400" b="1" dirty="0" smtClean="0"/>
              <a:t>.............................</a:t>
            </a:r>
            <a:r>
              <a:rPr lang="ar-SA" sz="4400" b="1" dirty="0" smtClean="0"/>
              <a:t>..........</a:t>
            </a:r>
          </a:p>
        </p:txBody>
      </p:sp>
      <p:sp>
        <p:nvSpPr>
          <p:cNvPr id="3" name="مربع نص 2"/>
          <p:cNvSpPr txBox="1">
            <a:spLocks noChangeArrowheads="1"/>
          </p:cNvSpPr>
          <p:nvPr/>
        </p:nvSpPr>
        <p:spPr bwMode="auto">
          <a:xfrm>
            <a:off x="285720" y="2357430"/>
            <a:ext cx="8072494" cy="1323439"/>
          </a:xfrm>
          <a:prstGeom prst="rect">
            <a:avLst/>
          </a:prstGeom>
          <a:noFill/>
          <a:ln w="9525">
            <a:noFill/>
            <a:miter lim="800000"/>
            <a:headEnd/>
            <a:tailEnd/>
          </a:ln>
        </p:spPr>
        <p:txBody>
          <a:bodyPr wrap="square">
            <a:spAutoFit/>
          </a:bodyPr>
          <a:lstStyle/>
          <a:p>
            <a:pPr algn="r"/>
            <a:r>
              <a:rPr lang="ar-SA" sz="4000" b="1" dirty="0" smtClean="0">
                <a:solidFill>
                  <a:srgbClr val="FFFF00"/>
                </a:solidFill>
              </a:rPr>
              <a:t>كان لهم فضل كبير في </a:t>
            </a:r>
            <a:r>
              <a:rPr lang="ar-SA" sz="4000" b="1" dirty="0" err="1" smtClean="0">
                <a:solidFill>
                  <a:srgbClr val="FFFF00"/>
                </a:solidFill>
              </a:rPr>
              <a:t>التضيحة</a:t>
            </a:r>
            <a:r>
              <a:rPr lang="ar-SA" sz="4000" b="1" dirty="0" smtClean="0">
                <a:solidFill>
                  <a:srgbClr val="FFFF00"/>
                </a:solidFill>
              </a:rPr>
              <a:t> من أجل نشر الدين </a:t>
            </a:r>
            <a:endParaRPr lang="ar-SA" sz="4000" b="1" dirty="0">
              <a:solidFill>
                <a:srgbClr val="FFFF00"/>
              </a:solidFill>
            </a:endParaRPr>
          </a:p>
        </p:txBody>
      </p:sp>
      <p:sp>
        <p:nvSpPr>
          <p:cNvPr id="4" name="مستطيل 3"/>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8" presetClass="entr" presetSubtype="0" accel="5000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 dur="1000" fill="hold"/>
                                        <p:tgtEl>
                                          <p:spTgt spid="3"/>
                                        </p:tgtEl>
                                        <p:attrNameLst>
                                          <p:attrName>ppt_x</p:attrName>
                                        </p:attrNameLst>
                                      </p:cBhvr>
                                      <p:tavLst>
                                        <p:tav tm="0">
                                          <p:val>
                                            <p:fltVal val="-1"/>
                                          </p:val>
                                        </p:tav>
                                        <p:tav tm="50000">
                                          <p:val>
                                            <p:fltVal val="0.95"/>
                                          </p:val>
                                        </p:tav>
                                        <p:tav tm="100000">
                                          <p:val>
                                            <p:strVal val="#ppt_x"/>
                                          </p:val>
                                        </p:tav>
                                      </p:tavLst>
                                    </p:anim>
                                    <p:anim calcmode="lin" valueType="num">
                                      <p:cBhvr>
                                        <p:cTn id="16" dur="1000" fill="hold"/>
                                        <p:tgtEl>
                                          <p:spTgt spid="3"/>
                                        </p:tgtEl>
                                        <p:attrNameLst>
                                          <p:attrName>ppt_y</p:attrName>
                                        </p:attrNameLst>
                                      </p:cBhvr>
                                      <p:tavLst>
                                        <p:tav tm="0">
                                          <p:val>
                                            <p:strVal val="#ppt_y"/>
                                          </p:val>
                                        </p:tav>
                                        <p:tav tm="100000">
                                          <p:val>
                                            <p:strVal val="#ppt_y"/>
                                          </p:val>
                                        </p:tav>
                                      </p:tavLst>
                                    </p:anim>
                                    <p:animEffect transition="in" filter="fade">
                                      <p:cBhvr>
                                        <p:cTn id="1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1"/>
          <p:cNvPicPr>
            <a:picLocks noChangeAspect="1" noChangeArrowheads="1"/>
          </p:cNvPicPr>
          <p:nvPr/>
        </p:nvPicPr>
        <p:blipFill>
          <a:blip r:embed="rId3" cstate="print"/>
          <a:srcRect/>
          <a:stretch>
            <a:fillRect/>
          </a:stretch>
        </p:blipFill>
        <p:spPr bwMode="auto">
          <a:xfrm>
            <a:off x="2051720" y="1196752"/>
            <a:ext cx="5184576" cy="406665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3" name="مستطيل 2"/>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7409"/>
                                        </p:tgtEl>
                                        <p:attrNameLst>
                                          <p:attrName>style.visibility</p:attrName>
                                        </p:attrNameLst>
                                      </p:cBhvr>
                                      <p:to>
                                        <p:strVal val="visible"/>
                                      </p:to>
                                    </p:set>
                                    <p:anim calcmode="lin" valueType="num">
                                      <p:cBhvr>
                                        <p:cTn id="7" dur="500" fill="hold"/>
                                        <p:tgtEl>
                                          <p:spTgt spid="17409"/>
                                        </p:tgtEl>
                                        <p:attrNameLst>
                                          <p:attrName>ppt_w</p:attrName>
                                        </p:attrNameLst>
                                      </p:cBhvr>
                                      <p:tavLst>
                                        <p:tav tm="0">
                                          <p:val>
                                            <p:fltVal val="0"/>
                                          </p:val>
                                        </p:tav>
                                        <p:tav tm="100000">
                                          <p:val>
                                            <p:strVal val="#ppt_w"/>
                                          </p:val>
                                        </p:tav>
                                      </p:tavLst>
                                    </p:anim>
                                    <p:anim calcmode="lin" valueType="num">
                                      <p:cBhvr>
                                        <p:cTn id="8" dur="500" fill="hold"/>
                                        <p:tgtEl>
                                          <p:spTgt spid="17409"/>
                                        </p:tgtEl>
                                        <p:attrNameLst>
                                          <p:attrName>ppt_h</p:attrName>
                                        </p:attrNameLst>
                                      </p:cBhvr>
                                      <p:tavLst>
                                        <p:tav tm="0">
                                          <p:val>
                                            <p:fltVal val="0"/>
                                          </p:val>
                                        </p:tav>
                                        <p:tav tm="100000">
                                          <p:val>
                                            <p:strVal val="#ppt_h"/>
                                          </p:val>
                                        </p:tav>
                                      </p:tavLst>
                                    </p:anim>
                                    <p:animEffect transition="in" filter="fade">
                                      <p:cBhvr>
                                        <p:cTn id="9" dur="500"/>
                                        <p:tgtEl>
                                          <p:spTgt spid="174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وسيلة شرح على شكل سحابة 6"/>
          <p:cNvSpPr/>
          <p:nvPr/>
        </p:nvSpPr>
        <p:spPr>
          <a:xfrm>
            <a:off x="1071538" y="1000108"/>
            <a:ext cx="6858048" cy="4857784"/>
          </a:xfrm>
          <a:prstGeom prst="cloudCallou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SA" sz="4800" b="1" dirty="0" smtClean="0">
                <a:solidFill>
                  <a:srgbClr val="FFFF00"/>
                </a:solidFill>
              </a:rPr>
              <a:t>أهل بيت النبي صلى الله عليه وسلم هم أزواجه وذريته وكل مسلم ومسلمة من نسل جده عبد المطلب</a:t>
            </a:r>
          </a:p>
        </p:txBody>
      </p:sp>
      <p:sp>
        <p:nvSpPr>
          <p:cNvPr id="3" name="مستطيل 2"/>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to="" calcmode="lin" valueType="num">
                                      <p:cBhvr>
                                        <p:cTn id="7" dur="1" fill="hold"/>
                                        <p:tgtEl>
                                          <p:spTgt spid="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وسيلة شرح على شكل سحابة 6"/>
          <p:cNvSpPr/>
          <p:nvPr/>
        </p:nvSpPr>
        <p:spPr>
          <a:xfrm>
            <a:off x="1071538" y="428604"/>
            <a:ext cx="6858048" cy="5429288"/>
          </a:xfrm>
          <a:prstGeom prst="cloudCallou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4000" b="1" dirty="0" smtClean="0">
                <a:solidFill>
                  <a:srgbClr val="FFFF00"/>
                </a:solidFill>
              </a:rPr>
              <a:t>من حقوق أهل بيت النبي صلى الله عليه وسلم : المحبة والموالاة ، الصلاة عليهم عند الصلاة على النبي صلى الله عليه وسلم ، خمس الغنائم ، اعتقاد شرف نسبهم</a:t>
            </a:r>
          </a:p>
        </p:txBody>
      </p:sp>
      <p:sp>
        <p:nvSpPr>
          <p:cNvPr id="3" name="مستطيل 2"/>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to="" calcmode="lin" valueType="num">
                                      <p:cBhvr>
                                        <p:cTn id="7" dur="1" fill="hold"/>
                                        <p:tgtEl>
                                          <p:spTgt spid="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1"/>
          <p:cNvPicPr>
            <a:picLocks noChangeAspect="1" noChangeArrowheads="1"/>
          </p:cNvPicPr>
          <p:nvPr/>
        </p:nvPicPr>
        <p:blipFill>
          <a:blip r:embed="rId3" cstate="print"/>
          <a:srcRect/>
          <a:stretch>
            <a:fillRect/>
          </a:stretch>
        </p:blipFill>
        <p:spPr bwMode="auto">
          <a:xfrm>
            <a:off x="2195736" y="1412776"/>
            <a:ext cx="5306558" cy="3600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3" name="مستطيل 2"/>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5361"/>
                                        </p:tgtEl>
                                        <p:attrNameLst>
                                          <p:attrName>style.visibility</p:attrName>
                                        </p:attrNameLst>
                                      </p:cBhvr>
                                      <p:to>
                                        <p:strVal val="visible"/>
                                      </p:to>
                                    </p:set>
                                    <p:anim calcmode="lin" valueType="num">
                                      <p:cBhvr>
                                        <p:cTn id="7" dur="500" fill="hold"/>
                                        <p:tgtEl>
                                          <p:spTgt spid="15361"/>
                                        </p:tgtEl>
                                        <p:attrNameLst>
                                          <p:attrName>ppt_w</p:attrName>
                                        </p:attrNameLst>
                                      </p:cBhvr>
                                      <p:tavLst>
                                        <p:tav tm="0">
                                          <p:val>
                                            <p:fltVal val="0"/>
                                          </p:val>
                                        </p:tav>
                                        <p:tav tm="100000">
                                          <p:val>
                                            <p:strVal val="#ppt_w"/>
                                          </p:val>
                                        </p:tav>
                                      </p:tavLst>
                                    </p:anim>
                                    <p:anim calcmode="lin" valueType="num">
                                      <p:cBhvr>
                                        <p:cTn id="8" dur="500" fill="hold"/>
                                        <p:tgtEl>
                                          <p:spTgt spid="15361"/>
                                        </p:tgtEl>
                                        <p:attrNameLst>
                                          <p:attrName>ppt_h</p:attrName>
                                        </p:attrNameLst>
                                      </p:cBhvr>
                                      <p:tavLst>
                                        <p:tav tm="0">
                                          <p:val>
                                            <p:fltVal val="0"/>
                                          </p:val>
                                        </p:tav>
                                        <p:tav tm="100000">
                                          <p:val>
                                            <p:strVal val="#ppt_h"/>
                                          </p:val>
                                        </p:tav>
                                      </p:tavLst>
                                    </p:anim>
                                    <p:animEffect transition="in" filter="fade">
                                      <p:cBhvr>
                                        <p:cTn id="9" dur="500"/>
                                        <p:tgtEl>
                                          <p:spTgt spid="153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a:srcRect/>
          <a:stretch>
            <a:fillRect/>
          </a:stretch>
        </p:blipFill>
        <p:spPr bwMode="auto">
          <a:xfrm>
            <a:off x="1500166" y="1643050"/>
            <a:ext cx="6104945" cy="257176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3" name="مستطيل 2"/>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extLst>
      <p:ext uri="{BB962C8B-B14F-4D97-AF65-F5344CB8AC3E}">
        <p14:creationId xmlns:p14="http://schemas.microsoft.com/office/powerpoint/2010/main" val="1403527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fmla="#ppt_w*sin(2.5*pi*$)">
                                          <p:val>
                                            <p:fltVal val="0"/>
                                          </p:val>
                                        </p:tav>
                                        <p:tav tm="100000">
                                          <p:val>
                                            <p:fltVal val="1"/>
                                          </p:val>
                                        </p:tav>
                                      </p:tavLst>
                                    </p:anim>
                                    <p:anim calcmode="lin" valueType="num">
                                      <p:cBhvr>
                                        <p:cTn id="8" dur="5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srcRect/>
          <a:stretch>
            <a:fillRect/>
          </a:stretch>
        </p:blipFill>
        <p:spPr bwMode="auto">
          <a:xfrm>
            <a:off x="500034" y="642918"/>
            <a:ext cx="8048645" cy="5286412"/>
          </a:xfrm>
          <a:prstGeom prst="rect">
            <a:avLst/>
          </a:prstGeom>
          <a:ln w="88900" cap="sq" cmpd="thickThin">
            <a:solidFill>
              <a:srgbClr val="FF0000"/>
            </a:solidFill>
            <a:prstDash val="solid"/>
            <a:miter lim="800000"/>
          </a:ln>
          <a:effectLst>
            <a:innerShdw blurRad="76200">
              <a:srgbClr val="000000"/>
            </a:innerShdw>
          </a:effectLst>
        </p:spPr>
      </p:pic>
      <p:sp>
        <p:nvSpPr>
          <p:cNvPr id="3" name="مستطيل 2"/>
          <p:cNvSpPr/>
          <p:nvPr/>
        </p:nvSpPr>
        <p:spPr>
          <a:xfrm>
            <a:off x="5357818" y="2214554"/>
            <a:ext cx="466794" cy="707886"/>
          </a:xfrm>
          <a:prstGeom prst="rect">
            <a:avLst/>
          </a:prstGeom>
        </p:spPr>
        <p:txBody>
          <a:bodyPr wrap="none">
            <a:spAutoFit/>
          </a:bodyPr>
          <a:lstStyle/>
          <a:p>
            <a:r>
              <a:rPr lang="ar-SA" sz="4000" dirty="0">
                <a:solidFill>
                  <a:srgbClr val="FF0000"/>
                </a:solidFill>
              </a:rPr>
              <a:t>√</a:t>
            </a:r>
          </a:p>
        </p:txBody>
      </p:sp>
      <p:sp>
        <p:nvSpPr>
          <p:cNvPr id="4" name="مستطيل 3"/>
          <p:cNvSpPr/>
          <p:nvPr/>
        </p:nvSpPr>
        <p:spPr>
          <a:xfrm>
            <a:off x="5429256" y="2928934"/>
            <a:ext cx="466794" cy="707886"/>
          </a:xfrm>
          <a:prstGeom prst="rect">
            <a:avLst/>
          </a:prstGeom>
        </p:spPr>
        <p:txBody>
          <a:bodyPr wrap="none">
            <a:spAutoFit/>
          </a:bodyPr>
          <a:lstStyle/>
          <a:p>
            <a:r>
              <a:rPr lang="ar-SA" sz="4000" dirty="0">
                <a:solidFill>
                  <a:srgbClr val="FF0000"/>
                </a:solidFill>
              </a:rPr>
              <a:t>√</a:t>
            </a:r>
          </a:p>
        </p:txBody>
      </p:sp>
      <p:sp>
        <p:nvSpPr>
          <p:cNvPr id="5" name="مستطيل 4"/>
          <p:cNvSpPr/>
          <p:nvPr/>
        </p:nvSpPr>
        <p:spPr>
          <a:xfrm>
            <a:off x="4929190" y="4214818"/>
            <a:ext cx="466794" cy="707886"/>
          </a:xfrm>
          <a:prstGeom prst="rect">
            <a:avLst/>
          </a:prstGeom>
        </p:spPr>
        <p:txBody>
          <a:bodyPr wrap="none">
            <a:spAutoFit/>
          </a:bodyPr>
          <a:lstStyle/>
          <a:p>
            <a:r>
              <a:rPr lang="ar-SA" sz="4000" dirty="0">
                <a:solidFill>
                  <a:srgbClr val="FF0000"/>
                </a:solidFill>
              </a:rPr>
              <a:t>√</a:t>
            </a:r>
          </a:p>
        </p:txBody>
      </p:sp>
      <p:sp>
        <p:nvSpPr>
          <p:cNvPr id="7" name="مستطيل 6"/>
          <p:cNvSpPr/>
          <p:nvPr/>
        </p:nvSpPr>
        <p:spPr>
          <a:xfrm>
            <a:off x="4357686" y="4857760"/>
            <a:ext cx="466794" cy="707886"/>
          </a:xfrm>
          <a:prstGeom prst="rect">
            <a:avLst/>
          </a:prstGeom>
        </p:spPr>
        <p:txBody>
          <a:bodyPr wrap="none">
            <a:spAutoFit/>
          </a:bodyPr>
          <a:lstStyle/>
          <a:p>
            <a:r>
              <a:rPr lang="ar-SA" sz="4000" dirty="0">
                <a:solidFill>
                  <a:srgbClr val="FF0000"/>
                </a:solidFill>
              </a:rPr>
              <a:t>√</a:t>
            </a:r>
          </a:p>
        </p:txBody>
      </p:sp>
      <p:sp>
        <p:nvSpPr>
          <p:cNvPr id="8" name="مستطيل 7"/>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 to="" calcmode="lin" valueType="num">
                                      <p:cBhvr>
                                        <p:cTn id="7" dur="1" fill="hold"/>
                                        <p:tgtEl>
                                          <p:spTgt spid="409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8" presetClass="entr" presetSubtype="0" accel="5000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3" dur="1000" fill="hold"/>
                                        <p:tgtEl>
                                          <p:spTgt spid="3"/>
                                        </p:tgtEl>
                                        <p:attrNameLst>
                                          <p:attrName>ppt_x</p:attrName>
                                        </p:attrNameLst>
                                      </p:cBhvr>
                                      <p:tavLst>
                                        <p:tav tm="0">
                                          <p:val>
                                            <p:fltVal val="-1"/>
                                          </p:val>
                                        </p:tav>
                                        <p:tav tm="50000">
                                          <p:val>
                                            <p:fltVal val="0.95"/>
                                          </p:val>
                                        </p:tav>
                                        <p:tav tm="100000">
                                          <p:val>
                                            <p:strVal val="#ppt_x"/>
                                          </p:val>
                                        </p:tav>
                                      </p:tavLst>
                                    </p:anim>
                                    <p:anim calcmode="lin" valueType="num">
                                      <p:cBhvr>
                                        <p:cTn id="14" dur="1000" fill="hold"/>
                                        <p:tgtEl>
                                          <p:spTgt spid="3"/>
                                        </p:tgtEl>
                                        <p:attrNameLst>
                                          <p:attrName>ppt_y</p:attrName>
                                        </p:attrNameLst>
                                      </p:cBhvr>
                                      <p:tavLst>
                                        <p:tav tm="0">
                                          <p:val>
                                            <p:strVal val="#ppt_y"/>
                                          </p:val>
                                        </p:tav>
                                        <p:tav tm="100000">
                                          <p:val>
                                            <p:strVal val="#ppt_y"/>
                                          </p:val>
                                        </p:tav>
                                      </p:tavLst>
                                    </p:anim>
                                    <p:animEffect transition="in" filter="fade">
                                      <p:cBhvr>
                                        <p:cTn id="15" dur="1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48" presetClass="entr" presetSubtype="0" accel="5000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p:cTn id="20" dur="1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1" dur="1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22" dur="1000" fill="hold"/>
                                        <p:tgtEl>
                                          <p:spTgt spid="4"/>
                                        </p:tgtEl>
                                        <p:attrNameLst>
                                          <p:attrName>ppt_y</p:attrName>
                                        </p:attrNameLst>
                                      </p:cBhvr>
                                      <p:tavLst>
                                        <p:tav tm="0">
                                          <p:val>
                                            <p:strVal val="#ppt_y"/>
                                          </p:val>
                                        </p:tav>
                                        <p:tav tm="100000">
                                          <p:val>
                                            <p:strVal val="#ppt_y"/>
                                          </p:val>
                                        </p:tav>
                                      </p:tavLst>
                                    </p:anim>
                                    <p:animEffect transition="in" filter="fade">
                                      <p:cBhvr>
                                        <p:cTn id="23" dur="10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48" presetClass="entr" presetSubtype="0" accel="5000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p:cTn id="28" dur="1000" fill="hold"/>
                                        <p:tgtEl>
                                          <p:spTgt spid="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9" dur="1000" fill="hold"/>
                                        <p:tgtEl>
                                          <p:spTgt spid="5"/>
                                        </p:tgtEl>
                                        <p:attrNameLst>
                                          <p:attrName>ppt_x</p:attrName>
                                        </p:attrNameLst>
                                      </p:cBhvr>
                                      <p:tavLst>
                                        <p:tav tm="0">
                                          <p:val>
                                            <p:fltVal val="-1"/>
                                          </p:val>
                                        </p:tav>
                                        <p:tav tm="50000">
                                          <p:val>
                                            <p:fltVal val="0.95"/>
                                          </p:val>
                                        </p:tav>
                                        <p:tav tm="100000">
                                          <p:val>
                                            <p:strVal val="#ppt_x"/>
                                          </p:val>
                                        </p:tav>
                                      </p:tavLst>
                                    </p:anim>
                                    <p:anim calcmode="lin" valueType="num">
                                      <p:cBhvr>
                                        <p:cTn id="30" dur="1000" fill="hold"/>
                                        <p:tgtEl>
                                          <p:spTgt spid="5"/>
                                        </p:tgtEl>
                                        <p:attrNameLst>
                                          <p:attrName>ppt_y</p:attrName>
                                        </p:attrNameLst>
                                      </p:cBhvr>
                                      <p:tavLst>
                                        <p:tav tm="0">
                                          <p:val>
                                            <p:strVal val="#ppt_y"/>
                                          </p:val>
                                        </p:tav>
                                        <p:tav tm="100000">
                                          <p:val>
                                            <p:strVal val="#ppt_y"/>
                                          </p:val>
                                        </p:tav>
                                      </p:tavLst>
                                    </p:anim>
                                    <p:animEffect transition="in" filter="fade">
                                      <p:cBhvr>
                                        <p:cTn id="31" dur="100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48" presetClass="entr" presetSubtype="0" accel="5000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p:cTn id="36" dur="1000" fill="hold"/>
                                        <p:tgtEl>
                                          <p:spTgt spid="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7" dur="1000" fill="hold"/>
                                        <p:tgtEl>
                                          <p:spTgt spid="7"/>
                                        </p:tgtEl>
                                        <p:attrNameLst>
                                          <p:attrName>ppt_x</p:attrName>
                                        </p:attrNameLst>
                                      </p:cBhvr>
                                      <p:tavLst>
                                        <p:tav tm="0">
                                          <p:val>
                                            <p:fltVal val="-1"/>
                                          </p:val>
                                        </p:tav>
                                        <p:tav tm="50000">
                                          <p:val>
                                            <p:fltVal val="0.95"/>
                                          </p:val>
                                        </p:tav>
                                        <p:tav tm="100000">
                                          <p:val>
                                            <p:strVal val="#ppt_x"/>
                                          </p:val>
                                        </p:tav>
                                      </p:tavLst>
                                    </p:anim>
                                    <p:anim calcmode="lin" valueType="num">
                                      <p:cBhvr>
                                        <p:cTn id="38" dur="1000" fill="hold"/>
                                        <p:tgtEl>
                                          <p:spTgt spid="7"/>
                                        </p:tgtEl>
                                        <p:attrNameLst>
                                          <p:attrName>ppt_y</p:attrName>
                                        </p:attrNameLst>
                                      </p:cBhvr>
                                      <p:tavLst>
                                        <p:tav tm="0">
                                          <p:val>
                                            <p:strVal val="#ppt_y"/>
                                          </p:val>
                                        </p:tav>
                                        <p:tav tm="100000">
                                          <p:val>
                                            <p:strVal val="#ppt_y"/>
                                          </p:val>
                                        </p:tav>
                                      </p:tavLst>
                                    </p:anim>
                                    <p:animEffect transition="in" filter="fade">
                                      <p:cBhvr>
                                        <p:cTn id="3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srcRect/>
          <a:stretch>
            <a:fillRect/>
          </a:stretch>
        </p:blipFill>
        <p:spPr bwMode="auto">
          <a:xfrm>
            <a:off x="376248" y="642918"/>
            <a:ext cx="8267718" cy="5429288"/>
          </a:xfrm>
          <a:prstGeom prst="rect">
            <a:avLst/>
          </a:prstGeom>
          <a:ln w="88900" cap="sq" cmpd="thickThin">
            <a:solidFill>
              <a:srgbClr val="FF0000"/>
            </a:solidFill>
            <a:prstDash val="solid"/>
            <a:miter lim="800000"/>
          </a:ln>
          <a:effectLst>
            <a:innerShdw blurRad="76200">
              <a:srgbClr val="000000"/>
            </a:innerShdw>
          </a:effectLst>
        </p:spPr>
      </p:pic>
      <p:sp>
        <p:nvSpPr>
          <p:cNvPr id="3" name="مستطيل 2"/>
          <p:cNvSpPr/>
          <p:nvPr/>
        </p:nvSpPr>
        <p:spPr>
          <a:xfrm>
            <a:off x="785786" y="2285992"/>
            <a:ext cx="4110132" cy="584775"/>
          </a:xfrm>
          <a:prstGeom prst="rect">
            <a:avLst/>
          </a:prstGeom>
        </p:spPr>
        <p:txBody>
          <a:bodyPr wrap="square">
            <a:spAutoFit/>
          </a:bodyPr>
          <a:lstStyle/>
          <a:p>
            <a:r>
              <a:rPr lang="ar-SA" sz="3200" b="1" dirty="0" err="1" smtClean="0">
                <a:solidFill>
                  <a:srgbClr val="FF0000"/>
                </a:solidFill>
                <a:cs typeface="+mj-cs"/>
              </a:rPr>
              <a:t>الترضي</a:t>
            </a:r>
            <a:r>
              <a:rPr lang="ar-SA" sz="3200" b="1" dirty="0" smtClean="0">
                <a:solidFill>
                  <a:srgbClr val="FF0000"/>
                </a:solidFill>
                <a:cs typeface="+mj-cs"/>
              </a:rPr>
              <a:t> عليهم والدفاع عنهم </a:t>
            </a:r>
            <a:endParaRPr lang="ar-SA" sz="3200" b="1" dirty="0">
              <a:solidFill>
                <a:srgbClr val="FF0000"/>
              </a:solidFill>
              <a:cs typeface="+mj-cs"/>
            </a:endParaRPr>
          </a:p>
        </p:txBody>
      </p:sp>
      <p:sp>
        <p:nvSpPr>
          <p:cNvPr id="4" name="مستطيل 3"/>
          <p:cNvSpPr/>
          <p:nvPr/>
        </p:nvSpPr>
        <p:spPr>
          <a:xfrm>
            <a:off x="468015" y="4143380"/>
            <a:ext cx="8084184" cy="1569660"/>
          </a:xfrm>
          <a:prstGeom prst="rect">
            <a:avLst/>
          </a:prstGeom>
        </p:spPr>
        <p:txBody>
          <a:bodyPr wrap="square">
            <a:spAutoFit/>
          </a:bodyPr>
          <a:lstStyle/>
          <a:p>
            <a:r>
              <a:rPr lang="ar-EG" sz="3200" b="1" dirty="0" smtClean="0">
                <a:solidFill>
                  <a:srgbClr val="FF0000"/>
                </a:solidFill>
              </a:rPr>
              <a:t>- عن عقبة بن الحارث قال : رأيت أبا بكر رضي الله عنه وحمل الحسن وهو يقول : بأبي شبيه بالنبي </a:t>
            </a:r>
            <a:r>
              <a:rPr lang="ar-EG" sz="3200" b="1" dirty="0" smtClean="0">
                <a:solidFill>
                  <a:srgbClr val="FF0000"/>
                </a:solidFill>
                <a:sym typeface="AGA Arabesque"/>
              </a:rPr>
              <a:t></a:t>
            </a:r>
            <a:r>
              <a:rPr lang="ar-EG" sz="3200" b="1" dirty="0" smtClean="0">
                <a:solidFill>
                  <a:srgbClr val="FF0000"/>
                </a:solidFill>
              </a:rPr>
              <a:t> </a:t>
            </a:r>
            <a:r>
              <a:rPr lang="ar-EG" sz="3200" b="1" dirty="0" smtClean="0">
                <a:solidFill>
                  <a:srgbClr val="FF0000"/>
                </a:solidFill>
              </a:rPr>
              <a:t>لا شبيه بعلي وعلي يضحك</a:t>
            </a:r>
            <a:endParaRPr lang="en-US" sz="3200" dirty="0" smtClean="0">
              <a:solidFill>
                <a:srgbClr val="FF0000"/>
              </a:solidFill>
            </a:endParaRPr>
          </a:p>
        </p:txBody>
      </p:sp>
      <p:sp>
        <p:nvSpPr>
          <p:cNvPr id="5" name="مستطيل 4"/>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 to="" calcmode="lin" valueType="num">
                                      <p:cBhvr>
                                        <p:cTn id="7" dur="1" fill="hold"/>
                                        <p:tgtEl>
                                          <p:spTgt spid="512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8" presetClass="entr" presetSubtype="0" accel="5000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3" dur="1000" fill="hold"/>
                                        <p:tgtEl>
                                          <p:spTgt spid="3"/>
                                        </p:tgtEl>
                                        <p:attrNameLst>
                                          <p:attrName>ppt_x</p:attrName>
                                        </p:attrNameLst>
                                      </p:cBhvr>
                                      <p:tavLst>
                                        <p:tav tm="0">
                                          <p:val>
                                            <p:fltVal val="-1"/>
                                          </p:val>
                                        </p:tav>
                                        <p:tav tm="50000">
                                          <p:val>
                                            <p:fltVal val="0.95"/>
                                          </p:val>
                                        </p:tav>
                                        <p:tav tm="100000">
                                          <p:val>
                                            <p:strVal val="#ppt_x"/>
                                          </p:val>
                                        </p:tav>
                                      </p:tavLst>
                                    </p:anim>
                                    <p:anim calcmode="lin" valueType="num">
                                      <p:cBhvr>
                                        <p:cTn id="14" dur="1000" fill="hold"/>
                                        <p:tgtEl>
                                          <p:spTgt spid="3"/>
                                        </p:tgtEl>
                                        <p:attrNameLst>
                                          <p:attrName>ppt_y</p:attrName>
                                        </p:attrNameLst>
                                      </p:cBhvr>
                                      <p:tavLst>
                                        <p:tav tm="0">
                                          <p:val>
                                            <p:strVal val="#ppt_y"/>
                                          </p:val>
                                        </p:tav>
                                        <p:tav tm="100000">
                                          <p:val>
                                            <p:strVal val="#ppt_y"/>
                                          </p:val>
                                        </p:tav>
                                      </p:tavLst>
                                    </p:anim>
                                    <p:animEffect transition="in" filter="fade">
                                      <p:cBhvr>
                                        <p:cTn id="15" dur="1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48" presetClass="entr" presetSubtype="0" accel="5000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p:cTn id="20" dur="1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1" dur="1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22" dur="1000" fill="hold"/>
                                        <p:tgtEl>
                                          <p:spTgt spid="4"/>
                                        </p:tgtEl>
                                        <p:attrNameLst>
                                          <p:attrName>ppt_y</p:attrName>
                                        </p:attrNameLst>
                                      </p:cBhvr>
                                      <p:tavLst>
                                        <p:tav tm="0">
                                          <p:val>
                                            <p:strVal val="#ppt_y"/>
                                          </p:val>
                                        </p:tav>
                                        <p:tav tm="100000">
                                          <p:val>
                                            <p:strVal val="#ppt_y"/>
                                          </p:val>
                                        </p:tav>
                                      </p:tavLst>
                                    </p:anim>
                                    <p:animEffect transition="in" filter="fade">
                                      <p:cBhvr>
                                        <p:cTn id="2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pic>
        <p:nvPicPr>
          <p:cNvPr id="6" name="Picture 2" descr="D:\6\1\التربية الاسلامية الصف السادس ف2  توزيع و تحضير و عروض بوربوينت و كتاب و اوراق عمل و خرائط مفاهيم\فقه\بور بوينت فقه سادس ابتدائي ف2 كتاب الطالب\بور بوينت فقه سادس ف2 كتاب نشاط\22.pn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692696"/>
            <a:ext cx="7704856" cy="5400600"/>
          </a:xfrm>
          <a:prstGeom prst="rect">
            <a:avLst/>
          </a:prstGeom>
          <a:noFill/>
          <a:extLst>
            <a:ext uri="{909E8E84-426E-40DD-AFC4-6F175D3DCCD1}">
              <a14:hiddenFill xmlns:a14="http://schemas.microsoft.com/office/drawing/2010/main">
                <a:solidFill>
                  <a:srgbClr val="FFFFFF"/>
                </a:solidFill>
              </a14:hiddenFill>
            </a:ext>
          </a:extLst>
        </p:spPr>
      </p:pic>
      <p:sp>
        <p:nvSpPr>
          <p:cNvPr id="7" name="مستطيل 6">
            <a:hlinkClick r:id="rId3"/>
          </p:cNvPr>
          <p:cNvSpPr/>
          <p:nvPr/>
        </p:nvSpPr>
        <p:spPr>
          <a:xfrm>
            <a:off x="3309558" y="5948372"/>
            <a:ext cx="2829684" cy="369332"/>
          </a:xfrm>
          <a:prstGeom prst="rect">
            <a:avLst/>
          </a:prstGeom>
        </p:spPr>
        <p:txBody>
          <a:bodyPr wrap="none">
            <a:spAutoFit/>
          </a:bodyPr>
          <a:lstStyle/>
          <a:p>
            <a:r>
              <a:rPr lang="en-US" dirty="0"/>
              <a:t>http://www.madinahx.com/</a:t>
            </a:r>
            <a:endParaRPr lang="ar-SA" dirty="0"/>
          </a:p>
        </p:txBody>
      </p:sp>
    </p:spTree>
    <p:extLst>
      <p:ext uri="{BB962C8B-B14F-4D97-AF65-F5344CB8AC3E}">
        <p14:creationId xmlns:p14="http://schemas.microsoft.com/office/powerpoint/2010/main" val="40729220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714348" y="1671001"/>
            <a:ext cx="7929618" cy="4401205"/>
          </a:xfrm>
          <a:prstGeom prst="rect">
            <a:avLst/>
          </a:prstGeom>
        </p:spPr>
        <p:style>
          <a:lnRef idx="0">
            <a:schemeClr val="accent2"/>
          </a:lnRef>
          <a:fillRef idx="3">
            <a:schemeClr val="accent2"/>
          </a:fillRef>
          <a:effectRef idx="3">
            <a:schemeClr val="accent2"/>
          </a:effectRef>
          <a:fontRef idx="minor">
            <a:schemeClr val="lt1"/>
          </a:fontRef>
        </p:style>
        <p:txBody>
          <a:bodyPr wrap="square" lIns="91440" tIns="45720" rIns="91440" bIns="45720">
            <a:spAutoFit/>
          </a:bodyPr>
          <a:lstStyle/>
          <a:p>
            <a:r>
              <a:rPr lang="ar-SA" sz="4000" b="1" dirty="0" smtClean="0"/>
              <a:t>المراد بأهل بيت النبي صلى الله عليه وسلم هم أزواجه وذريته وكل مسلم ومسلمة من نسل عبد المطلب وهم بنو هاشم بن عبد مناف</a:t>
            </a:r>
          </a:p>
          <a:p>
            <a:r>
              <a:rPr lang="ar-SA" sz="4000" b="1" dirty="0" smtClean="0"/>
              <a:t>فأزواجه مثل :</a:t>
            </a:r>
            <a:r>
              <a:rPr lang="ar-EG" sz="4000" b="1" dirty="0" smtClean="0"/>
              <a:t> .................................... .....................................................</a:t>
            </a:r>
            <a:endParaRPr lang="ar-SA" sz="4000" b="1" dirty="0" smtClean="0"/>
          </a:p>
          <a:p>
            <a:r>
              <a:rPr lang="ar-SA" sz="4000" b="1" dirty="0" smtClean="0"/>
              <a:t>وذريته مثل :</a:t>
            </a:r>
            <a:r>
              <a:rPr lang="ar-EG" sz="4000" b="1" dirty="0" smtClean="0"/>
              <a:t> .................................... </a:t>
            </a:r>
            <a:endParaRPr lang="ar-SA" sz="4000" b="1" dirty="0" smtClean="0"/>
          </a:p>
          <a:p>
            <a:r>
              <a:rPr lang="ar-SA" sz="4000" b="1" dirty="0" smtClean="0"/>
              <a:t>وبنو هاشم مثل :</a:t>
            </a:r>
            <a:r>
              <a:rPr lang="ar-EG" sz="4000" b="1" dirty="0" smtClean="0"/>
              <a:t> ................................. </a:t>
            </a:r>
            <a:endParaRPr lang="ar-SA" sz="4000" b="1" dirty="0" smtClean="0"/>
          </a:p>
        </p:txBody>
      </p:sp>
      <p:pic>
        <p:nvPicPr>
          <p:cNvPr id="2050" name="Picture 2"/>
          <p:cNvPicPr>
            <a:picLocks noChangeAspect="1" noChangeArrowheads="1"/>
          </p:cNvPicPr>
          <p:nvPr/>
        </p:nvPicPr>
        <p:blipFill>
          <a:blip r:embed="rId3"/>
          <a:srcRect/>
          <a:stretch>
            <a:fillRect/>
          </a:stretch>
        </p:blipFill>
        <p:spPr bwMode="auto">
          <a:xfrm>
            <a:off x="4357686" y="219056"/>
            <a:ext cx="4086236" cy="99536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4" name="مربع نص 3"/>
          <p:cNvSpPr txBox="1">
            <a:spLocks noChangeArrowheads="1"/>
          </p:cNvSpPr>
          <p:nvPr/>
        </p:nvSpPr>
        <p:spPr bwMode="auto">
          <a:xfrm>
            <a:off x="785786" y="3500438"/>
            <a:ext cx="5143523" cy="1446550"/>
          </a:xfrm>
          <a:prstGeom prst="rect">
            <a:avLst/>
          </a:prstGeom>
          <a:noFill/>
          <a:ln w="9525">
            <a:noFill/>
            <a:miter lim="800000"/>
            <a:headEnd/>
            <a:tailEnd/>
          </a:ln>
        </p:spPr>
        <p:txBody>
          <a:bodyPr wrap="square">
            <a:spAutoFit/>
          </a:bodyPr>
          <a:lstStyle/>
          <a:p>
            <a:pPr algn="r"/>
            <a:r>
              <a:rPr lang="ar-SA" sz="4400" b="1" dirty="0" smtClean="0">
                <a:solidFill>
                  <a:srgbClr val="FFFF00"/>
                </a:solidFill>
              </a:rPr>
              <a:t>خديجة وعائشة وحفصة رضي الله عنهم </a:t>
            </a:r>
            <a:endParaRPr lang="ar-SA" sz="3200" b="1" dirty="0">
              <a:solidFill>
                <a:srgbClr val="FFFF00"/>
              </a:solidFill>
            </a:endParaRPr>
          </a:p>
        </p:txBody>
      </p:sp>
      <p:sp>
        <p:nvSpPr>
          <p:cNvPr id="5" name="مربع نص 4"/>
          <p:cNvSpPr txBox="1">
            <a:spLocks noChangeArrowheads="1"/>
          </p:cNvSpPr>
          <p:nvPr/>
        </p:nvSpPr>
        <p:spPr bwMode="auto">
          <a:xfrm>
            <a:off x="-285784" y="4714884"/>
            <a:ext cx="6429407" cy="769441"/>
          </a:xfrm>
          <a:prstGeom prst="rect">
            <a:avLst/>
          </a:prstGeom>
          <a:noFill/>
          <a:ln w="9525">
            <a:noFill/>
            <a:miter lim="800000"/>
            <a:headEnd/>
            <a:tailEnd/>
          </a:ln>
        </p:spPr>
        <p:txBody>
          <a:bodyPr wrap="square">
            <a:spAutoFit/>
          </a:bodyPr>
          <a:lstStyle/>
          <a:p>
            <a:pPr algn="r"/>
            <a:r>
              <a:rPr lang="ar-SA" sz="4400" b="1" dirty="0" smtClean="0">
                <a:solidFill>
                  <a:srgbClr val="FFFF00"/>
                </a:solidFill>
              </a:rPr>
              <a:t>أم كلثوم ورقية وفاطمة وزينب </a:t>
            </a:r>
            <a:endParaRPr lang="ar-SA" sz="3200" b="1" dirty="0">
              <a:solidFill>
                <a:srgbClr val="FFFF00"/>
              </a:solidFill>
            </a:endParaRPr>
          </a:p>
        </p:txBody>
      </p:sp>
      <p:sp>
        <p:nvSpPr>
          <p:cNvPr id="7" name="مربع نص 6"/>
          <p:cNvSpPr txBox="1">
            <a:spLocks noChangeArrowheads="1"/>
          </p:cNvSpPr>
          <p:nvPr/>
        </p:nvSpPr>
        <p:spPr bwMode="auto">
          <a:xfrm>
            <a:off x="-357222" y="5357826"/>
            <a:ext cx="6429407" cy="769441"/>
          </a:xfrm>
          <a:prstGeom prst="rect">
            <a:avLst/>
          </a:prstGeom>
          <a:noFill/>
          <a:ln w="9525">
            <a:noFill/>
            <a:miter lim="800000"/>
            <a:headEnd/>
            <a:tailEnd/>
          </a:ln>
        </p:spPr>
        <p:txBody>
          <a:bodyPr wrap="square">
            <a:spAutoFit/>
          </a:bodyPr>
          <a:lstStyle/>
          <a:p>
            <a:pPr algn="r"/>
            <a:r>
              <a:rPr lang="ar-SA" sz="4400" b="1" dirty="0" smtClean="0">
                <a:solidFill>
                  <a:srgbClr val="FFFF00"/>
                </a:solidFill>
              </a:rPr>
              <a:t>عمه العباس ..........</a:t>
            </a:r>
            <a:endParaRPr lang="ar-SA" sz="3200" b="1" dirty="0">
              <a:solidFill>
                <a:srgbClr val="FFFF00"/>
              </a:solidFill>
            </a:endParaRPr>
          </a:p>
        </p:txBody>
      </p:sp>
      <p:sp>
        <p:nvSpPr>
          <p:cNvPr id="8" name="مستطيل 7"/>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to="" calcmode="lin" valueType="num">
                                      <p:cBhvr>
                                        <p:cTn id="7" dur="1" fill="hold"/>
                                        <p:tgtEl>
                                          <p:spTgt spid="205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iterate type="lt">
                                    <p:tmPct val="10000"/>
                                  </p:iterate>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anim calcmode="lin" valueType="num">
                                      <p:cBhvr>
                                        <p:cTn id="13" dur="2000" fill="hold"/>
                                        <p:tgtEl>
                                          <p:spTgt spid="6"/>
                                        </p:tgtEl>
                                        <p:attrNameLst>
                                          <p:attrName>ppt_w</p:attrName>
                                        </p:attrNameLst>
                                      </p:cBhvr>
                                      <p:tavLst>
                                        <p:tav tm="0" fmla="#ppt_w*sin(2.5*pi*$)">
                                          <p:val>
                                            <p:fltVal val="0"/>
                                          </p:val>
                                        </p:tav>
                                        <p:tav tm="100000">
                                          <p:val>
                                            <p:fltVal val="1"/>
                                          </p:val>
                                        </p:tav>
                                      </p:tavLst>
                                    </p:anim>
                                    <p:anim calcmode="lin" valueType="num">
                                      <p:cBhvr>
                                        <p:cTn id="14"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8" presetClass="entr" presetSubtype="0" accel="5000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0" dur="1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21" dur="1000" fill="hold"/>
                                        <p:tgtEl>
                                          <p:spTgt spid="4"/>
                                        </p:tgtEl>
                                        <p:attrNameLst>
                                          <p:attrName>ppt_y</p:attrName>
                                        </p:attrNameLst>
                                      </p:cBhvr>
                                      <p:tavLst>
                                        <p:tav tm="0">
                                          <p:val>
                                            <p:strVal val="#ppt_y"/>
                                          </p:val>
                                        </p:tav>
                                        <p:tav tm="100000">
                                          <p:val>
                                            <p:strVal val="#ppt_y"/>
                                          </p:val>
                                        </p:tav>
                                      </p:tavLst>
                                    </p:anim>
                                    <p:animEffect transition="in" filter="fade">
                                      <p:cBhvr>
                                        <p:cTn id="22" dur="1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8" presetClass="entr" presetSubtype="0" accel="5000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p:cTn id="27" dur="1000" fill="hold"/>
                                        <p:tgtEl>
                                          <p:spTgt spid="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8" dur="1000" fill="hold"/>
                                        <p:tgtEl>
                                          <p:spTgt spid="5"/>
                                        </p:tgtEl>
                                        <p:attrNameLst>
                                          <p:attrName>ppt_x</p:attrName>
                                        </p:attrNameLst>
                                      </p:cBhvr>
                                      <p:tavLst>
                                        <p:tav tm="0">
                                          <p:val>
                                            <p:fltVal val="-1"/>
                                          </p:val>
                                        </p:tav>
                                        <p:tav tm="50000">
                                          <p:val>
                                            <p:fltVal val="0.95"/>
                                          </p:val>
                                        </p:tav>
                                        <p:tav tm="100000">
                                          <p:val>
                                            <p:strVal val="#ppt_x"/>
                                          </p:val>
                                        </p:tav>
                                      </p:tavLst>
                                    </p:anim>
                                    <p:anim calcmode="lin" valueType="num">
                                      <p:cBhvr>
                                        <p:cTn id="29" dur="1000" fill="hold"/>
                                        <p:tgtEl>
                                          <p:spTgt spid="5"/>
                                        </p:tgtEl>
                                        <p:attrNameLst>
                                          <p:attrName>ppt_y</p:attrName>
                                        </p:attrNameLst>
                                      </p:cBhvr>
                                      <p:tavLst>
                                        <p:tav tm="0">
                                          <p:val>
                                            <p:strVal val="#ppt_y"/>
                                          </p:val>
                                        </p:tav>
                                        <p:tav tm="100000">
                                          <p:val>
                                            <p:strVal val="#ppt_y"/>
                                          </p:val>
                                        </p:tav>
                                      </p:tavLst>
                                    </p:anim>
                                    <p:animEffect transition="in" filter="fade">
                                      <p:cBhvr>
                                        <p:cTn id="30" dur="10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48" presetClass="entr" presetSubtype="0" accel="5000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1000" fill="hold"/>
                                        <p:tgtEl>
                                          <p:spTgt spid="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6" dur="1000" fill="hold"/>
                                        <p:tgtEl>
                                          <p:spTgt spid="7"/>
                                        </p:tgtEl>
                                        <p:attrNameLst>
                                          <p:attrName>ppt_x</p:attrName>
                                        </p:attrNameLst>
                                      </p:cBhvr>
                                      <p:tavLst>
                                        <p:tav tm="0">
                                          <p:val>
                                            <p:fltVal val="-1"/>
                                          </p:val>
                                        </p:tav>
                                        <p:tav tm="50000">
                                          <p:val>
                                            <p:fltVal val="0.95"/>
                                          </p:val>
                                        </p:tav>
                                        <p:tav tm="100000">
                                          <p:val>
                                            <p:strVal val="#ppt_x"/>
                                          </p:val>
                                        </p:tav>
                                      </p:tavLst>
                                    </p:anim>
                                    <p:anim calcmode="lin" valueType="num">
                                      <p:cBhvr>
                                        <p:cTn id="37" dur="1000" fill="hold"/>
                                        <p:tgtEl>
                                          <p:spTgt spid="7"/>
                                        </p:tgtEl>
                                        <p:attrNameLst>
                                          <p:attrName>ppt_y</p:attrName>
                                        </p:attrNameLst>
                                      </p:cBhvr>
                                      <p:tavLst>
                                        <p:tav tm="0">
                                          <p:val>
                                            <p:strVal val="#ppt_y"/>
                                          </p:val>
                                        </p:tav>
                                        <p:tav tm="100000">
                                          <p:val>
                                            <p:strVal val="#ppt_y"/>
                                          </p:val>
                                        </p:tav>
                                      </p:tavLst>
                                    </p:anim>
                                    <p:animEffect transition="in" filter="fade">
                                      <p:cBhvr>
                                        <p:cTn id="3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 grpId="0"/>
      <p:bldP spid="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srcRect/>
          <a:stretch>
            <a:fillRect/>
          </a:stretch>
        </p:blipFill>
        <p:spPr bwMode="auto">
          <a:xfrm>
            <a:off x="1581145" y="1857364"/>
            <a:ext cx="6277003" cy="207170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3" name="مستطيل 2"/>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0" fill="hold"/>
                                        <p:tgtEl>
                                          <p:spTgt spid="3074"/>
                                        </p:tgtEl>
                                        <p:attrNameLst>
                                          <p:attrName>ppt_w</p:attrName>
                                        </p:attrNameLst>
                                      </p:cBhvr>
                                      <p:tavLst>
                                        <p:tav tm="0" fmla="#ppt_w*sin(2.5*pi*$)">
                                          <p:val>
                                            <p:fltVal val="0"/>
                                          </p:val>
                                        </p:tav>
                                        <p:tav tm="100000">
                                          <p:val>
                                            <p:fltVal val="1"/>
                                          </p:val>
                                        </p:tav>
                                      </p:tavLst>
                                    </p:anim>
                                    <p:anim calcmode="lin" valueType="num">
                                      <p:cBhvr>
                                        <p:cTn id="8" dur="5000" fill="hold"/>
                                        <p:tgtEl>
                                          <p:spTgt spid="307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928926" y="214290"/>
            <a:ext cx="5929354" cy="707886"/>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r>
              <a:rPr lang="ar-SA" sz="4000" b="1" dirty="0" smtClean="0"/>
              <a:t>أولا : فضائلهم في القرآن الكريم :</a:t>
            </a:r>
          </a:p>
        </p:txBody>
      </p:sp>
      <p:sp>
        <p:nvSpPr>
          <p:cNvPr id="4" name="مستطيل 3"/>
          <p:cNvSpPr/>
          <p:nvPr/>
        </p:nvSpPr>
        <p:spPr>
          <a:xfrm>
            <a:off x="642910" y="1476453"/>
            <a:ext cx="8072494" cy="4524315"/>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ar-EG" sz="3600" b="1" dirty="0" smtClean="0"/>
              <a:t>- قال تعالى : (وَقَرْنَ فِي بُيُوتِكُنَّ وَلَا تَبَرَّجْنَ تَبَرُّجَ الْجَاهِلِيَّةِ الْأُولَى وَأَقِمْنَ الصَّلَاةَ وَآتِينَ الزَّكَاةَ وَأَطِعْنَ اللَّهَ وَرَسُولَهُ إِنَّمَا يُرِيدُ اللَّهُ لِيُذْهِبَ عَنكُمُ الرِّجْسَ أَهْلَ الْبَيْتِ وَيُطَهِّرَكُمْ تَطْهِيرًا {33} وَاذْكُرْنَ مَا يُتْلَى فِي بُيُوتِكُنَّ مِنْ آيَاتِ اللَّهِ وَالْحِكْمَةِ إِنَّ اللَّهَ كَانَ لَطِيفًا خَبِيرًا) </a:t>
            </a:r>
          </a:p>
          <a:p>
            <a:r>
              <a:rPr lang="ar-EG" sz="3600" b="1" dirty="0" smtClean="0"/>
              <a:t>وهذه الآية هي منبع فضائل أهل البيت النبوي حيث شرفهم الله تعالى </a:t>
            </a:r>
            <a:r>
              <a:rPr lang="ar-EG" sz="3600" b="1" dirty="0" err="1" smtClean="0"/>
              <a:t>بها</a:t>
            </a:r>
            <a:r>
              <a:rPr lang="ar-EG" sz="3600" b="1" dirty="0" smtClean="0"/>
              <a:t> وطهرهم وأذهب عنهم الرجس من الأفعال الخبيثة والأخلاق الذميمة</a:t>
            </a:r>
            <a:endParaRPr lang="ar-SA" sz="3600" b="1" dirty="0"/>
          </a:p>
        </p:txBody>
      </p:sp>
      <p:sp>
        <p:nvSpPr>
          <p:cNvPr id="5" name="مستطيل 4"/>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928926" y="214290"/>
            <a:ext cx="5929354" cy="707886"/>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r>
              <a:rPr lang="ar-SA" sz="4000" b="1" dirty="0" smtClean="0"/>
              <a:t>أولا : فضائلهم في القرآن الكريم :</a:t>
            </a:r>
          </a:p>
        </p:txBody>
      </p:sp>
      <p:sp>
        <p:nvSpPr>
          <p:cNvPr id="4" name="مستطيل 3"/>
          <p:cNvSpPr/>
          <p:nvPr/>
        </p:nvSpPr>
        <p:spPr>
          <a:xfrm>
            <a:off x="642910" y="1901975"/>
            <a:ext cx="8072494" cy="3170099"/>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ar-EG" sz="4000" b="1" dirty="0" smtClean="0"/>
              <a:t>- قال تعالى : (</a:t>
            </a:r>
            <a:r>
              <a:rPr lang="ar-SA" sz="4000" b="1" dirty="0" smtClean="0"/>
              <a:t>وَأَزْوَاجُهُ أُمَّهَاتُهُمْ</a:t>
            </a:r>
            <a:r>
              <a:rPr lang="ar-EG" sz="4000" b="1" dirty="0" smtClean="0"/>
              <a:t> ) وفي هذا تفضيل لزوجات النبي صلى الله عليه وسلم وهم من آل بيته حيث جعلهن أمهات لجميع المؤمنين فلهن رضي الله عنهن مكانة الأم من البر والصلة والدعاء والذود عنهم والدفاع عن أعراضهن</a:t>
            </a:r>
            <a:endParaRPr lang="en-US" sz="4000" dirty="0"/>
          </a:p>
        </p:txBody>
      </p:sp>
      <p:sp>
        <p:nvSpPr>
          <p:cNvPr id="5" name="مستطيل 4"/>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500034" y="1643050"/>
            <a:ext cx="8143932" cy="4524315"/>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ar-SA" sz="3600" b="1" dirty="0" smtClean="0">
                <a:solidFill>
                  <a:schemeClr val="tx1"/>
                </a:solidFill>
              </a:rPr>
              <a:t>- عن </a:t>
            </a:r>
            <a:r>
              <a:rPr lang="ar-SA" sz="3600" b="1" dirty="0" err="1" smtClean="0">
                <a:solidFill>
                  <a:schemeClr val="tx1"/>
                </a:solidFill>
              </a:rPr>
              <a:t>واثلة</a:t>
            </a:r>
            <a:r>
              <a:rPr lang="ar-SA" sz="3600" b="1" dirty="0" smtClean="0">
                <a:solidFill>
                  <a:schemeClr val="tx1"/>
                </a:solidFill>
              </a:rPr>
              <a:t> بن </a:t>
            </a:r>
            <a:r>
              <a:rPr lang="ar-SA" sz="3600" b="1" dirty="0" err="1" smtClean="0">
                <a:solidFill>
                  <a:schemeClr val="tx1"/>
                </a:solidFill>
              </a:rPr>
              <a:t>الأسقع</a:t>
            </a:r>
            <a:r>
              <a:rPr lang="ar-SA" sz="3600" b="1" dirty="0" smtClean="0">
                <a:solidFill>
                  <a:schemeClr val="tx1"/>
                </a:solidFill>
              </a:rPr>
              <a:t> رضي الله عنه قال : سمعت رسول الله صلى الله عليه وسلم يقول : ( إن الله اصطفى كنانة من ولد إسماعيل واصطفى قريشا من كنانة واصطفى من قريش بني هاشم واصطفاني من بني هاشم )</a:t>
            </a:r>
          </a:p>
          <a:p>
            <a:pPr lvl="0" fontAlgn="base">
              <a:spcBef>
                <a:spcPct val="0"/>
              </a:spcBef>
              <a:spcAft>
                <a:spcPct val="0"/>
              </a:spcAft>
            </a:pPr>
            <a:r>
              <a:rPr lang="ar-SA" sz="3600" b="1" dirty="0" smtClean="0">
                <a:solidFill>
                  <a:schemeClr val="tx1"/>
                </a:solidFill>
              </a:rPr>
              <a:t>- عن زيد بن أرقم رضي الله عنه أن النبي صلى الله عليه وسلم قال : ( أذكركم الله في أهل بيتي أذكركم الله في أهل بيتي أذكركم الله في أهل بيتي )</a:t>
            </a:r>
          </a:p>
        </p:txBody>
      </p:sp>
      <p:sp>
        <p:nvSpPr>
          <p:cNvPr id="3" name="مستطيل 2"/>
          <p:cNvSpPr/>
          <p:nvPr/>
        </p:nvSpPr>
        <p:spPr>
          <a:xfrm>
            <a:off x="3357554" y="428604"/>
            <a:ext cx="5572164" cy="769441"/>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r>
              <a:rPr lang="ar-EG" sz="4400" b="1" dirty="0" smtClean="0"/>
              <a:t>ثانيا : فضائلهم في السنة :</a:t>
            </a:r>
            <a:endParaRPr lang="en-US" sz="4400" dirty="0"/>
          </a:p>
        </p:txBody>
      </p:sp>
      <p:sp>
        <p:nvSpPr>
          <p:cNvPr id="4" name="مستطيل 3"/>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21505"/>
                                        </p:tgtEl>
                                        <p:attrNameLst>
                                          <p:attrName>style.visibility</p:attrName>
                                        </p:attrNameLst>
                                      </p:cBhvr>
                                      <p:to>
                                        <p:strVal val="visible"/>
                                      </p:to>
                                    </p:set>
                                    <p:anim calcmode="discrete" valueType="clr">
                                      <p:cBhvr override="childStyle">
                                        <p:cTn id="12" dur="80"/>
                                        <p:tgtEl>
                                          <p:spTgt spid="21505"/>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1505"/>
                                        </p:tgtEl>
                                        <p:attrNameLst>
                                          <p:attrName>fillcolor</p:attrName>
                                        </p:attrNameLst>
                                      </p:cBhvr>
                                      <p:tavLst>
                                        <p:tav tm="0">
                                          <p:val>
                                            <p:clrVal>
                                              <a:schemeClr val="accent2"/>
                                            </p:clrVal>
                                          </p:val>
                                        </p:tav>
                                        <p:tav tm="50000">
                                          <p:val>
                                            <p:clrVal>
                                              <a:schemeClr val="hlink"/>
                                            </p:clrVal>
                                          </p:val>
                                        </p:tav>
                                      </p:tavLst>
                                    </p:anim>
                                    <p:set>
                                      <p:cBhvr>
                                        <p:cTn id="14" dur="80"/>
                                        <p:tgtEl>
                                          <p:spTgt spid="2150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85786" y="526301"/>
            <a:ext cx="7547421" cy="830997"/>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algn="ctr"/>
            <a:r>
              <a:rPr lang="ar-EG" sz="4800" b="1" dirty="0" smtClean="0"/>
              <a:t>حقوق أهل بيت النبي </a:t>
            </a:r>
            <a:r>
              <a:rPr lang="ar-EG" sz="4800" b="1" dirty="0" smtClean="0">
                <a:sym typeface="AGA Arabesque"/>
              </a:rPr>
              <a:t></a:t>
            </a:r>
            <a:endParaRPr lang="ar-EG" sz="4800" b="1" dirty="0" smtClean="0"/>
          </a:p>
        </p:txBody>
      </p:sp>
      <p:sp>
        <p:nvSpPr>
          <p:cNvPr id="5" name="مستطيل 4"/>
          <p:cNvSpPr/>
          <p:nvPr/>
        </p:nvSpPr>
        <p:spPr>
          <a:xfrm>
            <a:off x="500034" y="2303215"/>
            <a:ext cx="8208912" cy="2554545"/>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ar-SA" sz="4000" b="1" dirty="0" smtClean="0">
                <a:solidFill>
                  <a:schemeClr val="tx1"/>
                </a:solidFill>
              </a:rPr>
              <a:t>حق الموالاة والمحبة :</a:t>
            </a:r>
          </a:p>
          <a:p>
            <a:r>
              <a:rPr lang="ar-SA" sz="4000" b="1" dirty="0" smtClean="0">
                <a:solidFill>
                  <a:srgbClr val="FFFF00"/>
                </a:solidFill>
              </a:rPr>
              <a:t>- فتجب محبتهم لإيمانهم وتحب محبتهم لقرابتهم من رسول الله صلى الله عليه وسلم وتذكر فضائلهم </a:t>
            </a:r>
            <a:r>
              <a:rPr lang="ar-SA" sz="4000" b="1" dirty="0" err="1" smtClean="0">
                <a:solidFill>
                  <a:srgbClr val="FFFF00"/>
                </a:solidFill>
              </a:rPr>
              <a:t>ويتعبر</a:t>
            </a:r>
            <a:r>
              <a:rPr lang="ar-SA" sz="4000" b="1" dirty="0" smtClean="0">
                <a:solidFill>
                  <a:srgbClr val="FFFF00"/>
                </a:solidFill>
              </a:rPr>
              <a:t> حبهم إيمانا وبغضهم نفاقا</a:t>
            </a:r>
          </a:p>
        </p:txBody>
      </p:sp>
      <p:sp>
        <p:nvSpPr>
          <p:cNvPr id="4" name="مستطيل 3"/>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5"/>
                                        </p:tgtEl>
                                        <p:attrNameLst>
                                          <p:attrName>style.visibility</p:attrName>
                                        </p:attrNameLst>
                                      </p:cBhvr>
                                      <p:to>
                                        <p:strVal val="visible"/>
                                      </p:to>
                                    </p:set>
                                    <p:anim calcmode="discrete" valueType="clr">
                                      <p:cBhvr override="childStyle">
                                        <p:cTn id="12"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5"/>
                                        </p:tgtEl>
                                        <p:attrNameLst>
                                          <p:attrName>fillcolor</p:attrName>
                                        </p:attrNameLst>
                                      </p:cBhvr>
                                      <p:tavLst>
                                        <p:tav tm="0">
                                          <p:val>
                                            <p:clrVal>
                                              <a:schemeClr val="accent2"/>
                                            </p:clrVal>
                                          </p:val>
                                        </p:tav>
                                        <p:tav tm="50000">
                                          <p:val>
                                            <p:clrVal>
                                              <a:schemeClr val="hlink"/>
                                            </p:clrVal>
                                          </p:val>
                                        </p:tav>
                                      </p:tavLst>
                                    </p:anim>
                                    <p:set>
                                      <p:cBhvr>
                                        <p:cTn id="14" dur="80"/>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85786" y="526301"/>
            <a:ext cx="7547421" cy="830997"/>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algn="ctr"/>
            <a:r>
              <a:rPr lang="ar-EG" sz="4800" b="1" dirty="0" smtClean="0"/>
              <a:t>حقوق أهل بيت النبي </a:t>
            </a:r>
            <a:r>
              <a:rPr lang="ar-EG" sz="4800" b="1" dirty="0" smtClean="0">
                <a:sym typeface="AGA Arabesque"/>
              </a:rPr>
              <a:t></a:t>
            </a:r>
            <a:endParaRPr lang="ar-EG" sz="4800" b="1" dirty="0" smtClean="0"/>
          </a:p>
        </p:txBody>
      </p:sp>
      <p:sp>
        <p:nvSpPr>
          <p:cNvPr id="5" name="مستطيل 4"/>
          <p:cNvSpPr/>
          <p:nvPr/>
        </p:nvSpPr>
        <p:spPr>
          <a:xfrm>
            <a:off x="500034" y="2330603"/>
            <a:ext cx="8208912" cy="3170099"/>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ar-SA" sz="4000" b="1" dirty="0" smtClean="0">
                <a:solidFill>
                  <a:schemeClr val="tx1"/>
                </a:solidFill>
              </a:rPr>
              <a:t>مشروعية الصلاة عليهم في التشهد آخر الصلاة وعند الصلاة على النبي صلى الله عليه وسلم :</a:t>
            </a:r>
          </a:p>
          <a:p>
            <a:r>
              <a:rPr lang="ar-SA" sz="4000" b="1" dirty="0" smtClean="0">
                <a:solidFill>
                  <a:srgbClr val="FFFF00"/>
                </a:solidFill>
              </a:rPr>
              <a:t>وذلك كما في صيغة الصلاة الإبراهيمية بعد التشهد وهي : اللهم صل على محمد ..........</a:t>
            </a:r>
            <a:r>
              <a:rPr lang="ar-EG" sz="4000" b="1" dirty="0" smtClean="0">
                <a:solidFill>
                  <a:srgbClr val="FFFF00"/>
                </a:solidFill>
              </a:rPr>
              <a:t>.... ........................................................</a:t>
            </a:r>
            <a:endParaRPr lang="ar-SA" sz="4000" b="1" dirty="0" smtClean="0">
              <a:solidFill>
                <a:srgbClr val="FFFF00"/>
              </a:solidFill>
            </a:endParaRPr>
          </a:p>
        </p:txBody>
      </p:sp>
      <p:sp>
        <p:nvSpPr>
          <p:cNvPr id="4" name="مربع نص 3"/>
          <p:cNvSpPr txBox="1">
            <a:spLocks noChangeArrowheads="1"/>
          </p:cNvSpPr>
          <p:nvPr/>
        </p:nvSpPr>
        <p:spPr bwMode="auto">
          <a:xfrm>
            <a:off x="571472" y="4286256"/>
            <a:ext cx="2214565" cy="584200"/>
          </a:xfrm>
          <a:prstGeom prst="rect">
            <a:avLst/>
          </a:prstGeom>
          <a:noFill/>
          <a:ln w="9525">
            <a:noFill/>
            <a:miter lim="800000"/>
            <a:headEnd/>
            <a:tailEnd/>
          </a:ln>
        </p:spPr>
        <p:txBody>
          <a:bodyPr wrap="square">
            <a:spAutoFit/>
          </a:bodyPr>
          <a:lstStyle/>
          <a:p>
            <a:pPr algn="r"/>
            <a:r>
              <a:rPr lang="ar-SA" sz="3200" b="1" dirty="0" smtClean="0">
                <a:solidFill>
                  <a:srgbClr val="FF0000"/>
                </a:solidFill>
              </a:rPr>
              <a:t>وعلى آل محمد </a:t>
            </a:r>
            <a:endParaRPr lang="ar-SA" sz="3200" b="1" dirty="0">
              <a:solidFill>
                <a:srgbClr val="FF0000"/>
              </a:solidFill>
            </a:endParaRPr>
          </a:p>
        </p:txBody>
      </p:sp>
      <p:sp>
        <p:nvSpPr>
          <p:cNvPr id="6" name="مربع نص 5"/>
          <p:cNvSpPr txBox="1">
            <a:spLocks noChangeArrowheads="1"/>
          </p:cNvSpPr>
          <p:nvPr/>
        </p:nvSpPr>
        <p:spPr bwMode="auto">
          <a:xfrm>
            <a:off x="285720" y="4857760"/>
            <a:ext cx="8429671" cy="1569660"/>
          </a:xfrm>
          <a:prstGeom prst="rect">
            <a:avLst/>
          </a:prstGeom>
          <a:noFill/>
          <a:ln w="9525">
            <a:noFill/>
            <a:miter lim="800000"/>
            <a:headEnd/>
            <a:tailEnd/>
          </a:ln>
        </p:spPr>
        <p:txBody>
          <a:bodyPr wrap="square">
            <a:spAutoFit/>
          </a:bodyPr>
          <a:lstStyle/>
          <a:p>
            <a:pPr algn="r"/>
            <a:r>
              <a:rPr lang="ar-SA" sz="3200" b="1" dirty="0" smtClean="0">
                <a:solidFill>
                  <a:srgbClr val="FF0000"/>
                </a:solidFill>
              </a:rPr>
              <a:t>كما صليت على إبراهيم وعلى آل إبراهيم إنك حميد مجيد وبارك على محمد وعلى آل محمد كما باركت على إبراهيم وعلى آل إبراهيم إنك حميد مجيد </a:t>
            </a:r>
            <a:endParaRPr lang="ar-SA" sz="3200" b="1" dirty="0">
              <a:solidFill>
                <a:srgbClr val="FF0000"/>
              </a:solidFill>
            </a:endParaRPr>
          </a:p>
        </p:txBody>
      </p:sp>
      <p:sp>
        <p:nvSpPr>
          <p:cNvPr id="7" name="مستطيل 6"/>
          <p:cNvSpPr/>
          <p:nvPr/>
        </p:nvSpPr>
        <p:spPr>
          <a:xfrm>
            <a:off x="2228249" y="6525344"/>
            <a:ext cx="4498347" cy="369332"/>
          </a:xfrm>
          <a:prstGeom prst="rect">
            <a:avLst/>
          </a:prstGeom>
        </p:spPr>
        <p:txBody>
          <a:bodyPr wrap="none">
            <a:spAutoFit/>
          </a:bodyPr>
          <a:lstStyle/>
          <a:p>
            <a:r>
              <a:rPr lang="ar-SA" b="1" dirty="0"/>
              <a:t>الأستاذ أبو يوسف منتدى التربية والتعليم بالمدينة المنورة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5"/>
                                        </p:tgtEl>
                                        <p:attrNameLst>
                                          <p:attrName>style.visibility</p:attrName>
                                        </p:attrNameLst>
                                      </p:cBhvr>
                                      <p:to>
                                        <p:strVal val="visible"/>
                                      </p:to>
                                    </p:set>
                                    <p:anim calcmode="discrete" valueType="clr">
                                      <p:cBhvr override="childStyle">
                                        <p:cTn id="12"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5"/>
                                        </p:tgtEl>
                                        <p:attrNameLst>
                                          <p:attrName>fillcolor</p:attrName>
                                        </p:attrNameLst>
                                      </p:cBhvr>
                                      <p:tavLst>
                                        <p:tav tm="0">
                                          <p:val>
                                            <p:clrVal>
                                              <a:schemeClr val="accent2"/>
                                            </p:clrVal>
                                          </p:val>
                                        </p:tav>
                                        <p:tav tm="50000">
                                          <p:val>
                                            <p:clrVal>
                                              <a:schemeClr val="hlink"/>
                                            </p:clrVal>
                                          </p:val>
                                        </p:tav>
                                      </p:tavLst>
                                    </p:anim>
                                    <p:set>
                                      <p:cBhvr>
                                        <p:cTn id="14" dur="80"/>
                                        <p:tgtEl>
                                          <p:spTgt spid="5"/>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48" presetClass="entr" presetSubtype="0" accel="5000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0" dur="1000" fill="hold"/>
                                        <p:tgtEl>
                                          <p:spTgt spid="4"/>
                                        </p:tgtEl>
                                        <p:attrNameLst>
                                          <p:attrName>ppt_x</p:attrName>
                                        </p:attrNameLst>
                                      </p:cBhvr>
                                      <p:tavLst>
                                        <p:tav tm="0">
                                          <p:val>
                                            <p:fltVal val="-1"/>
                                          </p:val>
                                        </p:tav>
                                        <p:tav tm="50000">
                                          <p:val>
                                            <p:fltVal val="0.95"/>
                                          </p:val>
                                        </p:tav>
                                        <p:tav tm="100000">
                                          <p:val>
                                            <p:strVal val="#ppt_x"/>
                                          </p:val>
                                        </p:tav>
                                      </p:tavLst>
                                    </p:anim>
                                    <p:anim calcmode="lin" valueType="num">
                                      <p:cBhvr>
                                        <p:cTn id="21" dur="1000" fill="hold"/>
                                        <p:tgtEl>
                                          <p:spTgt spid="4"/>
                                        </p:tgtEl>
                                        <p:attrNameLst>
                                          <p:attrName>ppt_y</p:attrName>
                                        </p:attrNameLst>
                                      </p:cBhvr>
                                      <p:tavLst>
                                        <p:tav tm="0">
                                          <p:val>
                                            <p:strVal val="#ppt_y"/>
                                          </p:val>
                                        </p:tav>
                                        <p:tav tm="100000">
                                          <p:val>
                                            <p:strVal val="#ppt_y"/>
                                          </p:val>
                                        </p:tav>
                                      </p:tavLst>
                                    </p:anim>
                                    <p:animEffect transition="in" filter="fade">
                                      <p:cBhvr>
                                        <p:cTn id="22" dur="1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8" presetClass="entr" presetSubtype="0" accel="5000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1000" fill="hold"/>
                                        <p:tgtEl>
                                          <p:spTgt spid="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8" dur="1000" fill="hold"/>
                                        <p:tgtEl>
                                          <p:spTgt spid="6"/>
                                        </p:tgtEl>
                                        <p:attrNameLst>
                                          <p:attrName>ppt_x</p:attrName>
                                        </p:attrNameLst>
                                      </p:cBhvr>
                                      <p:tavLst>
                                        <p:tav tm="0">
                                          <p:val>
                                            <p:fltVal val="-1"/>
                                          </p:val>
                                        </p:tav>
                                        <p:tav tm="50000">
                                          <p:val>
                                            <p:fltVal val="0.95"/>
                                          </p:val>
                                        </p:tav>
                                        <p:tav tm="100000">
                                          <p:val>
                                            <p:strVal val="#ppt_x"/>
                                          </p:val>
                                        </p:tav>
                                      </p:tavLst>
                                    </p:anim>
                                    <p:anim calcmode="lin" valueType="num">
                                      <p:cBhvr>
                                        <p:cTn id="29" dur="1000" fill="hold"/>
                                        <p:tgtEl>
                                          <p:spTgt spid="6"/>
                                        </p:tgtEl>
                                        <p:attrNameLst>
                                          <p:attrName>ppt_y</p:attrName>
                                        </p:attrNameLst>
                                      </p:cBhvr>
                                      <p:tavLst>
                                        <p:tav tm="0">
                                          <p:val>
                                            <p:strVal val="#ppt_y"/>
                                          </p:val>
                                        </p:tav>
                                        <p:tav tm="100000">
                                          <p:val>
                                            <p:strVal val="#ppt_y"/>
                                          </p:val>
                                        </p:tav>
                                      </p:tavLst>
                                    </p:anim>
                                    <p:animEffect transition="in" filter="fade">
                                      <p:cBhvr>
                                        <p:cTn id="3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4" grpId="0"/>
      <p:bldP spid="6" grpId="0"/>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TotalTime>
  <Words>1193</Words>
  <Application>Microsoft Office PowerPoint</Application>
  <PresentationFormat>عرض على الشاشة (3:4)‏</PresentationFormat>
  <Paragraphs>113</Paragraphs>
  <Slides>22</Slides>
  <Notes>22</Notes>
  <HiddenSlides>0</HiddenSlides>
  <MMClips>0</MMClips>
  <ScaleCrop>false</ScaleCrop>
  <HeadingPairs>
    <vt:vector size="4" baseType="variant">
      <vt:variant>
        <vt:lpstr>نسق</vt:lpstr>
      </vt:variant>
      <vt:variant>
        <vt:i4>1</vt:i4>
      </vt:variant>
      <vt:variant>
        <vt:lpstr>عناوين الشرائح</vt:lpstr>
      </vt:variant>
      <vt:variant>
        <vt:i4>22</vt:i4>
      </vt:variant>
    </vt:vector>
  </HeadingPairs>
  <TitlesOfParts>
    <vt:vector size="23" baseType="lpstr">
      <vt:lpstr>سمة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cp:lastModifiedBy>الأستاذ أبو يوسف منتدى التربية والتعليم بالمدينة </cp:lastModifiedBy>
  <cp:revision>50</cp:revision>
  <dcterms:modified xsi:type="dcterms:W3CDTF">2013-03-15T06:27:18Z</dcterms:modified>
</cp:coreProperties>
</file>