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6858000" cy="9144000" type="screen4x3"/>
  <p:notesSz cx="7010400" cy="92964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60" autoAdjust="0"/>
    <p:restoredTop sz="94660"/>
  </p:normalViewPr>
  <p:slideViewPr>
    <p:cSldViewPr snapToGrid="0">
      <p:cViewPr varScale="1">
        <p:scale>
          <a:sx n="56" d="100"/>
          <a:sy n="56" d="100"/>
        </p:scale>
        <p:origin x="21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4258D56-9080-4CE2-8270-7CBEBF66D787}" type="datetimeFigureOut">
              <a:rPr lang="en-US" smtClean="0"/>
              <a:t>11/10/2016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8863" y="1162050"/>
            <a:ext cx="23526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B7F312-44C2-408D-9CD6-4EBCF11BC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2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7F312-44C2-408D-9CD6-4EBCF11BCF1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source=images&amp;cd=&amp;cad=rja&amp;uact=8&amp;ved=0ahUKEwi5kO_jivTPAhXInRoKHfviC8YQjRwIBw&amp;url=http://www.englishexercises.org/makeagame/viewgame.asp?id=9062&amp;psig=AFQjCNFi5oagGm1253msHUeHZcsV58WA7A&amp;ust=1477420458828887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sa/url?sa=i&amp;rct=j&amp;q=&amp;esrc=s&amp;source=images&amp;cd=&amp;cad=rja&amp;uact=8&amp;ved=0ahUKEwiQgKuIk_TPAhWJ1hQKHQYLASsQjRwIBw&amp;url=https://sites.google.com/a/eksala.tzafonet.org.il/seham/aflam-tlymyte-n-ttwr-aldfd&amp;psig=AFQjCNGE_cxg2Fs7ZgmTKTdufoUztZMWyQ&amp;ust=1477422716087013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www.frog-life-cycle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source=images&amp;cd=&amp;cad=rja&amp;uact=8&amp;ved=0ahUKEwjQ2cbuoPTPAhWLPhQKHTrNCawQjRwIBw&amp;url=http://www.planetozkids.com/oban/animals/animal-lifecycles/lifecycle-of-a-frog.htm&amp;psig=AFQjCNE5Qcl1WhBAfkZapG4PxsODL0_KiQ&amp;ust=1477426522415508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hyperlink" Target="https://www.google.com.sa/url?sa=i&amp;rct=j&amp;q=&amp;esrc=s&amp;source=images&amp;cd=&amp;cad=rja&amp;uact=8&amp;ved=0ahUKEwj7u-WtovTPAhUBWRQKHamtAwwQjRwIBw&amp;url=https://www.pinterest.com/casimonton/life-cycles-frog-butterfly-chick/&amp;psig=AFQjCNE5Qcl1WhBAfkZapG4PxsODL0_KiQ&amp;ust=1477426522415508" TargetMode="External"/><Relationship Id="rId9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27865" y="2415478"/>
            <a:ext cx="6519066" cy="214957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5347035" y="468082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schemeClr val="tx1"/>
                </a:solidFill>
              </a:rPr>
              <a:t>السؤال الثاني </a:t>
            </a:r>
            <a:r>
              <a:rPr lang="ar-SA" sz="1200" b="1" dirty="0"/>
              <a:t>: </a:t>
            </a:r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227865" y="4680820"/>
            <a:ext cx="6519066" cy="204608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ربع نص 44"/>
          <p:cNvSpPr txBox="1"/>
          <p:nvPr/>
        </p:nvSpPr>
        <p:spPr>
          <a:xfrm>
            <a:off x="5326340" y="6834036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dirty="0"/>
              <a:t>: </a:t>
            </a:r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99342" y="6840760"/>
            <a:ext cx="6526894" cy="204608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en-US" sz="1100" dirty="0"/>
          </a:p>
        </p:txBody>
      </p:sp>
      <p:sp>
        <p:nvSpPr>
          <p:cNvPr id="22" name="مستطيل 21"/>
          <p:cNvSpPr/>
          <p:nvPr/>
        </p:nvSpPr>
        <p:spPr>
          <a:xfrm>
            <a:off x="5763201" y="4738622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5804044" y="6865464"/>
            <a:ext cx="942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1200" b="1" u="sng" dirty="0">
                <a:solidFill>
                  <a:prstClr val="black"/>
                </a:solidFill>
              </a:rPr>
              <a:t>السؤال الثالث: </a:t>
            </a: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923571"/>
              </p:ext>
            </p:extLst>
          </p:nvPr>
        </p:nvGraphicFramePr>
        <p:xfrm>
          <a:off x="255295" y="2441543"/>
          <a:ext cx="3014705" cy="90180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تطبيق الطريقة العلمية التي يستخدمها العلماء بصورة مبسطة في تعلم العلوم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021509"/>
              </p:ext>
            </p:extLst>
          </p:nvPr>
        </p:nvGraphicFramePr>
        <p:xfrm>
          <a:off x="235457" y="4680820"/>
          <a:ext cx="3014705" cy="85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خصائص المخلوقات الحية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7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834161"/>
              </p:ext>
            </p:extLst>
          </p:nvPr>
        </p:nvGraphicFramePr>
        <p:xfrm>
          <a:off x="223202" y="6890187"/>
          <a:ext cx="3014705" cy="1066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رسم الأجزاء الأساسية للنبات رسما مبسطاً مع كتابة البيانات على الرسم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3" name="مجموعة 2"/>
          <p:cNvGrpSpPr/>
          <p:nvPr/>
        </p:nvGrpSpPr>
        <p:grpSpPr>
          <a:xfrm>
            <a:off x="57075" y="79791"/>
            <a:ext cx="6819254" cy="2286024"/>
            <a:chOff x="57075" y="79791"/>
            <a:chExt cx="6819254" cy="2286024"/>
          </a:xfrm>
        </p:grpSpPr>
        <p:sp>
          <p:nvSpPr>
            <p:cNvPr id="29" name="مربع نص 28"/>
            <p:cNvSpPr txBox="1"/>
            <p:nvPr/>
          </p:nvSpPr>
          <p:spPr>
            <a:xfrm>
              <a:off x="5484861" y="147347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700" dirty="0"/>
                <a:t>المملكة العربية السعودية</a:t>
              </a:r>
            </a:p>
            <a:p>
              <a:pPr algn="ctr"/>
              <a:r>
                <a:rPr lang="ar-SA" sz="700" dirty="0"/>
                <a:t>وزارة التعليم </a:t>
              </a:r>
            </a:p>
            <a:p>
              <a:pPr algn="ctr"/>
              <a:r>
                <a:rPr lang="ar-SA" sz="700" dirty="0"/>
                <a:t>مكتب التربية والتعليم بمحافظة الجبيل</a:t>
              </a:r>
            </a:p>
            <a:p>
              <a:pPr algn="ctr"/>
              <a:r>
                <a:rPr lang="ar-SA" sz="700" dirty="0"/>
                <a:t>قسم الصفوف الأولية</a:t>
              </a:r>
            </a:p>
          </p:txBody>
        </p:sp>
        <p:sp>
          <p:nvSpPr>
            <p:cNvPr id="30" name="مستطيل مستدير الزوايا 29"/>
            <p:cNvSpPr/>
            <p:nvPr/>
          </p:nvSpPr>
          <p:spPr>
            <a:xfrm>
              <a:off x="1031967" y="530427"/>
              <a:ext cx="4869470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600" b="1" dirty="0">
                  <a:solidFill>
                    <a:schemeClr val="tx1"/>
                  </a:solidFill>
                </a:rPr>
                <a:t>الاختبار الدوري للصف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الثالث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الابتدائي</a:t>
              </a:r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>
                  <a:solidFill>
                    <a:schemeClr val="tx1"/>
                  </a:solidFill>
                </a:rPr>
                <a:t>  </a:t>
              </a:r>
              <a:r>
                <a:rPr lang="ar-SA" sz="1600" b="1" dirty="0">
                  <a:solidFill>
                    <a:schemeClr val="tx1"/>
                  </a:solidFill>
                </a:rPr>
                <a:t>مادة العلوم /  الفترة </a:t>
              </a:r>
              <a:r>
                <a:rPr lang="en-GB" sz="1600" b="1" dirty="0" err="1">
                  <a:solidFill>
                    <a:schemeClr val="tx1"/>
                  </a:solidFill>
                </a:rPr>
                <a:t>الأولى</a:t>
              </a:r>
              <a:endParaRPr lang="ar-SA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مربع نص 37"/>
            <p:cNvSpPr txBox="1"/>
            <p:nvPr/>
          </p:nvSpPr>
          <p:spPr>
            <a:xfrm>
              <a:off x="412381" y="2088816"/>
              <a:ext cx="58665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pic>
          <p:nvPicPr>
            <p:cNvPr id="53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42" y="79791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مستطيل مستدير الزوايا 54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1032" name="Picture 8" descr="نتيجة بحث الصور عن خلفيات متحركة لمادة العلوم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41"/>
            <a:stretch/>
          </p:blipFill>
          <p:spPr bwMode="auto">
            <a:xfrm>
              <a:off x="1031967" y="1025317"/>
              <a:ext cx="5432333" cy="9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نتيجة بحث الصور عن علوم كرتون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95" y="862993"/>
              <a:ext cx="899488" cy="111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مستطيل 1"/>
            <p:cNvSpPr/>
            <p:nvPr/>
          </p:nvSpPr>
          <p:spPr>
            <a:xfrm>
              <a:off x="4110979" y="697057"/>
              <a:ext cx="276535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8000" b="1" dirty="0">
                  <a:ln w="0"/>
                  <a:gradFill flip="none" rotWithShape="1">
                    <a:gsLst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64750">
                        <a:srgbClr val="FFFF00"/>
                      </a:gs>
                      <a:gs pos="55500">
                        <a:schemeClr val="accent6">
                          <a:lumMod val="40000"/>
                          <a:lumOff val="60000"/>
                        </a:schemeClr>
                      </a:gs>
                      <a:gs pos="37000">
                        <a:schemeClr val="accent2">
                          <a:lumMod val="20000"/>
                          <a:lumOff val="8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العلوم</a:t>
              </a:r>
              <a:endParaRPr lang="ar-SA" sz="8000" b="1" cap="none" spc="0" dirty="0">
                <a:ln w="0"/>
                <a:gradFill flip="none" rotWithShape="1">
                  <a:gsLst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64750">
                      <a:srgbClr val="FFFF00"/>
                    </a:gs>
                    <a:gs pos="55500">
                      <a:schemeClr val="accent6">
                        <a:lumMod val="40000"/>
                        <a:lumOff val="60000"/>
                      </a:schemeClr>
                    </a:gs>
                    <a:gs pos="37000">
                      <a:schemeClr val="accent2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4" name="AutoShape 2" descr="نتيجة بحث الصور عن سلسلة غذائية الصف الثاني الابتدائي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" name="Rectangle: Rounded Corners 4"/>
          <p:cNvSpPr/>
          <p:nvPr/>
        </p:nvSpPr>
        <p:spPr>
          <a:xfrm>
            <a:off x="2659253" y="3524140"/>
            <a:ext cx="907676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29000" y="5052441"/>
            <a:ext cx="3166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dirty="0"/>
              <a:t>أ - للمخلوقات الحية خصائص عدديها ؟</a:t>
            </a:r>
          </a:p>
          <a:p>
            <a:endParaRPr lang="ar-SA" sz="1100" dirty="0"/>
          </a:p>
          <a:p>
            <a:r>
              <a:rPr lang="ar-SA" sz="1100" dirty="0"/>
              <a:t> </a:t>
            </a:r>
          </a:p>
          <a:p>
            <a:endParaRPr lang="en-US" sz="1100" dirty="0"/>
          </a:p>
        </p:txBody>
      </p:sp>
      <p:sp>
        <p:nvSpPr>
          <p:cNvPr id="28" name="Rectangle 27"/>
          <p:cNvSpPr/>
          <p:nvPr/>
        </p:nvSpPr>
        <p:spPr>
          <a:xfrm>
            <a:off x="5648666" y="5456853"/>
            <a:ext cx="644513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ـــــــــــــــــــــ</a:t>
            </a:r>
            <a:endParaRPr lang="en-US" sz="800" dirty="0"/>
          </a:p>
        </p:txBody>
      </p:sp>
      <p:sp>
        <p:nvSpPr>
          <p:cNvPr id="31" name="Rectangle 30"/>
          <p:cNvSpPr/>
          <p:nvPr/>
        </p:nvSpPr>
        <p:spPr>
          <a:xfrm>
            <a:off x="4703084" y="5456853"/>
            <a:ext cx="644513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ــــــــــــــــــــــ</a:t>
            </a:r>
            <a:endParaRPr lang="en-US" sz="800" dirty="0"/>
          </a:p>
        </p:txBody>
      </p:sp>
      <p:sp>
        <p:nvSpPr>
          <p:cNvPr id="32" name="Rectangle 31"/>
          <p:cNvSpPr/>
          <p:nvPr/>
        </p:nvSpPr>
        <p:spPr>
          <a:xfrm>
            <a:off x="3757502" y="5456853"/>
            <a:ext cx="644513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dirty="0"/>
              <a:t>ــــــــــــــــــــــ</a:t>
            </a:r>
            <a:endParaRPr lang="en-US" sz="800" dirty="0"/>
          </a:p>
        </p:txBody>
      </p:sp>
      <p:graphicFrame>
        <p:nvGraphicFramePr>
          <p:cNvPr id="40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095495"/>
              </p:ext>
            </p:extLst>
          </p:nvPr>
        </p:nvGraphicFramePr>
        <p:xfrm>
          <a:off x="235456" y="5540984"/>
          <a:ext cx="3014705" cy="85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استنتاج حاجات المخلوقات الحية 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6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250163" y="5916504"/>
            <a:ext cx="334561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dirty="0"/>
              <a:t>ب – لوني حاجات المخلوقات الحية فيما يلي : </a:t>
            </a:r>
          </a:p>
          <a:p>
            <a:endParaRPr lang="ar-SA" sz="1100" dirty="0"/>
          </a:p>
          <a:p>
            <a:endParaRPr lang="en-US" sz="1100" dirty="0"/>
          </a:p>
        </p:txBody>
      </p:sp>
      <p:sp>
        <p:nvSpPr>
          <p:cNvPr id="50" name="Rectangle 49"/>
          <p:cNvSpPr/>
          <p:nvPr/>
        </p:nvSpPr>
        <p:spPr>
          <a:xfrm>
            <a:off x="3859043" y="6191367"/>
            <a:ext cx="434268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b="1" dirty="0"/>
              <a:t>الماء</a:t>
            </a:r>
            <a:endParaRPr lang="en-US" sz="800" b="1" dirty="0"/>
          </a:p>
        </p:txBody>
      </p:sp>
      <p:sp>
        <p:nvSpPr>
          <p:cNvPr id="51" name="Rectangle 50"/>
          <p:cNvSpPr/>
          <p:nvPr/>
        </p:nvSpPr>
        <p:spPr>
          <a:xfrm>
            <a:off x="6188744" y="6193291"/>
            <a:ext cx="434268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b="1" dirty="0"/>
              <a:t>الغازات</a:t>
            </a:r>
            <a:endParaRPr lang="en-US" sz="800" b="1" dirty="0"/>
          </a:p>
        </p:txBody>
      </p:sp>
      <p:sp>
        <p:nvSpPr>
          <p:cNvPr id="52" name="Rectangle 51"/>
          <p:cNvSpPr/>
          <p:nvPr/>
        </p:nvSpPr>
        <p:spPr>
          <a:xfrm>
            <a:off x="4453534" y="6388165"/>
            <a:ext cx="434268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b="1" dirty="0"/>
              <a:t>دورة الحياة</a:t>
            </a:r>
            <a:endParaRPr lang="en-US" sz="800" b="1" dirty="0"/>
          </a:p>
        </p:txBody>
      </p:sp>
      <p:sp>
        <p:nvSpPr>
          <p:cNvPr id="54" name="Rectangle 53"/>
          <p:cNvSpPr/>
          <p:nvPr/>
        </p:nvSpPr>
        <p:spPr>
          <a:xfrm>
            <a:off x="5031937" y="6191367"/>
            <a:ext cx="434268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b="1" dirty="0"/>
              <a:t>التحول</a:t>
            </a:r>
            <a:endParaRPr lang="en-US" sz="800" b="1" dirty="0"/>
          </a:p>
        </p:txBody>
      </p:sp>
      <p:sp>
        <p:nvSpPr>
          <p:cNvPr id="56" name="Rectangle 55"/>
          <p:cNvSpPr/>
          <p:nvPr/>
        </p:nvSpPr>
        <p:spPr>
          <a:xfrm>
            <a:off x="5603327" y="6389027"/>
            <a:ext cx="434268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b="1" dirty="0"/>
              <a:t>الغذاء</a:t>
            </a:r>
            <a:endParaRPr lang="en-US" sz="800" b="1" dirty="0"/>
          </a:p>
        </p:txBody>
      </p:sp>
      <p:sp>
        <p:nvSpPr>
          <p:cNvPr id="57" name="Rectangle 56"/>
          <p:cNvSpPr/>
          <p:nvPr/>
        </p:nvSpPr>
        <p:spPr>
          <a:xfrm>
            <a:off x="3349795" y="6414988"/>
            <a:ext cx="434268" cy="2570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800" b="1" dirty="0"/>
              <a:t>التلقيح</a:t>
            </a:r>
            <a:endParaRPr lang="en-US" sz="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14474" y="7222992"/>
            <a:ext cx="330853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dirty="0"/>
              <a:t>سمي الأجزاء الأساسية للنبات في الرسم التالي:</a:t>
            </a:r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pic>
        <p:nvPicPr>
          <p:cNvPr id="39" name="irc_mi" descr="Image result for plants parts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910" y="7567261"/>
            <a:ext cx="1142124" cy="12162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3781468" y="7717870"/>
            <a:ext cx="704792" cy="1781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781468" y="7924048"/>
            <a:ext cx="704792" cy="1781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779821" y="8182734"/>
            <a:ext cx="704792" cy="1781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342191" y="8500189"/>
            <a:ext cx="704792" cy="1781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332803" y="8224012"/>
            <a:ext cx="704792" cy="1781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74051" y="2714585"/>
            <a:ext cx="2865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dirty="0"/>
              <a:t>ماهي خطوات الطريقة العلمية التي يستخدمها العلماء في تعلم العلوم؟ </a:t>
            </a:r>
          </a:p>
        </p:txBody>
      </p:sp>
      <p:sp>
        <p:nvSpPr>
          <p:cNvPr id="60" name="Rectangle: Rounded Corners 59"/>
          <p:cNvSpPr/>
          <p:nvPr/>
        </p:nvSpPr>
        <p:spPr>
          <a:xfrm>
            <a:off x="4829224" y="4063347"/>
            <a:ext cx="907677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/>
          <p:cNvSpPr/>
          <p:nvPr/>
        </p:nvSpPr>
        <p:spPr>
          <a:xfrm>
            <a:off x="5447598" y="3505825"/>
            <a:ext cx="907677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986908" y="192333"/>
            <a:ext cx="990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dirty="0">
                <a:solidFill>
                  <a:srgbClr val="C00000"/>
                </a:solidFill>
              </a:rPr>
              <a:t>نموذج رقم 15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1983644" y="4061411"/>
            <a:ext cx="907676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: Rounded Corners 63"/>
          <p:cNvSpPr/>
          <p:nvPr/>
        </p:nvSpPr>
        <p:spPr>
          <a:xfrm>
            <a:off x="1269104" y="3514410"/>
            <a:ext cx="907676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: Rounded Corners 64"/>
          <p:cNvSpPr/>
          <p:nvPr/>
        </p:nvSpPr>
        <p:spPr>
          <a:xfrm>
            <a:off x="4076177" y="3524140"/>
            <a:ext cx="907676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: Rounded Corners 65"/>
          <p:cNvSpPr/>
          <p:nvPr/>
        </p:nvSpPr>
        <p:spPr>
          <a:xfrm>
            <a:off x="3378156" y="4061411"/>
            <a:ext cx="907676" cy="37593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247" y="933424"/>
            <a:ext cx="1303591" cy="97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8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45"/>
          <p:cNvSpPr/>
          <p:nvPr/>
        </p:nvSpPr>
        <p:spPr>
          <a:xfrm>
            <a:off x="138312" y="255545"/>
            <a:ext cx="6526894" cy="28346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graphicFrame>
        <p:nvGraphicFramePr>
          <p:cNvPr id="6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024166"/>
              </p:ext>
            </p:extLst>
          </p:nvPr>
        </p:nvGraphicFramePr>
        <p:xfrm>
          <a:off x="138312" y="255544"/>
          <a:ext cx="2986670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تسمية الوحدة البنائية لأجسام المخلوقات الحية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03219"/>
              </p:ext>
            </p:extLst>
          </p:nvPr>
        </p:nvGraphicFramePr>
        <p:xfrm>
          <a:off x="136375" y="1200424"/>
          <a:ext cx="2988608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98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تسمية العملية التي يصنع بها النبات</a:t>
                      </a:r>
                      <a:r>
                        <a:rPr lang="ar-SA" sz="9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غذاؤه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09955" y="255544"/>
            <a:ext cx="855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100" b="1" u="sng" dirty="0"/>
              <a:t>السؤال الرابع: </a:t>
            </a:r>
            <a:endParaRPr lang="en-US" sz="1100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3334043" y="727984"/>
            <a:ext cx="315116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dirty="0"/>
              <a:t>ضعي الكلمة المناسبة في الفراغ المناسب فيما يلي :</a:t>
            </a:r>
          </a:p>
          <a:p>
            <a:endParaRPr lang="ar-SA" sz="1200" dirty="0"/>
          </a:p>
          <a:p>
            <a:pPr algn="ctr"/>
            <a:r>
              <a:rPr lang="ar-SA" sz="1200" dirty="0"/>
              <a:t>الخلايا – البناء الضوئي – مخلوقات حية وأشياء غير حية </a:t>
            </a:r>
          </a:p>
          <a:p>
            <a:pPr algn="ctr"/>
            <a:endParaRPr lang="ar-SA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200" dirty="0"/>
              <a:t>من مكونات النظام البيئي ....................................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200" dirty="0"/>
              <a:t>تتكون أجسام المخلوقات الحية من ................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200" dirty="0"/>
              <a:t>النبات ينتج غذاءه بعملية تسمى ....................</a:t>
            </a:r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000" dirty="0"/>
          </a:p>
        </p:txBody>
      </p:sp>
      <p:graphicFrame>
        <p:nvGraphicFramePr>
          <p:cNvPr id="12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751012"/>
              </p:ext>
            </p:extLst>
          </p:nvPr>
        </p:nvGraphicFramePr>
        <p:xfrm>
          <a:off x="136376" y="2145304"/>
          <a:ext cx="2988606" cy="94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0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44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0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85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48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15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مكونات النظام البيئي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600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مستطيل 45"/>
          <p:cNvSpPr/>
          <p:nvPr/>
        </p:nvSpPr>
        <p:spPr>
          <a:xfrm>
            <a:off x="138312" y="3315763"/>
            <a:ext cx="6526894" cy="350378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graphicFrame>
        <p:nvGraphicFramePr>
          <p:cNvPr id="14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369234"/>
              </p:ext>
            </p:extLst>
          </p:nvPr>
        </p:nvGraphicFramePr>
        <p:xfrm>
          <a:off x="136375" y="3333676"/>
          <a:ext cx="2988608" cy="1066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98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تتبع دورة حياة نبات زهري من خلال الصور</a:t>
                      </a:r>
                      <a:endParaRPr lang="ar-SA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98310" y="5277869"/>
            <a:ext cx="3355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/>
              <a:t>الضفدع : </a:t>
            </a:r>
            <a:endParaRPr lang="en-US" sz="1200" b="1" dirty="0"/>
          </a:p>
          <a:p>
            <a:endParaRPr lang="en-US" dirty="0"/>
          </a:p>
        </p:txBody>
      </p:sp>
      <p:pic>
        <p:nvPicPr>
          <p:cNvPr id="11" name="irc_mi" descr="Image result for The life cycle of a frog">
            <a:hlinkClick r:id="rId2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1" t="65231" r="12137" b="5630"/>
          <a:stretch/>
        </p:blipFill>
        <p:spPr bwMode="auto">
          <a:xfrm>
            <a:off x="5955586" y="6039362"/>
            <a:ext cx="658184" cy="390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rc_mi" descr="Image result for The life cycle of a frog">
            <a:hlinkClick r:id="rId4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78473" r="25671" b="5787"/>
          <a:stretch/>
        </p:blipFill>
        <p:spPr bwMode="auto">
          <a:xfrm>
            <a:off x="4460064" y="6042340"/>
            <a:ext cx="659058" cy="384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rc_mi" descr="Image result for The life cycle of a frog">
            <a:hlinkClick r:id="rId6"/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4" t="17648" r="-4000" b="50090"/>
          <a:stretch/>
        </p:blipFill>
        <p:spPr bwMode="auto">
          <a:xfrm>
            <a:off x="3298310" y="6036365"/>
            <a:ext cx="646430" cy="396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irc_mi" descr="Image result for ‫ضفدع‬‎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734" y="6036365"/>
            <a:ext cx="686261" cy="396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494836" y="3333676"/>
            <a:ext cx="31791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الخامس:</a:t>
            </a:r>
          </a:p>
          <a:p>
            <a:r>
              <a:rPr lang="ar-SA" sz="1200" b="1" dirty="0"/>
              <a:t>تتبعي دورة حياة كلا من: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200" b="1" dirty="0"/>
              <a:t> نبتة الفاصوليا</a:t>
            </a:r>
            <a:r>
              <a:rPr lang="ar-SA" sz="1100" dirty="0"/>
              <a:t>:</a:t>
            </a:r>
          </a:p>
          <a:p>
            <a:endParaRPr lang="ar-SA" sz="1100" dirty="0"/>
          </a:p>
          <a:p>
            <a:endParaRPr lang="ar-SA" sz="1100" dirty="0"/>
          </a:p>
        </p:txBody>
      </p:sp>
      <p:pic>
        <p:nvPicPr>
          <p:cNvPr id="18" name="Picture 17" descr="growing-plant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7" t="82535" r="89556"/>
          <a:stretch/>
        </p:blipFill>
        <p:spPr bwMode="auto">
          <a:xfrm>
            <a:off x="6039158" y="4110649"/>
            <a:ext cx="383765" cy="6048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 descr="growing-plant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1" t="67042" r="67778"/>
          <a:stretch/>
        </p:blipFill>
        <p:spPr bwMode="auto">
          <a:xfrm>
            <a:off x="5222614" y="4105311"/>
            <a:ext cx="439686" cy="6146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growing-plant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49577" r="41333"/>
          <a:stretch/>
        </p:blipFill>
        <p:spPr bwMode="auto">
          <a:xfrm>
            <a:off x="4328692" y="4110209"/>
            <a:ext cx="460901" cy="6048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growing-plant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/>
          <a:stretch/>
        </p:blipFill>
        <p:spPr bwMode="auto">
          <a:xfrm>
            <a:off x="3479883" y="4132336"/>
            <a:ext cx="442298" cy="6076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5745872" y="4430580"/>
            <a:ext cx="209714" cy="49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4871082" y="4432444"/>
            <a:ext cx="209714" cy="49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999404" y="4425625"/>
            <a:ext cx="209714" cy="49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5238492" y="6251987"/>
            <a:ext cx="555747" cy="94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2794365" y="6251900"/>
            <a:ext cx="353490" cy="810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4064820" y="6237755"/>
            <a:ext cx="209714" cy="49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90" y="6457512"/>
            <a:ext cx="56737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900" dirty="0"/>
              <a:t>ـــــــــــــــــــ                                    ـــــــــــــــــــ                     ـــــــــــــــــــ                         ـــــــــــــــــــ</a:t>
            </a:r>
            <a:endParaRPr lang="en-US" sz="900" dirty="0"/>
          </a:p>
        </p:txBody>
      </p:sp>
      <p:sp>
        <p:nvSpPr>
          <p:cNvPr id="29" name="TextBox 28"/>
          <p:cNvSpPr txBox="1"/>
          <p:nvPr/>
        </p:nvSpPr>
        <p:spPr>
          <a:xfrm>
            <a:off x="2764015" y="4941335"/>
            <a:ext cx="37773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900" dirty="0"/>
              <a:t>ـــــــــــــــــــ           ـــــــــــــــــــ             ـــــــــــــــــــ            ـــــــــــــــــــ</a:t>
            </a:r>
            <a:endParaRPr lang="en-US" sz="900" dirty="0"/>
          </a:p>
        </p:txBody>
      </p:sp>
      <p:sp>
        <p:nvSpPr>
          <p:cNvPr id="30" name="Rectangle 29"/>
          <p:cNvSpPr/>
          <p:nvPr/>
        </p:nvSpPr>
        <p:spPr>
          <a:xfrm>
            <a:off x="4886111" y="5620170"/>
            <a:ext cx="1308366" cy="3465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ar-SA" sz="800" b="1" dirty="0"/>
              <a:t>تسمى هذه المرحلة بـ...............</a:t>
            </a:r>
            <a:endParaRPr lang="en-US" sz="800" b="1" dirty="0"/>
          </a:p>
        </p:txBody>
      </p:sp>
      <p:sp>
        <p:nvSpPr>
          <p:cNvPr id="37" name="Arrow: Bent 36"/>
          <p:cNvSpPr/>
          <p:nvPr/>
        </p:nvSpPr>
        <p:spPr>
          <a:xfrm rot="15967749" flipH="1">
            <a:off x="4664672" y="5775465"/>
            <a:ext cx="207555" cy="215325"/>
          </a:xfrm>
          <a:prstGeom prst="bentArrow">
            <a:avLst>
              <a:gd name="adj1" fmla="val 25000"/>
              <a:gd name="adj2" fmla="val 25000"/>
              <a:gd name="adj3" fmla="val 50000"/>
              <a:gd name="adj4" fmla="val 4418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Arrow: Bent 37"/>
          <p:cNvSpPr/>
          <p:nvPr/>
        </p:nvSpPr>
        <p:spPr>
          <a:xfrm rot="5567998">
            <a:off x="6206543" y="5794715"/>
            <a:ext cx="207555" cy="215325"/>
          </a:xfrm>
          <a:prstGeom prst="bentArrow">
            <a:avLst>
              <a:gd name="adj1" fmla="val 25000"/>
              <a:gd name="adj2" fmla="val 25000"/>
              <a:gd name="adj3" fmla="val 50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39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396059"/>
              </p:ext>
            </p:extLst>
          </p:nvPr>
        </p:nvGraphicFramePr>
        <p:xfrm>
          <a:off x="139600" y="4409596"/>
          <a:ext cx="2982157" cy="1036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استنتاج الفرق بين دورة حياة الضفدع والجمل من خلال قراءة مجموعة من الصور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2" name="مستطيل 45"/>
          <p:cNvSpPr/>
          <p:nvPr/>
        </p:nvSpPr>
        <p:spPr>
          <a:xfrm>
            <a:off x="131832" y="6964122"/>
            <a:ext cx="6526894" cy="189495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ar-SA" sz="1100" dirty="0"/>
          </a:p>
          <a:p>
            <a:endParaRPr lang="en-US" sz="1100" dirty="0"/>
          </a:p>
        </p:txBody>
      </p:sp>
      <p:graphicFrame>
        <p:nvGraphicFramePr>
          <p:cNvPr id="43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874150"/>
              </p:ext>
            </p:extLst>
          </p:nvPr>
        </p:nvGraphicFramePr>
        <p:xfrm>
          <a:off x="139600" y="6964121"/>
          <a:ext cx="2982157" cy="1036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84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53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ذكر وظيفة كل جزء من الأجزاء الأساسية للنبات</a:t>
                      </a:r>
                      <a:endParaRPr lang="ar-SA" sz="9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308667"/>
              </p:ext>
            </p:extLst>
          </p:nvPr>
        </p:nvGraphicFramePr>
        <p:xfrm>
          <a:off x="5955586" y="7689274"/>
          <a:ext cx="589307" cy="1112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9307">
                  <a:extLst>
                    <a:ext uri="{9D8B030D-6E8A-4147-A177-3AD203B41FA5}">
                      <a16:colId xmlns:a16="http://schemas.microsoft.com/office/drawing/2014/main" xmlns="" val="162303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الجذور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1073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الساق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2963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الأوراق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6652621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85920"/>
              </p:ext>
            </p:extLst>
          </p:nvPr>
        </p:nvGraphicFramePr>
        <p:xfrm>
          <a:off x="3334043" y="7674043"/>
          <a:ext cx="2231203" cy="1112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231203">
                  <a:extLst>
                    <a:ext uri="{9D8B030D-6E8A-4147-A177-3AD203B41FA5}">
                      <a16:colId xmlns:a16="http://schemas.microsoft.com/office/drawing/2014/main" xmlns="" val="162303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dirty="0"/>
                        <a:t>نقل الماء و الأملاح المعدنية خلال النبات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1073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تصنيع الغذاء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2963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امتصاص الماء</a:t>
                      </a:r>
                      <a:r>
                        <a:rPr lang="ar-SA" b="1" baseline="0" dirty="0"/>
                        <a:t> و المغذيات من التربة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6652621"/>
                  </a:ext>
                </a:extLst>
              </a:tr>
            </a:tbl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3559126" y="7089251"/>
            <a:ext cx="298226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200" b="1" u="sng" dirty="0"/>
              <a:t>السؤال السادس: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100" b="1" dirty="0"/>
              <a:t>صلي كل جزء من أجزاء النبات بالوظيفة التي يقوم بها ...</a:t>
            </a:r>
            <a:endParaRPr lang="en-US" sz="1100" b="1" dirty="0"/>
          </a:p>
        </p:txBody>
      </p:sp>
      <p:sp>
        <p:nvSpPr>
          <p:cNvPr id="47" name="مربع نص 19"/>
          <p:cNvSpPr txBox="1"/>
          <p:nvPr/>
        </p:nvSpPr>
        <p:spPr>
          <a:xfrm>
            <a:off x="95802" y="8859081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050" b="1" dirty="0"/>
              <a:t>تمنياتي لك بالتوفيق يا صغيرتي                                                                معلمة المادة :</a:t>
            </a:r>
          </a:p>
        </p:txBody>
      </p:sp>
    </p:spTree>
    <p:extLst>
      <p:ext uri="{BB962C8B-B14F-4D97-AF65-F5344CB8AC3E}">
        <p14:creationId xmlns:p14="http://schemas.microsoft.com/office/powerpoint/2010/main" val="59849354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</TotalTime>
  <Words>559</Words>
  <Application>Microsoft Office PowerPoint</Application>
  <PresentationFormat>عرض على الشاشة (3:4)‏</PresentationFormat>
  <Paragraphs>198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68</cp:revision>
  <cp:lastPrinted>2016-10-30T17:24:35Z</cp:lastPrinted>
  <dcterms:created xsi:type="dcterms:W3CDTF">2016-10-19T21:09:54Z</dcterms:created>
  <dcterms:modified xsi:type="dcterms:W3CDTF">2016-11-10T20:46:35Z</dcterms:modified>
</cp:coreProperties>
</file>