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30" r:id="rId1"/>
  </p:sldMasterIdLst>
  <p:notesMasterIdLst>
    <p:notesMasterId r:id="rId18"/>
  </p:notesMasterIdLst>
  <p:sldIdLst>
    <p:sldId id="256" r:id="rId2"/>
    <p:sldId id="259" r:id="rId3"/>
    <p:sldId id="274" r:id="rId4"/>
    <p:sldId id="372" r:id="rId5"/>
    <p:sldId id="382" r:id="rId6"/>
    <p:sldId id="391" r:id="rId7"/>
    <p:sldId id="383" r:id="rId8"/>
    <p:sldId id="384" r:id="rId9"/>
    <p:sldId id="385" r:id="rId10"/>
    <p:sldId id="386" r:id="rId11"/>
    <p:sldId id="392" r:id="rId12"/>
    <p:sldId id="317" r:id="rId13"/>
    <p:sldId id="394" r:id="rId14"/>
    <p:sldId id="395" r:id="rId15"/>
    <p:sldId id="393" r:id="rId16"/>
    <p:sldId id="390" r:id="rId17"/>
  </p:sldIdLst>
  <p:sldSz cx="9144000" cy="6858000" type="screen4x3"/>
  <p:notesSz cx="6858000" cy="9144000"/>
  <p:embeddedFontLst>
    <p:embeddedFont>
      <p:font typeface="Gulim" pitchFamily="34" charset="-127"/>
      <p:regular r:id="rId19"/>
    </p:embeddedFont>
    <p:embeddedFont>
      <p:font typeface="-햇살M" charset="-127"/>
      <p:regular r:id="rId20"/>
    </p:embeddedFont>
    <p:embeddedFont>
      <p:font typeface="-햇살L" charset="-127"/>
      <p:regular r:id="rId21"/>
    </p:embeddedFont>
    <p:embeddedFont>
      <p:font typeface="Calibri" pitchFamily="34" charset="0"/>
      <p:regular r:id="rId22"/>
      <p:bold r:id="rId23"/>
    </p:embeddedFont>
    <p:embeddedFont>
      <p:font typeface="DecoType Naskh Variants" pitchFamily="2" charset="-78"/>
      <p:regular r:id="rId24"/>
    </p:embeddedFont>
  </p:embeddedFontLst>
  <p:defaultTextStyle>
    <a:defPPr>
      <a:defRPr lang="ko-KR"/>
    </a:defPPr>
    <a:lvl1pPr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CC00"/>
    <a:srgbClr val="3366FF"/>
    <a:srgbClr val="66FF33"/>
    <a:srgbClr val="CC00CC"/>
    <a:srgbClr val="FF6600"/>
    <a:srgbClr val="660033"/>
    <a:srgbClr val="2D20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499" autoAdjust="0"/>
    <p:restoredTop sz="90929"/>
  </p:normalViewPr>
  <p:slideViewPr>
    <p:cSldViewPr>
      <p:cViewPr varScale="1">
        <p:scale>
          <a:sx n="62" d="100"/>
          <a:sy n="62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C93ED735-A731-4993-BA36-73A5625544C8}" type="datetimeFigureOut">
              <a:rPr lang="ar-SA"/>
              <a:pPr>
                <a:defRPr/>
              </a:pPr>
              <a:t>12/01/1440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7E023E13-7D79-4264-98C8-D5BDC1591D8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2EF457-F24B-4225-B92D-EEFBDD53724E}" type="slidenum">
              <a:rPr lang="ar-SA" smtClean="0"/>
              <a:pPr>
                <a:defRPr/>
              </a:pPr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641BEA-0E9C-4B1C-9619-9560DD08FFEC}" type="slidenum">
              <a:rPr lang="ar-SA" smtClean="0"/>
              <a:pPr>
                <a:defRPr/>
              </a:pPr>
              <a:t>2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82E1D4-26D2-4943-9ACC-7529ABCC527F}" type="slidenum">
              <a:rPr lang="ar-SA" smtClean="0"/>
              <a:pPr>
                <a:defRPr/>
              </a:pPr>
              <a:t>3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FE1D9-1BD6-4D1B-BE88-FA522171668A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772400" cy="889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2057400"/>
            <a:ext cx="7772400" cy="4191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F3A51-487F-48CA-A113-801BEE9C31BB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0338" y="1143000"/>
            <a:ext cx="1947862" cy="5105400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65163" y="1143000"/>
            <a:ext cx="5692775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280F0-C57D-4EB7-90FE-01C358EEABFD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772400" cy="889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1A6C-639D-4D03-B23F-096372A59780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198C0-B6D4-46F0-BFDB-4F0DC0DABAF1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772400" cy="889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91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05B03-9CEF-4DA0-A838-3B6D9C8ECB25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401E1-DE90-400D-90AC-9F251FA3D2C9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772400" cy="889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B8A9-F177-40CF-BAEE-AAD784B0DE80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A0BE-0721-48B4-A70C-D3C368ABB402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80EE-309E-446E-A1AD-D96627EEB10C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987B-9389-4321-8867-3AA66D0C8404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61DA3B-9248-40DF-B559-30D982657F88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checker/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9.wav"/><Relationship Id="rId4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دبوس زينة 5"/>
          <p:cNvSpPr/>
          <p:nvPr/>
        </p:nvSpPr>
        <p:spPr>
          <a:xfrm>
            <a:off x="251520" y="828675"/>
            <a:ext cx="4876800" cy="16002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الوحدة الخامسة</a:t>
            </a:r>
          </a:p>
        </p:txBody>
      </p:sp>
      <p:sp>
        <p:nvSpPr>
          <p:cNvPr id="10" name="تمرير أفقي 9"/>
          <p:cNvSpPr/>
          <p:nvPr/>
        </p:nvSpPr>
        <p:spPr>
          <a:xfrm>
            <a:off x="2143125" y="3644900"/>
            <a:ext cx="5681663" cy="2743200"/>
          </a:xfrm>
          <a:prstGeom prst="horizontalScroll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أثر الحضارة الإسلامية </a:t>
            </a:r>
            <a:r>
              <a:rPr lang="ar-EG" sz="4400" b="1"/>
              <a:t>على </a:t>
            </a:r>
            <a:r>
              <a:rPr lang="ar-EG" sz="4400" b="1" smtClean="0"/>
              <a:t>أوربا</a:t>
            </a:r>
            <a:endParaRPr lang="ar-SA" sz="4400" b="1" dirty="0"/>
          </a:p>
        </p:txBody>
      </p:sp>
      <p:sp>
        <p:nvSpPr>
          <p:cNvPr id="11" name="سحابة 10"/>
          <p:cNvSpPr/>
          <p:nvPr/>
        </p:nvSpPr>
        <p:spPr bwMode="auto">
          <a:xfrm>
            <a:off x="5940152" y="188640"/>
            <a:ext cx="3096344" cy="200025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1"/>
          <a:lstStyle/>
          <a:p>
            <a:pPr algn="ctr">
              <a:defRPr/>
            </a:pPr>
            <a:r>
              <a:rPr lang="ar-EG" sz="3600" b="1" dirty="0">
                <a:cs typeface="Arial" pitchFamily="34" charset="0"/>
              </a:rPr>
              <a:t>الدرس التاسع عشر</a:t>
            </a:r>
            <a:endParaRPr lang="ar-SA" sz="3600" b="1" dirty="0"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دبوس زينة 3"/>
          <p:cNvSpPr/>
          <p:nvPr/>
        </p:nvSpPr>
        <p:spPr>
          <a:xfrm>
            <a:off x="2714625" y="357188"/>
            <a:ext cx="4076700" cy="9144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ثانياً: في مجال العلوم:</a:t>
            </a:r>
            <a:endParaRPr lang="en-US" sz="4000" b="1" kern="1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4282" y="1714488"/>
            <a:ext cx="8643998" cy="44291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0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و- </a:t>
            </a:r>
            <a:r>
              <a:rPr lang="ar-EG" sz="3000" b="1" u="sng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الطب والصيدلة</a:t>
            </a:r>
            <a:r>
              <a:rPr lang="ar-EG" sz="30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اعتمدت الجامعات الأوروبية في </a:t>
            </a:r>
          </a:p>
          <a:p>
            <a:pPr algn="ctr" latinLnBrk="1">
              <a:defRPr/>
            </a:pP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تدريس الطب على كتب المسلمين، مثل: كتاب </a:t>
            </a:r>
          </a:p>
          <a:p>
            <a:pPr algn="ctr" latinLnBrk="1">
              <a:defRPr/>
            </a:pP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(المنصوري) لأبي بكر الرازي وكتاب </a:t>
            </a:r>
            <a:endParaRPr lang="ar-SA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القانون في </a:t>
            </a: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الطب</a:t>
            </a: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لابن سيناء الذي ظل يدرس في أوروبا لمدة ستة قرون، كما ترجمت كتب أبي القاسم الزهراوي في  </a:t>
            </a:r>
          </a:p>
          <a:p>
            <a:pPr algn="ctr" latinLnBrk="1">
              <a:defRPr/>
            </a:pP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الجراحة إلي اللغات الأوروبية، وترجم كتاب ابن </a:t>
            </a: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البيطار</a:t>
            </a:r>
            <a:endParaRPr lang="ar-SA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الجامع لمفردات الأدوية والأغذية) إلي اللغات </a:t>
            </a:r>
          </a:p>
          <a:p>
            <a:pPr algn="ctr" latinLnBrk="1">
              <a:defRPr/>
            </a:pPr>
            <a:r>
              <a:rPr lang="ar-EG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الأوروبية.</a:t>
            </a: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defRPr/>
            </a:pPr>
            <a:endParaRPr 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الط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sws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1643063"/>
            <a:ext cx="2851150" cy="3451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swsw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625" y="1643063"/>
            <a:ext cx="2819400" cy="3451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دبوس زينة 8"/>
          <p:cNvSpPr/>
          <p:nvPr/>
        </p:nvSpPr>
        <p:spPr>
          <a:xfrm>
            <a:off x="2714625" y="357188"/>
            <a:ext cx="4076700" cy="9144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ثانياً: في مجال العلوم:</a:t>
            </a:r>
            <a:endParaRPr lang="en-US" sz="4000" b="1" kern="1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214942" y="5500702"/>
            <a:ext cx="2500330" cy="57149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شكل (</a:t>
            </a:r>
            <a:r>
              <a:rPr lang="ar-SA" sz="32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59</a:t>
            </a:r>
            <a:r>
              <a:rPr lang="ar-EG" sz="32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14480" y="5500702"/>
            <a:ext cx="2500330" cy="57149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شكل (6</a:t>
            </a:r>
            <a:r>
              <a:rPr lang="ar-SA" sz="32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ar-EG" sz="32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دبوس زينة 7"/>
          <p:cNvSpPr/>
          <p:nvPr/>
        </p:nvSpPr>
        <p:spPr>
          <a:xfrm>
            <a:off x="3428992" y="90478"/>
            <a:ext cx="2419376" cy="623878"/>
          </a:xfrm>
          <a:prstGeom prst="plaqu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نشاط 1</a:t>
            </a:r>
          </a:p>
        </p:txBody>
      </p:sp>
      <p:sp>
        <p:nvSpPr>
          <p:cNvPr id="9" name="شريط منحني إلى الأسفل 10"/>
          <p:cNvSpPr>
            <a:spLocks noChangeArrowheads="1"/>
          </p:cNvSpPr>
          <p:nvPr/>
        </p:nvSpPr>
        <p:spPr bwMode="auto">
          <a:xfrm>
            <a:off x="357188" y="714375"/>
            <a:ext cx="8482012" cy="1714500"/>
          </a:xfrm>
          <a:prstGeom prst="ellipseRibbon">
            <a:avLst>
              <a:gd name="adj1" fmla="val 25000"/>
              <a:gd name="adj2" fmla="val 71878"/>
              <a:gd name="adj3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 algn="ctr">
            <a:solidFill>
              <a:schemeClr val="bg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ar-SA" sz="3200" b="1" dirty="0">
                <a:solidFill>
                  <a:schemeClr val="bg2">
                    <a:lumMod val="65000"/>
                    <a:lumOff val="35000"/>
                  </a:schemeClr>
                </a:solidFill>
                <a:cs typeface="Arial" pitchFamily="34" charset="0"/>
              </a:rPr>
              <a:t>يظهر في الشكلين (59) , (60) اثنان من أبناء بلادي برزا في مجالين من العلوم:</a:t>
            </a:r>
            <a:endParaRPr lang="en-US" sz="3200" b="1" dirty="0">
              <a:solidFill>
                <a:schemeClr val="bg2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585417" y="2708920"/>
            <a:ext cx="6296052" cy="160974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3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أ- </a:t>
            </a:r>
            <a:r>
              <a:rPr lang="ar-SA" sz="35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اسجل</a:t>
            </a:r>
            <a:r>
              <a:rPr lang="ar-SA" sz="3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اسميهما</a:t>
            </a:r>
          </a:p>
          <a:p>
            <a:pPr algn="ctr" latinLnBrk="1">
              <a:defRPr/>
            </a:pPr>
            <a:r>
              <a:rPr lang="ar-SA" sz="35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الصورة الأولى </a:t>
            </a:r>
            <a:r>
              <a:rPr lang="ar-SA" sz="35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الدكتور عبد الله </a:t>
            </a:r>
            <a:r>
              <a:rPr lang="ar-SA" sz="35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الربيعة</a:t>
            </a:r>
            <a:endParaRPr lang="ar-SA" sz="35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SA" sz="35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الصورة الثانية </a:t>
            </a:r>
            <a:r>
              <a:rPr lang="ar-SA" sz="35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الأمير سلطان بن سلمان</a:t>
            </a:r>
            <a:endParaRPr lang="en-US" sz="35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57188" y="4869160"/>
            <a:ext cx="6296052" cy="160974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atinLnBrk="1">
              <a:defRPr/>
            </a:pPr>
            <a:r>
              <a:rPr lang="ar-SA" sz="3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ب- اذكر العلوم التي برزا فيها </a:t>
            </a:r>
          </a:p>
          <a:p>
            <a:pPr latinLnBrk="1">
              <a:defRPr/>
            </a:pPr>
            <a:r>
              <a:rPr lang="ar-SA" sz="35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علم الطب		- علوم الفضاء</a:t>
            </a:r>
            <a:endParaRPr lang="en-US" sz="35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نشا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دبوس زينة 3"/>
          <p:cNvSpPr/>
          <p:nvPr/>
        </p:nvSpPr>
        <p:spPr>
          <a:xfrm>
            <a:off x="2500313" y="357188"/>
            <a:ext cx="4291012" cy="9144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36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ثالثاً </a:t>
            </a:r>
            <a:r>
              <a:rPr lang="ar-EG" sz="36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: في مجال </a:t>
            </a:r>
            <a:r>
              <a:rPr lang="ar-SA" sz="36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الزراعة</a:t>
            </a:r>
            <a:r>
              <a:rPr lang="ar-EG" sz="36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kern="1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دبوس زينة 5"/>
          <p:cNvSpPr/>
          <p:nvPr/>
        </p:nvSpPr>
        <p:spPr>
          <a:xfrm>
            <a:off x="857224" y="1714488"/>
            <a:ext cx="7500990" cy="3786214"/>
          </a:xfrm>
          <a:prstGeom prst="plaque">
            <a:avLst/>
          </a:prstGeom>
          <a:ln w="28575">
            <a:solidFill>
              <a:schemeClr val="tx2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36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دخلت كثير من لمحاصيل الزراعية إلى </a:t>
            </a:r>
          </a:p>
          <a:p>
            <a:pPr algn="ctr" latinLnBrk="1">
              <a:defRPr/>
            </a:pPr>
            <a:r>
              <a:rPr lang="ar-SA" sz="36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أوروبا عن طريق الأندلس (إسبانيا حالياً) </a:t>
            </a:r>
          </a:p>
          <a:p>
            <a:pPr algn="ctr" latinLnBrk="1">
              <a:defRPr/>
            </a:pPr>
            <a:r>
              <a:rPr lang="ar-SA" sz="360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 الزيتون والأرز وقصب السكر والكروم والبرتقال والقطن .</a:t>
            </a:r>
            <a:endParaRPr lang="en-US" sz="36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ثالث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11560" y="1357298"/>
            <a:ext cx="8032406" cy="485778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استفاد الأوربيون من المسلمين في العمارة وبخاصة في مجال الهندسة العسكرية مثل : بناء القلاع </a:t>
            </a:r>
            <a:r>
              <a:rPr lang="ar-SA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والحصون </a:t>
            </a:r>
            <a:r>
              <a:rPr lang="ar-SA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وإقامة الأبراج عليها لمراقبة الأعداء وصدهم , كما تأثر في </a:t>
            </a:r>
            <a:r>
              <a:rPr lang="ar-SA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البناء </a:t>
            </a:r>
            <a:r>
              <a:rPr lang="ar-SA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الأوروبي كثيراً بفن العمارة </a:t>
            </a:r>
            <a:r>
              <a:rPr lang="ar-SA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الإسلامية </a:t>
            </a:r>
            <a:r>
              <a:rPr lang="ar-SA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وبخاصة ما تركه العرب في الأندلس </a:t>
            </a:r>
          </a:p>
          <a:p>
            <a:pPr algn="ctr" latinLnBrk="1">
              <a:defRPr/>
            </a:pPr>
            <a:r>
              <a:rPr lang="ar-SA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كقصر الحمراء والجامع الكبير في قرطبة .</a:t>
            </a:r>
            <a:endParaRPr lang="en-US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دبوس زينة 5"/>
          <p:cNvSpPr/>
          <p:nvPr/>
        </p:nvSpPr>
        <p:spPr>
          <a:xfrm>
            <a:off x="2500313" y="214313"/>
            <a:ext cx="4291012" cy="9144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3600" b="1" kern="1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رابعاً </a:t>
            </a:r>
            <a:r>
              <a:rPr lang="ar-EG" sz="3600" b="1" kern="1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: في مجال </a:t>
            </a:r>
            <a:r>
              <a:rPr lang="ar-SA" sz="3600" b="1" kern="1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العمارة </a:t>
            </a:r>
            <a:r>
              <a:rPr lang="ar-EG" sz="3600" b="1" kern="1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kern="1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رابع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دبوس زينة 3"/>
          <p:cNvSpPr/>
          <p:nvPr/>
        </p:nvSpPr>
        <p:spPr>
          <a:xfrm>
            <a:off x="3428992" y="90478"/>
            <a:ext cx="2419376" cy="623878"/>
          </a:xfrm>
          <a:prstGeom prst="plaqu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2</a:t>
            </a:r>
          </a:p>
        </p:txBody>
      </p:sp>
      <p:sp>
        <p:nvSpPr>
          <p:cNvPr id="7" name="مجسم مشطوف الحواف 6"/>
          <p:cNvSpPr/>
          <p:nvPr/>
        </p:nvSpPr>
        <p:spPr>
          <a:xfrm>
            <a:off x="571500" y="971550"/>
            <a:ext cx="7981950" cy="5529263"/>
          </a:xfrm>
          <a:prstGeom prst="bevel">
            <a:avLst>
              <a:gd name="adj" fmla="val 526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يقول جوستان </a:t>
            </a:r>
            <a:r>
              <a:rPr lang="ar-SA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لوبون في كتابه (حضارة العرب): “إننا لا تذكر 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أمة، كالعرب، حققت من الم</a:t>
            </a:r>
            <a:r>
              <a:rPr lang="ar-SA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بت</a:t>
            </a: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كرات العظيمة في وقت قصير مثل 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ما حققوا، وإن العرب أقاموا ديناً من أقوى الأديان التي سادت </a:t>
            </a:r>
            <a:r>
              <a:rPr lang="ar-SA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العالم</a:t>
            </a: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، أقاموا ديناً لا يزال تأثيره أشد حيوية مما لأي دين آخر، 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وإنهم أقاموا من الناحية السياسية  دولة من أعظم الدول التي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عرفها التاريخ، وإنهم مدنوا أوروبا ثقافة وأخلاقا، فالعروق 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التي سمت سمو العرب وهبطت هبوطهم نادرة، ولم يظهر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كالعرب عرق يصلح أن يكون مثالاً بارزا التأثير العوامل التي تهيمن على قيام الدولة وعظمتها وانحطاطها“.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8يق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دبوس زينة 8"/>
          <p:cNvSpPr/>
          <p:nvPr/>
        </p:nvSpPr>
        <p:spPr>
          <a:xfrm>
            <a:off x="3428992" y="90478"/>
            <a:ext cx="2419376" cy="62387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نشاط 2</a:t>
            </a:r>
          </a:p>
        </p:txBody>
      </p:sp>
      <p:sp>
        <p:nvSpPr>
          <p:cNvPr id="10" name="مستطيل ذو زوايا قطرية مخدوشة 9"/>
          <p:cNvSpPr/>
          <p:nvPr/>
        </p:nvSpPr>
        <p:spPr>
          <a:xfrm>
            <a:off x="2000232" y="1428736"/>
            <a:ext cx="6824682" cy="842954"/>
          </a:xfrm>
          <a:prstGeom prst="snip2DiagRect">
            <a:avLst/>
          </a:prstGeom>
          <a:ln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742950" lvl="1" indent="-742950" algn="ctr" latinLnBrk="1">
              <a:defRPr/>
            </a:pPr>
            <a:r>
              <a:rPr lang="ar-EG" sz="3200" b="1" dirty="0">
                <a:ln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أ- </a:t>
            </a:r>
            <a:r>
              <a:rPr lang="ar-EG" sz="3200" b="1" dirty="0" err="1">
                <a:ln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أ</a:t>
            </a:r>
            <a:r>
              <a:rPr lang="ar-EG" sz="3200" b="1" dirty="0">
                <a:ln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صف مشاعري بعد قراءتي للقول السابق.</a:t>
            </a:r>
            <a:endParaRPr lang="en-US" sz="3200" b="1" dirty="0">
              <a:ln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ذو زوايا قطرية مخدوشة 10"/>
          <p:cNvSpPr/>
          <p:nvPr/>
        </p:nvSpPr>
        <p:spPr>
          <a:xfrm>
            <a:off x="2214546" y="3929066"/>
            <a:ext cx="6653258" cy="842954"/>
          </a:xfrm>
          <a:prstGeom prst="snip2DiagRect">
            <a:avLst/>
          </a:prstGeom>
          <a:ln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lvl="1" algn="ctr" latinLnBrk="1">
              <a:defRPr/>
            </a:pPr>
            <a:r>
              <a:rPr lang="ar-EG" sz="3200" b="1" dirty="0">
                <a:ln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ب- لماذا برز العرب في ذلك الوقت؟</a:t>
            </a:r>
            <a:endParaRPr lang="en-US" sz="3200" b="1" dirty="0">
              <a:ln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مجسم مشطوف الحواف 11"/>
          <p:cNvSpPr/>
          <p:nvPr/>
        </p:nvSpPr>
        <p:spPr>
          <a:xfrm>
            <a:off x="142844" y="2500306"/>
            <a:ext cx="8143932" cy="1000132"/>
          </a:xfrm>
          <a:prstGeom prst="bevel">
            <a:avLst/>
          </a:prstGeom>
          <a:ln/>
          <a:scene3d>
            <a:camera prst="orthographicFront"/>
            <a:lightRig rig="threePt" dir="t"/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أشعر بالفخر لكوني عربي أنتسب للحضارة الإسلامية </a:t>
            </a:r>
            <a:endParaRPr lang="en-US" sz="3200" b="1" dirty="0">
              <a:ln w="3155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مجسم مشطوف الحواف 12"/>
          <p:cNvSpPr/>
          <p:nvPr/>
        </p:nvSpPr>
        <p:spPr>
          <a:xfrm>
            <a:off x="142844" y="5143512"/>
            <a:ext cx="8143932" cy="1000132"/>
          </a:xfrm>
          <a:prstGeom prst="bevel">
            <a:avLst/>
          </a:prstGeom>
          <a:ln/>
          <a:scene3d>
            <a:camera prst="orthographicFront"/>
            <a:lightRig rig="threePt" dir="t"/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حقق العرب مبتكرات عظيمة في وقت قصير</a:t>
            </a:r>
            <a:endParaRPr lang="en-US" sz="3200" b="1" dirty="0">
              <a:ln w="3155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9 أص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 أشع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1لماذ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2حق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خماسي 5"/>
          <p:cNvSpPr/>
          <p:nvPr/>
        </p:nvSpPr>
        <p:spPr>
          <a:xfrm>
            <a:off x="3143240" y="457200"/>
            <a:ext cx="5491170" cy="1185850"/>
          </a:xfrm>
          <a:prstGeom prst="homePlat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2800" b="1" dirty="0">
                <a:ln/>
                <a:solidFill>
                  <a:srgbClr val="FF0000"/>
                </a:solidFill>
                <a:cs typeface="Arial" pitchFamily="34" charset="0"/>
              </a:rPr>
              <a:t>ما العوامل التي ساعدت قيام النهضة العلمية </a:t>
            </a:r>
          </a:p>
          <a:p>
            <a:pPr algn="ctr" latinLnBrk="1">
              <a:defRPr/>
            </a:pPr>
            <a:r>
              <a:rPr lang="ar-EG" sz="2800" b="1" dirty="0">
                <a:ln/>
                <a:solidFill>
                  <a:srgbClr val="FF0000"/>
                </a:solidFill>
                <a:cs typeface="Arial" pitchFamily="34" charset="0"/>
              </a:rPr>
              <a:t>عند المسلمين؟</a:t>
            </a:r>
            <a:endParaRPr lang="en-US" sz="2800" b="1" dirty="0">
              <a:ln/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خماسي 6"/>
          <p:cNvSpPr/>
          <p:nvPr/>
        </p:nvSpPr>
        <p:spPr>
          <a:xfrm>
            <a:off x="2627784" y="4572008"/>
            <a:ext cx="5549418" cy="1314440"/>
          </a:xfrm>
          <a:prstGeom prst="homePlate">
            <a:avLst/>
          </a:prstGeom>
          <a:scene3d>
            <a:camera prst="orthographicFront"/>
            <a:lightRig rig="flat" dir="t">
              <a:rot lat="0" lon="0" rev="18900000"/>
            </a:lightRig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2800" b="1" dirty="0">
                <a:ln/>
                <a:solidFill>
                  <a:srgbClr val="002060"/>
                </a:solidFill>
                <a:cs typeface="Arial" pitchFamily="34" charset="0"/>
              </a:rPr>
              <a:t>أبرز آثار الحضارة الإسلامية على أوروبا.</a:t>
            </a:r>
            <a:endParaRPr lang="en-US" sz="2800" b="1" dirty="0">
              <a:ln/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خماسي 7"/>
          <p:cNvSpPr/>
          <p:nvPr/>
        </p:nvSpPr>
        <p:spPr>
          <a:xfrm flipH="1">
            <a:off x="1835696" y="2564904"/>
            <a:ext cx="4931786" cy="119062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أعدد أبرز العلماء المسلمين.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إلى الأسفل 3"/>
          <p:cNvSpPr/>
          <p:nvPr/>
        </p:nvSpPr>
        <p:spPr>
          <a:xfrm>
            <a:off x="1285875" y="214313"/>
            <a:ext cx="6958013" cy="1114425"/>
          </a:xfrm>
          <a:prstGeom prst="ribbon">
            <a:avLst>
              <a:gd name="adj1" fmla="val 16667"/>
              <a:gd name="adj2" fmla="val 56791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أولاً: في مجال اللغة والآداب</a:t>
            </a:r>
            <a:endParaRPr lang="en-US" sz="3200" b="1" kern="1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ذو زوايا قطرية مخدوشة 5"/>
          <p:cNvSpPr/>
          <p:nvPr/>
        </p:nvSpPr>
        <p:spPr>
          <a:xfrm>
            <a:off x="533400" y="1600208"/>
            <a:ext cx="8110566" cy="4900626"/>
          </a:xfrm>
          <a:prstGeom prst="snip2Diag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دخلت كثير من الألفاظ العربية إلى اللغات </a:t>
            </a:r>
          </a:p>
          <a:p>
            <a:pPr algn="ctr" latinLnBrk="1">
              <a:defRPr/>
            </a:pPr>
            <a:r>
              <a:rPr lang="ar-EG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الأوروبية خاصة اللغات الإسبانية </a:t>
            </a:r>
          </a:p>
          <a:p>
            <a:pPr algn="ctr" latinLnBrk="1">
              <a:defRPr/>
            </a:pPr>
            <a:r>
              <a:rPr lang="ar-EG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والبرتغالية والإيطالية مثل كلمات: قهوة، </a:t>
            </a:r>
          </a:p>
          <a:p>
            <a:pPr algn="ctr" latinLnBrk="1">
              <a:defRPr/>
            </a:pPr>
            <a:r>
              <a:rPr lang="ar-EG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سكر ، الجبر،  كيمياء .... وغيرها، كما </a:t>
            </a:r>
          </a:p>
          <a:p>
            <a:pPr algn="ctr" latinLnBrk="1">
              <a:defRPr/>
            </a:pPr>
            <a:r>
              <a:rPr lang="ar-EG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نقل الأوروبيون بعض الروايات العربية </a:t>
            </a:r>
          </a:p>
          <a:p>
            <a:pPr algn="ctr" latinLnBrk="1">
              <a:defRPr/>
            </a:pPr>
            <a:r>
              <a:rPr lang="ar-EG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مثل: مقامات الحريري، ومقامات بديع </a:t>
            </a:r>
          </a:p>
          <a:p>
            <a:pPr algn="ctr" latinLnBrk="1">
              <a:defRPr/>
            </a:pPr>
            <a:r>
              <a:rPr lang="ar-EG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الزمان </a:t>
            </a:r>
            <a:r>
              <a:rPr lang="ar-EG" altLang="zh-CN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الهمذاني</a:t>
            </a:r>
            <a:r>
              <a:rPr lang="ar-EG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altLang="zh-C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دخل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داسي 5"/>
          <p:cNvSpPr/>
          <p:nvPr/>
        </p:nvSpPr>
        <p:spPr>
          <a:xfrm>
            <a:off x="232792" y="1484784"/>
            <a:ext cx="8659688" cy="5040560"/>
          </a:xfrm>
          <a:prstGeom prst="hexagon">
            <a:avLst/>
          </a:prstGeom>
          <a:gradFill flip="none" rotWithShape="1">
            <a:gsLst>
              <a:gs pos="0">
                <a:schemeClr val="tx1"/>
              </a:gs>
              <a:gs pos="17999">
                <a:srgbClr val="99CCFF"/>
              </a:gs>
              <a:gs pos="36000">
                <a:schemeClr val="tx1"/>
              </a:gs>
              <a:gs pos="61000">
                <a:srgbClr val="CC99FF"/>
              </a:gs>
              <a:gs pos="82001">
                <a:schemeClr val="tx1"/>
              </a:gs>
              <a:gs pos="100000">
                <a:srgbClr val="CCCCFF"/>
              </a:gs>
            </a:gsLst>
            <a:lin ang="8100000" scaled="0"/>
            <a:tileRect/>
          </a:gradFill>
          <a:ln w="19050">
            <a:solidFill>
              <a:schemeClr val="accent3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أ-</a:t>
            </a:r>
            <a:r>
              <a:rPr lang="ar-EG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الرياضيات: </a:t>
            </a:r>
            <a:r>
              <a:rPr lang="ar-EG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استفاد الأوروبيون من </a:t>
            </a:r>
          </a:p>
          <a:p>
            <a:pPr algn="ctr" latinLnBrk="1">
              <a:defRPr/>
            </a:pPr>
            <a:r>
              <a:rPr lang="ar-EG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مؤلفات العلماء المسلمين في  الحساب والجبر </a:t>
            </a:r>
          </a:p>
          <a:p>
            <a:pPr marL="514350" indent="-514350" algn="ctr" latinLnBrk="1">
              <a:defRPr/>
            </a:pPr>
            <a:r>
              <a:rPr lang="ar-EG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وحساب المثلثات، التي كان لها الدور الأكبر في </a:t>
            </a:r>
          </a:p>
          <a:p>
            <a:pPr marL="514350" indent="-514350" algn="ctr" latinLnBrk="1">
              <a:defRPr/>
            </a:pPr>
            <a:r>
              <a:rPr lang="ar-EG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وضع الأسس الصحيحة للرياضيات </a:t>
            </a:r>
          </a:p>
          <a:p>
            <a:pPr marL="514350" indent="-514350" algn="ctr" latinLnBrk="1">
              <a:defRPr/>
            </a:pPr>
            <a:r>
              <a:rPr lang="ar-EG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الحديث في أوروبا.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دبوس زينة 6"/>
          <p:cNvSpPr/>
          <p:nvPr/>
        </p:nvSpPr>
        <p:spPr>
          <a:xfrm>
            <a:off x="2709676" y="257132"/>
            <a:ext cx="4076704" cy="91440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latinLnBrk="1">
              <a:defRPr/>
            </a:pPr>
            <a:r>
              <a:rPr lang="ar-EG" sz="40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ثانياً: في مجال العلوم:</a:t>
            </a:r>
            <a:endParaRPr lang="en-US" sz="4000" b="1" kern="1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ثاني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الرياضي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دبوس زينة 3"/>
          <p:cNvSpPr/>
          <p:nvPr/>
        </p:nvSpPr>
        <p:spPr>
          <a:xfrm>
            <a:off x="2714625" y="357188"/>
            <a:ext cx="4076700" cy="9144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ثانياً: في مجال العلوم:</a:t>
            </a:r>
            <a:endParaRPr lang="en-US" sz="4000" b="1" kern="1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55650" y="1700213"/>
            <a:ext cx="6985000" cy="4284662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chemeClr val="bg1">
                    <a:lumMod val="50000"/>
                  </a:schemeClr>
                </a:solidFill>
              </a:rPr>
              <a:t>ب- الفلك : </a:t>
            </a:r>
            <a:r>
              <a:rPr lang="ar-SA" sz="3200" b="1" dirty="0">
                <a:solidFill>
                  <a:srgbClr val="FF0000"/>
                </a:solidFill>
              </a:rPr>
              <a:t>كان للمسلمين الفضل الاكبر في معرفة الاوربيين الادوات و </a:t>
            </a:r>
            <a:r>
              <a:rPr lang="ar-SA" sz="3200" b="1" dirty="0" err="1">
                <a:solidFill>
                  <a:srgbClr val="FF0000"/>
                </a:solidFill>
              </a:rPr>
              <a:t>الالات</a:t>
            </a:r>
            <a:r>
              <a:rPr lang="ar-SA" sz="3200" b="1" dirty="0">
                <a:solidFill>
                  <a:srgbClr val="FF0000"/>
                </a:solidFill>
              </a:rPr>
              <a:t> كالمراصد الفلكية </a:t>
            </a:r>
            <a:r>
              <a:rPr lang="ar-SA" sz="3200" b="1" dirty="0" err="1">
                <a:solidFill>
                  <a:srgbClr val="FF0000"/>
                </a:solidFill>
              </a:rPr>
              <a:t>التى</a:t>
            </a:r>
            <a:r>
              <a:rPr lang="ar-SA" sz="3200" b="1" dirty="0">
                <a:solidFill>
                  <a:srgbClr val="FF0000"/>
                </a:solidFill>
              </a:rPr>
              <a:t> اعانتهم على الرصد و دقة العمل و قد استخدم الاوربيون تلك </a:t>
            </a:r>
            <a:r>
              <a:rPr lang="ar-SA" sz="3200" b="1" dirty="0" err="1">
                <a:solidFill>
                  <a:srgbClr val="FF0000"/>
                </a:solidFill>
              </a:rPr>
              <a:t>الالات</a:t>
            </a:r>
            <a:r>
              <a:rPr lang="ar-SA" sz="3200" b="1" dirty="0">
                <a:solidFill>
                  <a:srgbClr val="FF0000"/>
                </a:solidFill>
              </a:rPr>
              <a:t> و الادوات في اكتشافاتهم الفلكية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ثاني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دبوس زينة 8"/>
          <p:cNvSpPr/>
          <p:nvPr/>
        </p:nvSpPr>
        <p:spPr>
          <a:xfrm>
            <a:off x="2714612" y="357166"/>
            <a:ext cx="4076704" cy="914400"/>
          </a:xfrm>
          <a:prstGeom prst="plaque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ثانياً: في مجال العلوم:</a:t>
            </a:r>
            <a:endParaRPr lang="en-US" sz="4000" b="1" kern="1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8" descr="http://www.sciencemusings.com/blog/uploaded_images/astrolabe_5-7905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071688"/>
            <a:ext cx="2273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http://us.123rf.com/400wm/400/400/bryljaev/bryljaev1205/bryljaev120500107/13804876-metallic-compa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071688"/>
            <a:ext cx="28400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مستدير الزوايا 9"/>
          <p:cNvSpPr/>
          <p:nvPr/>
        </p:nvSpPr>
        <p:spPr>
          <a:xfrm>
            <a:off x="4929190" y="5500702"/>
            <a:ext cx="3305188" cy="78581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chemeClr val="accent6">
                    <a:lumMod val="50000"/>
                  </a:schemeClr>
                </a:solidFill>
                <a:cs typeface="DecoType Naskh Variants" pitchFamily="2" charset="-78"/>
              </a:rPr>
              <a:t>شكل (59) الإسطرلاب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928662" y="5500702"/>
            <a:ext cx="3305188" cy="78581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dirty="0">
                <a:solidFill>
                  <a:schemeClr val="accent6">
                    <a:lumMod val="50000"/>
                  </a:schemeClr>
                </a:solidFill>
                <a:cs typeface="DecoType Naskh Variants" pitchFamily="2" charset="-78"/>
              </a:rPr>
              <a:t>شكل (60) البوصلة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دبوس زينة 3"/>
          <p:cNvSpPr/>
          <p:nvPr/>
        </p:nvSpPr>
        <p:spPr>
          <a:xfrm>
            <a:off x="2714612" y="357166"/>
            <a:ext cx="4076704" cy="9144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ثانياً: في مجال العلوم:</a:t>
            </a:r>
            <a:endParaRPr lang="en-US" sz="4000" b="1" kern="1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84512" y="2060848"/>
            <a:ext cx="8136904" cy="3733586"/>
          </a:xfrm>
          <a:prstGeom prst="roundRect">
            <a:avLst/>
          </a:prstGeom>
          <a:gradFill>
            <a:gsLst>
              <a:gs pos="44165">
                <a:schemeClr val="tx1"/>
              </a:gs>
              <a:gs pos="0">
                <a:schemeClr val="tx1"/>
              </a:gs>
              <a:gs pos="35000">
                <a:schemeClr val="tx1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ج- </a:t>
            </a:r>
            <a:r>
              <a:rPr lang="ar-EG" sz="4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الجغرافيا</a:t>
            </a: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استفاد الأوروبيون من كتب </a:t>
            </a:r>
          </a:p>
          <a:p>
            <a:pPr algn="ctr" latinLnBrk="1">
              <a:defRPr/>
            </a:pP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المسلمين الجغرافية التي وضعوها  لمختلف </a:t>
            </a:r>
          </a:p>
          <a:p>
            <a:pPr algn="ctr" latinLnBrk="1">
              <a:defRPr/>
            </a:pP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الطرق البرية والبحرية، كما استفادوا من </a:t>
            </a:r>
          </a:p>
          <a:p>
            <a:pPr algn="ctr" latinLnBrk="1">
              <a:defRPr/>
            </a:pP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مخترعات المسلمين البحرية، مثل: الإسطرلاب، والبوصلة.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الجغرافي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دبوس زينة 4"/>
          <p:cNvSpPr/>
          <p:nvPr/>
        </p:nvSpPr>
        <p:spPr>
          <a:xfrm>
            <a:off x="2714625" y="357188"/>
            <a:ext cx="4076700" cy="914400"/>
          </a:xfrm>
          <a:prstGeom prst="plaque">
            <a:avLst/>
          </a:prstGeom>
          <a:blipFill>
            <a:blip r:embed="rId3">
              <a:lum bright="70000" contrast="-70000"/>
            </a:blip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ثانياً: في مجال العلوم:</a:t>
            </a:r>
            <a:endParaRPr lang="en-US" sz="4000" b="1" kern="1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دبوس زينة 5"/>
          <p:cNvSpPr/>
          <p:nvPr/>
        </p:nvSpPr>
        <p:spPr>
          <a:xfrm>
            <a:off x="571472" y="1857364"/>
            <a:ext cx="8001056" cy="3786214"/>
          </a:xfrm>
          <a:prstGeom prst="plaque">
            <a:avLst/>
          </a:prstGeom>
          <a:ln w="28575">
            <a:solidFill>
              <a:schemeClr val="tx2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lnSpc>
                <a:spcPct val="150000"/>
              </a:lnSpc>
              <a:defRPr/>
            </a:pPr>
            <a:r>
              <a:rPr lang="ar-EG" sz="3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د- </a:t>
            </a:r>
            <a:r>
              <a:rPr lang="ar-EG" sz="3600" u="sng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الفيزياء</a:t>
            </a:r>
            <a:r>
              <a:rPr lang="ar-EG" sz="3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EG" sz="3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نقل الأوروبيون كثيراً من أبحاث 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ar-EG" sz="3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المسلمين في علم الفيزياء، واعترفوا بأن كتاب 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ar-EG" sz="3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الحسن بن الهيثم (</a:t>
            </a:r>
            <a:r>
              <a:rPr lang="ar-EG" sz="3600" dirty="0" err="1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المناطير</a:t>
            </a:r>
            <a:r>
              <a:rPr lang="ar-EG" sz="3600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هو مصدر معارفهم في علم البصريات التي توصلوا إلي معرفتها.</a:t>
            </a:r>
            <a:endParaRPr lang="en-US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الفيزي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دبوس زينة 3"/>
          <p:cNvSpPr/>
          <p:nvPr/>
        </p:nvSpPr>
        <p:spPr>
          <a:xfrm>
            <a:off x="2714612" y="357166"/>
            <a:ext cx="4076704" cy="914400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kern="10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ثانياً: في مجال العلوم:</a:t>
            </a:r>
            <a:endParaRPr lang="en-US" sz="4000" b="1" kern="10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38188" y="1628801"/>
            <a:ext cx="8191500" cy="48245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lnSpc>
                <a:spcPct val="150000"/>
              </a:lnSpc>
              <a:defRPr/>
            </a:pPr>
            <a:r>
              <a:rPr lang="ar-EG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هـ - الكيمياء</a:t>
            </a:r>
            <a:r>
              <a:rPr lang="ar-EG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أخذ الأوروبيون عن المسلمين 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ar-EG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معرفة المركبات  الكيميائية، وأصبحت كتب جابر بن حيان أساسا في تدريس علم الكيمياء في 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ar-EG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جامعات  أوروبا، واستخدموها في الأغراض 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ar-EG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الصناعية، مما أسهم في التقدم الصناعي والعلمي </a:t>
            </a:r>
            <a:r>
              <a:rPr lang="ar-EG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لدى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ar-EG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EG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الأوروبيين.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الكيمي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200">
  <a:themeElements>
    <a:clrScheme name="B200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200">
      <a:majorFont>
        <a:latin typeface="-햇살M"/>
        <a:ea typeface="-햇살M"/>
        <a:cs typeface=""/>
      </a:majorFont>
      <a:minorFont>
        <a:latin typeface="-햇살L"/>
        <a:ea typeface="-햇살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2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C:\coolpt\TempSlide\B200.POT</Template>
  <TotalTime>1755</TotalTime>
  <Words>645</Words>
  <Application>Microsoft Office PowerPoint</Application>
  <PresentationFormat>Affichage à l'écran (4:3)</PresentationFormat>
  <Paragraphs>81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Gulim</vt:lpstr>
      <vt:lpstr>Arial</vt:lpstr>
      <vt:lpstr>-햇살M</vt:lpstr>
      <vt:lpstr>-햇살L</vt:lpstr>
      <vt:lpstr>Calibri</vt:lpstr>
      <vt:lpstr>DecoType Naskh Variants</vt:lpstr>
      <vt:lpstr>B200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Abdelhafid</dc:creator>
  <cp:lastModifiedBy>Abdelhafid Touil</cp:lastModifiedBy>
  <cp:revision>244</cp:revision>
  <dcterms:created xsi:type="dcterms:W3CDTF">2001-07-18T23:57:34Z</dcterms:created>
  <dcterms:modified xsi:type="dcterms:W3CDTF">2018-09-22T10:45:04Z</dcterms:modified>
</cp:coreProperties>
</file>