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3gp" ContentType="vide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6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media/audio12.wav" ContentType="audio/wav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7.wav" ContentType="audio/wav"/>
  <Override PartName="/ppt/media/audio18.wav" ContentType="audio/wav"/>
  <Override PartName="/ppt/media/audio19.wav" ContentType="audio/wav"/>
  <Override PartName="/ppt/media/audio20.wav" ContentType="audio/wav"/>
  <Override PartName="/ppt/media/audio21.wav" ContentType="audio/wav"/>
  <Override PartName="/ppt/media/audio22.wav" ContentType="audio/wav"/>
  <Override PartName="/ppt/media/audio23.wav" ContentType="audio/wav"/>
  <Override PartName="/ppt/media/audio24.wav" ContentType="audio/wav"/>
  <Override PartName="/ppt/media/audio25.wav" ContentType="audio/wav"/>
  <Override PartName="/ppt/notesSlides/notesSlide1.xml" ContentType="application/vnd.openxmlformats-officedocument.presentationml.notesSlide+xml"/>
  <Override PartName="/ppt/media/audio26.wav" ContentType="audio/wav"/>
  <Override PartName="/ppt/media/audio27.wav" ContentType="audio/wav"/>
  <Override PartName="/ppt/media/audio28.wav" ContentType="audio/wav"/>
  <Override PartName="/ppt/media/audio29.wav" ContentType="audio/wav"/>
  <Override PartName="/ppt/media/audio30.wav" ContentType="audio/wav"/>
  <Override PartName="/ppt/media/audio31.wav" ContentType="audio/wav"/>
  <Override PartName="/ppt/media/audio32.wav" ContentType="audio/wav"/>
  <Override PartName="/ppt/media/audio33.wav" ContentType="audio/wav"/>
  <Override PartName="/ppt/media/audio34.wav" ContentType="audio/wav"/>
  <Override PartName="/ppt/media/audio35.wav" ContentType="audio/wav"/>
  <Override PartName="/ppt/media/audio36.wav" ContentType="audio/wav"/>
  <Override PartName="/ppt/media/audio37.wav" ContentType="audio/wav"/>
  <Override PartName="/ppt/media/audio38.wav" ContentType="audio/wav"/>
  <Override PartName="/ppt/media/audio39.wav" ContentType="audio/wav"/>
  <Override PartName="/ppt/media/audio40.wav" ContentType="audio/wav"/>
  <Override PartName="/ppt/media/audio41.wav" ContentType="audio/wav"/>
  <Override PartName="/ppt/media/audio4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7" r:id="rId1"/>
  </p:sldMasterIdLst>
  <p:notesMasterIdLst>
    <p:notesMasterId r:id="rId43"/>
  </p:notesMasterIdLst>
  <p:sldIdLst>
    <p:sldId id="256" r:id="rId2"/>
    <p:sldId id="302" r:id="rId3"/>
    <p:sldId id="332" r:id="rId4"/>
    <p:sldId id="303" r:id="rId5"/>
    <p:sldId id="333" r:id="rId6"/>
    <p:sldId id="335" r:id="rId7"/>
    <p:sldId id="304" r:id="rId8"/>
    <p:sldId id="336" r:id="rId9"/>
    <p:sldId id="264" r:id="rId10"/>
    <p:sldId id="309" r:id="rId11"/>
    <p:sldId id="310" r:id="rId12"/>
    <p:sldId id="339" r:id="rId13"/>
    <p:sldId id="341" r:id="rId14"/>
    <p:sldId id="322" r:id="rId15"/>
    <p:sldId id="323" r:id="rId16"/>
    <p:sldId id="324" r:id="rId17"/>
    <p:sldId id="325" r:id="rId18"/>
    <p:sldId id="342" r:id="rId19"/>
    <p:sldId id="343" r:id="rId20"/>
    <p:sldId id="344" r:id="rId21"/>
    <p:sldId id="346" r:id="rId22"/>
    <p:sldId id="352" r:id="rId23"/>
    <p:sldId id="350" r:id="rId24"/>
    <p:sldId id="347" r:id="rId25"/>
    <p:sldId id="351" r:id="rId26"/>
    <p:sldId id="348" r:id="rId27"/>
    <p:sldId id="353" r:id="rId28"/>
    <p:sldId id="355" r:id="rId29"/>
    <p:sldId id="356" r:id="rId30"/>
    <p:sldId id="357" r:id="rId31"/>
    <p:sldId id="359" r:id="rId32"/>
    <p:sldId id="378" r:id="rId33"/>
    <p:sldId id="361" r:id="rId34"/>
    <p:sldId id="362" r:id="rId35"/>
    <p:sldId id="366" r:id="rId36"/>
    <p:sldId id="382" r:id="rId37"/>
    <p:sldId id="383" r:id="rId38"/>
    <p:sldId id="373" r:id="rId39"/>
    <p:sldId id="385" r:id="rId40"/>
    <p:sldId id="376" r:id="rId41"/>
    <p:sldId id="377" r:id="rId4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8"/>
    <a:srgbClr val="663300"/>
    <a:srgbClr val="0000FF"/>
    <a:srgbClr val="FF66CC"/>
    <a:srgbClr val="006600"/>
    <a:srgbClr val="30DC4D"/>
    <a:srgbClr val="FF0066"/>
    <a:srgbClr val="003300"/>
    <a:srgbClr val="0000CC"/>
    <a:srgbClr val="ED1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نمط ذو سمات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389" autoAdjust="0"/>
    <p:restoredTop sz="92105" autoAdjust="0"/>
  </p:normalViewPr>
  <p:slideViewPr>
    <p:cSldViewPr>
      <p:cViewPr>
        <p:scale>
          <a:sx n="66" d="100"/>
          <a:sy n="66" d="100"/>
        </p:scale>
        <p:origin x="-159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0E780B9-9DA8-4170-ABBD-C692839C52F8}" type="datetimeFigureOut">
              <a:rPr lang="ar-SA" smtClean="0"/>
              <a:t>21/02/38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1772E62-4EE3-47C4-B93D-765C32BD43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661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838DC96-E9A6-49CC-9B04-7718B8AFD100}" type="slidenum">
              <a:rPr lang="ar-SA">
                <a:solidFill>
                  <a:prstClr val="black"/>
                </a:solidFill>
              </a:rPr>
              <a:pPr eaLnBrk="1" hangingPunct="1"/>
              <a:t>28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6ECC95E-3A0E-41AC-941A-F11594EA6BA8}" type="slidenum">
              <a:rPr lang="ar-SA">
                <a:solidFill>
                  <a:prstClr val="black"/>
                </a:solidFill>
              </a:rPr>
              <a:pPr eaLnBrk="1" hangingPunct="1"/>
              <a:t>38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0C56A1C-2457-4C4C-AD76-67FF68AFF176}" type="slidenum">
              <a:rPr lang="ar-SA">
                <a:solidFill>
                  <a:prstClr val="black"/>
                </a:solidFill>
              </a:rPr>
              <a:pPr eaLnBrk="1" hangingPunct="1"/>
              <a:t>40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580114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625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64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169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951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494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385365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25602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848718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707373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2760326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38705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861613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694108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735056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563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8598-930F-44EE-B180-D7B5E284BA24}" type="datetimeFigureOut">
              <a:rPr lang="ar-SA" smtClean="0"/>
              <a:pPr/>
              <a:t>21/02/38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19707F4-4D4F-48C0-A2DF-B6F5019C1348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067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0" Type="http://schemas.openxmlformats.org/officeDocument/2006/relationships/image" Target="../media/image29.wmf"/><Relationship Id="rId4" Type="http://schemas.openxmlformats.org/officeDocument/2006/relationships/audio" Target="../media/audio10.wav"/><Relationship Id="rId9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7.jpg"/><Relationship Id="rId4" Type="http://schemas.openxmlformats.org/officeDocument/2006/relationships/audio" Target="../media/audio1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om.sa/url?sa=i&amp;rct=j&amp;q=&amp;esrc=s&amp;source=images&amp;cd=&amp;cad=rja&amp;docid=T-V4-pg3JUOLaM&amp;tbnid=4MWXRNbAWpH60M:&amp;ved=0CAUQjRw&amp;url=https://teacher1maitha.wordpress.com/tag/%D9%85%D9%84%D8%A7%D8%AD%D8%B8%D8%A7%D8%AA-%D8%A7%D9%84%D9%85%D8%B9%D9%84%D9%85%D8%A9/&amp;ei=GjEMU4GqJeGl0QWCu4GgDw&amp;psig=AFQjCNGBlupHX2yjDoOoeFP2Oc29VFBj7A&amp;ust=139339388992971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image" Target="../media/image34.jp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8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10" Type="http://schemas.openxmlformats.org/officeDocument/2006/relationships/image" Target="../media/image14.jpg"/><Relationship Id="rId4" Type="http://schemas.openxmlformats.org/officeDocument/2006/relationships/audio" Target="../media/audio28.wav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27.wav"/><Relationship Id="rId7" Type="http://schemas.openxmlformats.org/officeDocument/2006/relationships/audio" Target="../media/audio34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0.wav"/><Relationship Id="rId5" Type="http://schemas.openxmlformats.org/officeDocument/2006/relationships/audio" Target="../media/audio33.wav"/><Relationship Id="rId10" Type="http://schemas.openxmlformats.org/officeDocument/2006/relationships/image" Target="../media/image14.jpg"/><Relationship Id="rId4" Type="http://schemas.openxmlformats.org/officeDocument/2006/relationships/audio" Target="../media/audio28.wav"/><Relationship Id="rId9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7" Type="http://schemas.openxmlformats.org/officeDocument/2006/relationships/image" Target="../media/image46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wmf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27.wav"/><Relationship Id="rId7" Type="http://schemas.openxmlformats.org/officeDocument/2006/relationships/audio" Target="../media/audio42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10" Type="http://schemas.openxmlformats.org/officeDocument/2006/relationships/image" Target="../media/image14.jpg"/><Relationship Id="rId4" Type="http://schemas.openxmlformats.org/officeDocument/2006/relationships/audio" Target="../media/audio39.wav"/><Relationship Id="rId9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496944" cy="6408712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51520" y="332656"/>
            <a:ext cx="8784976" cy="626469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83568" y="1916832"/>
            <a:ext cx="770485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 smtClean="0">
                <a:solidFill>
                  <a:schemeClr val="bg1"/>
                </a:solidFill>
              </a:rPr>
              <a:t>جزاك  الله خيرا يا  صغيرتي </a:t>
            </a:r>
            <a:endParaRPr lang="ar-SA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04808"/>
      </p:ext>
    </p:extLst>
  </p:cSld>
  <p:clrMapOvr>
    <a:masterClrMapping/>
  </p:clrMapOvr>
  <p:transition spd="med">
    <p:diamond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568952" cy="626469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u="sng" dirty="0" err="1" smtClean="0">
                <a:solidFill>
                  <a:srgbClr val="FFC000"/>
                </a:solidFill>
              </a:rPr>
              <a:t>إستراتيجية</a:t>
            </a:r>
            <a:r>
              <a:rPr lang="ar-SA" b="1" u="sng" dirty="0" smtClean="0">
                <a:solidFill>
                  <a:srgbClr val="FFC000"/>
                </a:solidFill>
              </a:rPr>
              <a:t> العصف الذهني 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err="1" smtClean="0"/>
              <a:t>بإسلوب</a:t>
            </a:r>
            <a:r>
              <a:rPr lang="ar-SA" b="1" dirty="0" smtClean="0"/>
              <a:t>  أنظر وتسأل </a:t>
            </a:r>
            <a:endParaRPr lang="ar-SA" b="1" dirty="0"/>
          </a:p>
        </p:txBody>
      </p:sp>
      <p:pic>
        <p:nvPicPr>
          <p:cNvPr id="8" name="Picture 5" descr="\\2-AMINA\Users\خلفيات للشرئح\أشكال تعبيرية\Book_reading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952317" cy="3384550"/>
          </a:xfrm>
          <a:prstGeom prst="rect">
            <a:avLst/>
          </a:prstGeom>
          <a:noFill/>
          <a:ln>
            <a:noFill/>
          </a:ln>
          <a:scene3d>
            <a:camera prst="isometricRightUp"/>
            <a:lightRig rig="threePt" dir="t"/>
          </a:scene3d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248793" y="5183168"/>
            <a:ext cx="6643687" cy="1508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EG" sz="2800" b="1" dirty="0"/>
              <a:t>تُحوِّلُ هذِهِ المراوح طاقةَ حركةِ الهواءَ إلى طاقةٍ يُمكِنُ استعمالُها في تَحريكِ الأجسامِ وتَوليدِ الكَهرباءِ. كيفَ يتمُّ ذلكَ؟</a:t>
            </a:r>
            <a:r>
              <a:rPr lang="ar-EG" sz="3600" b="1" dirty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8614929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ُحوِّلُ هذِهِ المرا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40960" cy="648072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0"/>
            <a:ext cx="8317392" cy="864096"/>
          </a:xfrm>
        </p:spPr>
        <p:txBody>
          <a:bodyPr>
            <a:noAutofit/>
          </a:bodyPr>
          <a:lstStyle/>
          <a:p>
            <a:pPr algn="r"/>
            <a:r>
              <a:rPr lang="ar-SA" sz="8000" dirty="0" err="1" smtClean="0">
                <a:solidFill>
                  <a:schemeClr val="accent4">
                    <a:lumMod val="75000"/>
                  </a:schemeClr>
                </a:solidFill>
                <a:cs typeface="DecoType Naskh Variants" pitchFamily="2" charset="-78"/>
              </a:rPr>
              <a:t>إستراتجية</a:t>
            </a:r>
            <a:r>
              <a:rPr lang="ar-SA" sz="8000" dirty="0" smtClean="0">
                <a:solidFill>
                  <a:schemeClr val="accent4">
                    <a:lumMod val="75000"/>
                  </a:schemeClr>
                </a:solidFill>
                <a:cs typeface="DecoType Naskh Variants" pitchFamily="2" charset="-78"/>
              </a:rPr>
              <a:t> جدول </a:t>
            </a:r>
            <a:r>
              <a:rPr lang="ar-SA" sz="8800" dirty="0" smtClean="0">
                <a:solidFill>
                  <a:schemeClr val="accent4">
                    <a:lumMod val="75000"/>
                  </a:schemeClr>
                </a:solidFill>
                <a:cs typeface="DecoType Naskh Variants" pitchFamily="2" charset="-78"/>
              </a:rPr>
              <a:t>التعلم </a:t>
            </a:r>
            <a:endParaRPr lang="ar-SA" sz="8800" dirty="0">
              <a:solidFill>
                <a:schemeClr val="accent4">
                  <a:lumMod val="75000"/>
                </a:schemeClr>
              </a:solidFill>
              <a:cs typeface="DecoType Naskh Variants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637706"/>
              </p:ext>
            </p:extLst>
          </p:nvPr>
        </p:nvGraphicFramePr>
        <p:xfrm>
          <a:off x="575432" y="4005064"/>
          <a:ext cx="8137152" cy="2436755"/>
        </p:xfrm>
        <a:graphic>
          <a:graphicData uri="http://schemas.openxmlformats.org/drawingml/2006/table">
            <a:tbl>
              <a:tblPr rtl="1" firstRow="1" bandRow="1"/>
              <a:tblGrid>
                <a:gridCol w="2712384"/>
                <a:gridCol w="2712384"/>
                <a:gridCol w="2712384"/>
              </a:tblGrid>
              <a:tr h="936103"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400" dirty="0" smtClean="0"/>
                        <a:t>ماذا </a:t>
                      </a:r>
                      <a:r>
                        <a:rPr lang="ar-SA" sz="2400" dirty="0" err="1" smtClean="0"/>
                        <a:t>أعرف؟</a:t>
                      </a:r>
                      <a:endParaRPr lang="ar-SA" sz="24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400" dirty="0" smtClean="0"/>
                        <a:t>ماذا أريد أن </a:t>
                      </a:r>
                      <a:r>
                        <a:rPr lang="ar-SA" sz="2400" dirty="0" err="1" smtClean="0"/>
                        <a:t>أعرف؟</a:t>
                      </a:r>
                      <a:endParaRPr lang="ar-SA" sz="24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2400" dirty="0" smtClean="0"/>
                        <a:t>ماذا </a:t>
                      </a:r>
                      <a:r>
                        <a:rPr lang="ar-SA" sz="2400" dirty="0" err="1" smtClean="0"/>
                        <a:t>تعلمت؟</a:t>
                      </a:r>
                      <a:endParaRPr lang="ar-SA" sz="24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708564"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18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18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180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792088"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180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18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4572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sz="1800" dirty="0"/>
                    </a:p>
                  </a:txBody>
                  <a:tcPr marL="91444" marR="91444" marT="45723" marB="4572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5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664470" cy="31409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555776" y="188641"/>
            <a:ext cx="6480720" cy="57606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prstTxWarp prst="textCurveUp">
              <a:avLst/>
            </a:prstTxWarp>
            <a:spAutoFit/>
          </a:bodyPr>
          <a:lstStyle/>
          <a:p>
            <a:pPr>
              <a:defRPr/>
            </a:pPr>
            <a:r>
              <a:rPr lang="ar-SA" sz="36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إثارة </a:t>
            </a:r>
            <a:r>
              <a:rPr lang="ar-SA" sz="36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إهتمام</a:t>
            </a:r>
            <a:r>
              <a:rPr lang="ar-SA" sz="36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628900"/>
            <a:ext cx="5533206" cy="39684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مربع نص 4"/>
          <p:cNvSpPr txBox="1"/>
          <p:nvPr/>
        </p:nvSpPr>
        <p:spPr>
          <a:xfrm rot="20636789">
            <a:off x="406116" y="1985828"/>
            <a:ext cx="7899721" cy="1190508"/>
          </a:xfrm>
          <a:prstGeom prst="rect">
            <a:avLst/>
          </a:prstGeom>
          <a:noFill/>
        </p:spPr>
        <p:txBody>
          <a:bodyPr wrap="square" rtlCol="1">
            <a:prstTxWarp prst="textWave1">
              <a:avLst/>
            </a:prstTxWarp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اوصفي المخلوق الحي الذي كونها  ولماذا تعتقد ان الصخور الرسوبية هي </a:t>
            </a:r>
            <a:r>
              <a:rPr lang="ar-SA" sz="4000" b="1" dirty="0" err="1" smtClean="0">
                <a:solidFill>
                  <a:srgbClr val="FF0000"/>
                </a:solidFill>
              </a:rPr>
              <a:t>التى</a:t>
            </a:r>
            <a:r>
              <a:rPr lang="ar-SA" sz="4000" b="1" dirty="0" smtClean="0">
                <a:solidFill>
                  <a:srgbClr val="FF0000"/>
                </a:solidFill>
              </a:rPr>
              <a:t> كونتها 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32286"/>
      </p:ext>
    </p:extLst>
  </p:cSld>
  <p:clrMapOvr>
    <a:masterClrMapping/>
  </p:clrMapOvr>
  <p:transition spd="med">
    <p:fade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4"/>
          <p:cNvSpPr txBox="1">
            <a:spLocks/>
          </p:cNvSpPr>
          <p:nvPr/>
        </p:nvSpPr>
        <p:spPr>
          <a:xfrm>
            <a:off x="467544" y="1268760"/>
            <a:ext cx="5253046" cy="50211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نبدأرحلتنا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مع العالمة  الصغيرة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رحلة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ar-SA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الإستكشاف</a:t>
            </a:r>
            <a:endParaRPr kumimoji="0" lang="ar-SA" sz="4400" b="1" i="0" u="none" strike="noStrike" kern="1200" cap="none" spc="0" normalizeH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chemeClr val="dk1"/>
                </a:solidFill>
              </a:rPr>
              <a:t>الممتعة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مجموعة 6"/>
          <p:cNvGrpSpPr/>
          <p:nvPr/>
        </p:nvGrpSpPr>
        <p:grpSpPr>
          <a:xfrm>
            <a:off x="5868144" y="332656"/>
            <a:ext cx="3085905" cy="3286148"/>
            <a:chOff x="5786446" y="2428868"/>
            <a:chExt cx="3085905" cy="3286148"/>
          </a:xfrm>
        </p:grpSpPr>
        <p:pic>
          <p:nvPicPr>
            <p:cNvPr id="4" name="Picture 3" descr="C:\Documents and Settings\user\My Documents\My Pictures\70769_121880213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6578" y="2428868"/>
              <a:ext cx="2085773" cy="3214710"/>
            </a:xfrm>
            <a:prstGeom prst="rect">
              <a:avLst/>
            </a:prstGeom>
            <a:noFill/>
          </p:spPr>
        </p:pic>
        <p:pic>
          <p:nvPicPr>
            <p:cNvPr id="5" name="Picture 4" descr="C:\Documents and Settings\user\My Documents\My Pictures\22P013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6446" y="4286256"/>
              <a:ext cx="1475874" cy="1428760"/>
            </a:xfrm>
            <a:prstGeom prst="rect">
              <a:avLst/>
            </a:prstGeom>
            <a:noFill/>
          </p:spPr>
        </p:pic>
      </p:grpSp>
      <p:pic>
        <p:nvPicPr>
          <p:cNvPr id="6" name="صورة 5" descr="0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828099"/>
            <a:ext cx="2160240" cy="19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4683"/>
            <a:ext cx="8544442" cy="6336151"/>
          </a:xfrm>
          <a:prstGeom prst="rect">
            <a:avLst/>
          </a:prstGeom>
        </p:spPr>
      </p:pic>
      <p:sp>
        <p:nvSpPr>
          <p:cNvPr id="2" name="وسيلة شرح على شكل سحابة 1"/>
          <p:cNvSpPr/>
          <p:nvPr/>
        </p:nvSpPr>
        <p:spPr>
          <a:xfrm rot="10425017" flipV="1">
            <a:off x="1618876" y="695676"/>
            <a:ext cx="2616079" cy="1451145"/>
          </a:xfrm>
          <a:prstGeom prst="cloudCallout">
            <a:avLst>
              <a:gd name="adj1" fmla="val 41170"/>
              <a:gd name="adj2" fmla="val 1305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استكشاف جماعي  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523741" y="2132856"/>
            <a:ext cx="4080707" cy="436797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002060"/>
                </a:solidFill>
              </a:rPr>
              <a:t>افتحي كراسة النشاط صفحة (57) بالتعاون مع مجموعتك واستخدام قوانين العمل الجماعي استخدمي الأدوات التي إمامك لعمل النشاط</a:t>
            </a:r>
          </a:p>
          <a:p>
            <a:pPr algn="ctr"/>
            <a:r>
              <a:rPr lang="ar-SA" sz="2800" b="1" dirty="0" smtClean="0">
                <a:solidFill>
                  <a:srgbClr val="002060"/>
                </a:solidFill>
              </a:rPr>
              <a:t>المدة : 20 دقيقة </a:t>
            </a:r>
          </a:p>
          <a:p>
            <a:pPr algn="ctr"/>
            <a:r>
              <a:rPr lang="ar-SA" sz="2800" b="1" dirty="0" smtClean="0">
                <a:solidFill>
                  <a:srgbClr val="002060"/>
                </a:solidFill>
              </a:rPr>
              <a:t>استخدام </a:t>
            </a:r>
            <a:r>
              <a:rPr lang="ar-SA" sz="2400" b="1" dirty="0" err="1" smtClean="0">
                <a:solidFill>
                  <a:srgbClr val="002060"/>
                </a:solidFill>
              </a:rPr>
              <a:t>إستراتيجيةالإستقصاء</a:t>
            </a:r>
            <a:r>
              <a:rPr lang="ar-SA" sz="2400" b="1" dirty="0" smtClean="0">
                <a:solidFill>
                  <a:srgbClr val="002060"/>
                </a:solidFill>
              </a:rPr>
              <a:t> بمستوياته 3</a:t>
            </a:r>
            <a:endParaRPr lang="ar-SA" sz="3200" b="1" dirty="0" smtClean="0">
              <a:solidFill>
                <a:srgbClr val="002060"/>
              </a:solidFill>
            </a:endParaRPr>
          </a:p>
        </p:txBody>
      </p:sp>
      <p:pic>
        <p:nvPicPr>
          <p:cNvPr id="6146" name="Picture 2" descr="http://www.tbcsf.org/hp_wordpress/wp-content/uploads/2010/08/CE-08-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193">
            <a:off x="229824" y="3678818"/>
            <a:ext cx="4038320" cy="313415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5724128" y="164683"/>
            <a:ext cx="3071834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نشاط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6422832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8640959" cy="62646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431006" y="404664"/>
            <a:ext cx="8281988" cy="1312862"/>
          </a:xfrm>
        </p:spPr>
        <p:txBody>
          <a:bodyPr>
            <a:prstTxWarp prst="textWave1">
              <a:avLst/>
            </a:prstTxWarp>
            <a:noAutofit/>
          </a:bodyPr>
          <a:lstStyle/>
          <a:p>
            <a:pPr algn="r"/>
            <a:r>
              <a:rPr lang="ar-SA" sz="4800" dirty="0" smtClean="0">
                <a:solidFill>
                  <a:srgbClr val="002060"/>
                </a:solidFill>
              </a:rPr>
              <a:t>إرشادات السلامة في التجارب </a:t>
            </a:r>
            <a:endParaRPr lang="ar-SA" sz="4800" dirty="0">
              <a:solidFill>
                <a:srgbClr val="00206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475656" y="2060848"/>
            <a:ext cx="72008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002060"/>
                </a:solidFill>
              </a:rPr>
              <a:t>1- يجب أولا التقيد بتعليمات قائدة المجموعة </a:t>
            </a:r>
          </a:p>
          <a:p>
            <a:r>
              <a:rPr lang="ar-SA" sz="3600" b="1" dirty="0" smtClean="0">
                <a:solidFill>
                  <a:srgbClr val="002060"/>
                </a:solidFill>
              </a:rPr>
              <a:t>2-الحذر عند استخدام الأدوات الحادة مثل المقص  أو القلم أو </a:t>
            </a:r>
            <a:r>
              <a:rPr lang="ar-SA" sz="3600" b="1" dirty="0" err="1" smtClean="0">
                <a:solidFill>
                  <a:srgbClr val="002060"/>
                </a:solidFill>
              </a:rPr>
              <a:t>إستنشاق</a:t>
            </a:r>
            <a:r>
              <a:rPr lang="ar-SA" sz="3600" b="1" dirty="0" smtClean="0">
                <a:solidFill>
                  <a:srgbClr val="002060"/>
                </a:solidFill>
              </a:rPr>
              <a:t> المواد </a:t>
            </a:r>
            <a:endParaRPr lang="ar-SA" sz="3600" b="1" dirty="0">
              <a:solidFill>
                <a:srgbClr val="002060"/>
              </a:solidFill>
            </a:endParaRPr>
          </a:p>
          <a:p>
            <a:r>
              <a:rPr lang="ar-SA" sz="3600" b="1" dirty="0">
                <a:solidFill>
                  <a:srgbClr val="002060"/>
                </a:solidFill>
              </a:rPr>
              <a:t>3</a:t>
            </a:r>
            <a:r>
              <a:rPr lang="ar-SA" sz="3600" b="1" dirty="0" smtClean="0">
                <a:solidFill>
                  <a:srgbClr val="002060"/>
                </a:solidFill>
              </a:rPr>
              <a:t>-المحافظة على نظافة المكان وترتيبه </a:t>
            </a:r>
            <a:endParaRPr lang="ar-SA" sz="36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51521" y="1549331"/>
            <a:ext cx="1440159" cy="397031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4463836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1581944" y="594519"/>
            <a:ext cx="6589712" cy="1281112"/>
          </a:xfrm>
        </p:spPr>
        <p:txBody>
          <a:bodyPr>
            <a:normAutofit/>
          </a:bodyPr>
          <a:lstStyle/>
          <a:p>
            <a:pPr algn="r"/>
            <a:r>
              <a:rPr lang="ar-SA" sz="4800" b="1" dirty="0" smtClean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والأن </a:t>
            </a:r>
            <a:r>
              <a:rPr lang="ar-SA" sz="4800" b="1" dirty="0" err="1" smtClean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نبدا</a:t>
            </a:r>
            <a:r>
              <a:rPr lang="ar-SA" sz="4800" b="1" dirty="0" smtClean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الاستكشاف </a:t>
            </a:r>
            <a:endParaRPr lang="ar-SA" sz="4800" b="1" dirty="0">
              <a:solidFill>
                <a:srgbClr val="FFC000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352928" cy="5112568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1403648" y="1844675"/>
            <a:ext cx="6591300" cy="3778250"/>
          </a:xfrm>
        </p:spPr>
        <p:txBody>
          <a:bodyPr>
            <a:normAutofit/>
          </a:bodyPr>
          <a:lstStyle/>
          <a:p>
            <a:r>
              <a:rPr lang="ar-SA" sz="5400" b="1" dirty="0" smtClean="0">
                <a:solidFill>
                  <a:srgbClr val="FF0000"/>
                </a:solidFill>
              </a:rPr>
              <a:t>نقول </a:t>
            </a:r>
          </a:p>
          <a:p>
            <a:r>
              <a:rPr lang="ar-SA" sz="5400" b="1" dirty="0">
                <a:solidFill>
                  <a:srgbClr val="FF0000"/>
                </a:solidFill>
              </a:rPr>
              <a:t> </a:t>
            </a:r>
            <a:r>
              <a:rPr lang="ar-SA" sz="5400" b="1" dirty="0" smtClean="0">
                <a:solidFill>
                  <a:srgbClr val="FF0000"/>
                </a:solidFill>
              </a:rPr>
              <a:t>بسم الله الرحمن الرحيم </a:t>
            </a:r>
            <a:endParaRPr lang="ar-SA" sz="5400" b="1" dirty="0">
              <a:solidFill>
                <a:srgbClr val="FF0000"/>
              </a:solidFill>
            </a:endParaRPr>
          </a:p>
        </p:txBody>
      </p:sp>
      <p:pic>
        <p:nvPicPr>
          <p:cNvPr id="4" name="بسم الل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4485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" y="1989138"/>
            <a:ext cx="4572000" cy="4929187"/>
            <a:chOff x="-214346" y="1714488"/>
            <a:chExt cx="7429552" cy="3833831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42844" y="1714488"/>
              <a:ext cx="7072362" cy="3714776"/>
              <a:chOff x="142844" y="2071678"/>
              <a:chExt cx="7072362" cy="3714776"/>
            </a:xfrm>
          </p:grpSpPr>
          <p:sp>
            <p:nvSpPr>
              <p:cNvPr id="11" name="Double Wave 9"/>
              <p:cNvSpPr/>
              <p:nvPr/>
            </p:nvSpPr>
            <p:spPr>
              <a:xfrm rot="5400000">
                <a:off x="1821637" y="392885"/>
                <a:ext cx="3714776" cy="7072362"/>
              </a:xfrm>
              <a:prstGeom prst="doubleWave">
                <a:avLst>
                  <a:gd name="adj1" fmla="val 2989"/>
                  <a:gd name="adj2" fmla="val 0"/>
                </a:avLst>
              </a:prstGeom>
              <a:solidFill>
                <a:srgbClr val="FFFF00"/>
              </a:solidFill>
              <a:ln w="53975">
                <a:solidFill>
                  <a:schemeClr val="tx1"/>
                </a:solidFill>
              </a:ln>
              <a:effectLst>
                <a:innerShdw blurRad="5334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/>
              </a:p>
            </p:txBody>
          </p:sp>
          <p:sp>
            <p:nvSpPr>
              <p:cNvPr id="12" name="TextBox 1"/>
              <p:cNvSpPr txBox="1">
                <a:spLocks noChangeArrowheads="1"/>
              </p:cNvSpPr>
              <p:nvPr/>
            </p:nvSpPr>
            <p:spPr bwMode="auto">
              <a:xfrm>
                <a:off x="571472" y="2357430"/>
                <a:ext cx="5929354" cy="406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latin typeface="Calibri" pitchFamily="34" charset="0"/>
                </a:endParaRPr>
              </a:p>
            </p:txBody>
          </p:sp>
        </p:grpSp>
        <p:pic>
          <p:nvPicPr>
            <p:cNvPr id="10" name="Picture 7" descr="023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46" y="4357694"/>
              <a:ext cx="11906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7" name="Picture 1" descr="F:\شغل امل\اشكال\1 (3)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4" y="1196975"/>
            <a:ext cx="4608513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932410" y="3604457"/>
            <a:ext cx="26068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ar-SA" sz="6600" b="1" dirty="0" smtClean="0">
                <a:cs typeface="Times New Roman" pitchFamily="18" charset="0"/>
              </a:rPr>
              <a:t>الادوات </a:t>
            </a:r>
            <a:r>
              <a:rPr lang="ar-EG" sz="6600" b="1" dirty="0" smtClean="0">
                <a:cs typeface="Times New Roman" pitchFamily="18" charset="0"/>
              </a:rPr>
              <a:t>ُ </a:t>
            </a:r>
            <a:endParaRPr lang="ar-EG" sz="6600" b="1" dirty="0">
              <a:cs typeface="Times New Roman" pitchFamily="18" charset="0"/>
            </a:endParaRPr>
          </a:p>
        </p:txBody>
      </p:sp>
      <p:sp>
        <p:nvSpPr>
          <p:cNvPr id="4" name="مستطيل ذو زاويتين مستديرتين في نفس الجانب 3"/>
          <p:cNvSpPr/>
          <p:nvPr/>
        </p:nvSpPr>
        <p:spPr>
          <a:xfrm>
            <a:off x="5345583" y="477837"/>
            <a:ext cx="3167709" cy="7191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4000" dirty="0">
                <a:solidFill>
                  <a:srgbClr val="FF0000"/>
                </a:solidFill>
              </a:rPr>
              <a:t>الاسْتِكْشَافُ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-9702" y="20333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b="1" dirty="0" smtClean="0">
                <a:solidFill>
                  <a:srgbClr val="0000FF"/>
                </a:solidFill>
              </a:rPr>
              <a:t>أحتاجُ إلى: </a:t>
            </a:r>
          </a:p>
          <a:p>
            <a:pPr>
              <a:buFont typeface="Arial" pitchFamily="34" charset="0"/>
              <a:buChar char="•"/>
            </a:pPr>
            <a:r>
              <a:rPr lang="ar-EG" b="1" dirty="0" smtClean="0">
                <a:solidFill>
                  <a:srgbClr val="660066"/>
                </a:solidFill>
              </a:rPr>
              <a:t> قِطعةِ ورقِ 8سم ×15سم</a:t>
            </a:r>
            <a:endParaRPr lang="ar-SA" dirty="0"/>
          </a:p>
        </p:txBody>
      </p:sp>
      <p:pic>
        <p:nvPicPr>
          <p:cNvPr id="13" name="Picture 26"/>
          <p:cNvPicPr>
            <a:picLocks noChangeAspect="1" noChangeArrowheads="1"/>
          </p:cNvPicPr>
          <p:nvPr/>
        </p:nvPicPr>
        <p:blipFill>
          <a:blip r:embed="rId11">
            <a:lum bright="-3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427">
            <a:off x="508368" y="477837"/>
            <a:ext cx="342318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276173" y="2839107"/>
            <a:ext cx="298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b="1" dirty="0">
                <a:solidFill>
                  <a:srgbClr val="660066"/>
                </a:solidFill>
              </a:rPr>
              <a:t>قلمِ رصاصٍ غيرِ مستعملٍ.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83578" y="3281400"/>
            <a:ext cx="377770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ar-EG" sz="3600" b="1" dirty="0">
                <a:solidFill>
                  <a:srgbClr val="660066"/>
                </a:solidFill>
              </a:rPr>
              <a:t> شريطٍ لاصقٍ . </a:t>
            </a:r>
            <a:endParaRPr lang="en-US" sz="3600" b="1" dirty="0">
              <a:solidFill>
                <a:srgbClr val="660066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66344" y="3835399"/>
            <a:ext cx="38949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ar-EG" sz="3600" b="1" dirty="0">
                <a:solidFill>
                  <a:srgbClr val="660066"/>
                </a:solidFill>
              </a:rPr>
              <a:t> أربعِ قِطعٍ من الوَرقِ 8سم ×5سم. 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-2152827" y="4920011"/>
            <a:ext cx="6715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ar-EG" sz="3600" b="1" dirty="0">
                <a:solidFill>
                  <a:srgbClr val="660066"/>
                </a:solidFill>
              </a:rPr>
              <a:t> مشابك ورقٍ. </a:t>
            </a:r>
            <a:endParaRPr lang="en-US" sz="3600" b="1" dirty="0">
              <a:solidFill>
                <a:srgbClr val="660066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-2453840" y="5394681"/>
            <a:ext cx="6715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ar-EG" sz="3600" b="1" dirty="0">
                <a:solidFill>
                  <a:srgbClr val="660066"/>
                </a:solidFill>
              </a:rPr>
              <a:t> خيطٍ.</a:t>
            </a:r>
            <a:endParaRPr lang="en-US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2211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كشف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شريطٍ لاصق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ربعِ قِطعٍ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شابك ورق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خيط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4" grpId="0" animBg="1"/>
      <p:bldP spid="16" grpId="0" build="allAtOnce"/>
      <p:bldP spid="17" grpId="0" build="allAtOnce"/>
      <p:bldP spid="18" grpId="0" build="allAtOnce"/>
      <p:bldP spid="1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9244"/>
            <a:ext cx="8568952" cy="621810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9552" y="379244"/>
            <a:ext cx="8107808" cy="14465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ثاني خطوة /السؤال</a:t>
            </a:r>
            <a:endParaRPr lang="ar-EG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Flowchart: Terminator 11"/>
          <p:cNvSpPr/>
          <p:nvPr/>
        </p:nvSpPr>
        <p:spPr>
          <a:xfrm rot="20534887">
            <a:off x="547427" y="2402210"/>
            <a:ext cx="3979862" cy="915988"/>
          </a:xfrm>
          <a:prstGeom prst="flowChartTerminator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FF0000"/>
              </a:gs>
              <a:gs pos="64999">
                <a:srgbClr val="FF0000"/>
              </a:gs>
              <a:gs pos="89999">
                <a:srgbClr val="0000CC"/>
              </a:gs>
              <a:gs pos="100000">
                <a:srgbClr val="0000CC"/>
              </a:gs>
            </a:gsLst>
            <a:lin ang="13500000" scaled="1"/>
            <a:tileRect/>
          </a:gra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4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 rot="20548473">
            <a:off x="95158" y="2567310"/>
            <a:ext cx="4332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كيفَ تُحرِّكُ الرياحُ الأجسامَ؟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2991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كَيْفَ يُؤَثِّرُ تَغَيُّرُ النِّظَامِ الْبِيئِيِّ فِي الْمَخْلُوقَاتِ الْحَيَّةِ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32656"/>
            <a:ext cx="8352928" cy="6264695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784977" cy="6624736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 rot="1248982">
            <a:off x="6156176" y="404664"/>
            <a:ext cx="2228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ar-EG" sz="8000" b="1" dirty="0">
                <a:solidFill>
                  <a:srgbClr val="0070C0"/>
                </a:solidFill>
                <a:cs typeface="Times New Roman" pitchFamily="18" charset="0"/>
              </a:rPr>
              <a:t>أَتَوَقَّعُ </a:t>
            </a:r>
            <a:endParaRPr lang="ar-EG" sz="2800" dirty="0">
              <a:solidFill>
                <a:srgbClr val="0070C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024336" cy="23042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rot="20157453">
            <a:off x="3353923" y="1996085"/>
            <a:ext cx="3091041" cy="10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prstTxWarp prst="textWave1">
              <a:avLst/>
            </a:prstTxWarp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  <a:cs typeface="Times New Roman" pitchFamily="18" charset="0"/>
              </a:rPr>
              <a:t>أختبر توقعي 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rot="19755000">
            <a:off x="2892843" y="4554310"/>
            <a:ext cx="401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ar-EG" sz="5400" b="1" dirty="0">
                <a:solidFill>
                  <a:srgbClr val="FFFF00"/>
                </a:solidFill>
                <a:cs typeface="Times New Roman" pitchFamily="18" charset="0"/>
              </a:rPr>
              <a:t>أَسْتَخْلِصُ النَّتَائِجَ </a:t>
            </a:r>
            <a:endParaRPr lang="ar-EG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6841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توقع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لص النتائ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60350"/>
            <a:ext cx="8569200" cy="6337002"/>
          </a:xfrm>
          <a:prstGeom prst="rect">
            <a:avLst/>
          </a:prstGeom>
        </p:spPr>
      </p:pic>
      <p:pic>
        <p:nvPicPr>
          <p:cNvPr id="31746" name="Picture 2" descr="http://teacher1maitha.files.wordpress.com/2013/03/confused-student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5" y="2854027"/>
            <a:ext cx="4838700" cy="374332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995738" y="476250"/>
            <a:ext cx="4752975" cy="17859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ar-SA" sz="9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rgbClr val="FF33CC"/>
                    </a:gs>
                    <a:gs pos="100000">
                      <a:srgbClr val="000000"/>
                    </a:gs>
                  </a:gsLst>
                  <a:lin ang="18900000" scaled="1"/>
                </a:gradFill>
                <a:latin typeface="Arial"/>
                <a:cs typeface="Arial"/>
              </a:rPr>
              <a:t>أستكشف أكثر</a:t>
            </a:r>
          </a:p>
        </p:txBody>
      </p:sp>
      <p:sp>
        <p:nvSpPr>
          <p:cNvPr id="6" name="موجة 5"/>
          <p:cNvSpPr/>
          <p:nvPr/>
        </p:nvSpPr>
        <p:spPr>
          <a:xfrm>
            <a:off x="395288" y="260350"/>
            <a:ext cx="2771775" cy="1143000"/>
          </a:xfrm>
          <a:prstGeom prst="wav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0000"/>
                </a:solidFill>
              </a:rPr>
              <a:t>استقصاء موجَه</a:t>
            </a:r>
          </a:p>
        </p:txBody>
      </p:sp>
    </p:spTree>
    <p:extLst>
      <p:ext uri="{BB962C8B-B14F-4D97-AF65-F5344CB8AC3E}">
        <p14:creationId xmlns:p14="http://schemas.microsoft.com/office/powerpoint/2010/main" val="92721003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345667" cy="48965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وسيلة شرح بيضاوية 11"/>
          <p:cNvSpPr/>
          <p:nvPr/>
        </p:nvSpPr>
        <p:spPr>
          <a:xfrm>
            <a:off x="3563888" y="476672"/>
            <a:ext cx="5286380" cy="4032448"/>
          </a:xfrm>
          <a:prstGeom prst="wedgeEllipseCallout">
            <a:avLst>
              <a:gd name="adj1" fmla="val -69242"/>
              <a:gd name="adj2" fmla="val 6767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prstClr val="white"/>
                </a:solidFill>
              </a:rPr>
              <a:t> </a:t>
            </a:r>
            <a:r>
              <a:rPr lang="ar-SA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استراتيجية الاستقصاء </a:t>
            </a:r>
            <a:r>
              <a:rPr lang="ar-SA" sz="3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(المفتوح )</a:t>
            </a:r>
          </a:p>
          <a:p>
            <a:pPr algn="ctr">
              <a:defRPr/>
            </a:pPr>
            <a:r>
              <a:rPr lang="ar-SA" sz="3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كوني بارعة في تصميم ريشات ذات اشكال مختلفة ثم صممي تجربة توضح مقدار الرياح المطلوبة </a:t>
            </a:r>
            <a:r>
              <a:rPr lang="ar-SA" sz="32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لانجاز</a:t>
            </a:r>
            <a:r>
              <a:rPr lang="ar-SA" sz="3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عمل </a:t>
            </a:r>
            <a:endParaRPr lang="ar-SA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" name="صورة 1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672979">
            <a:off x="758913" y="1239594"/>
            <a:ext cx="2474895" cy="10803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127000"/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2888563640"/>
      </p:ext>
    </p:extLst>
  </p:cSld>
  <p:clrMapOvr>
    <a:masterClrMapping/>
  </p:clrMapOvr>
  <p:transition>
    <p:wedge/>
    <p:sndAc>
      <p:stSnd>
        <p:snd r:embed="rId2" name="Windows XP Logoff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0711"/>
            <a:ext cx="6120679" cy="65678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44467"/>
          <a:stretch/>
        </p:blipFill>
        <p:spPr>
          <a:xfrm>
            <a:off x="5436096" y="230711"/>
            <a:ext cx="3352800" cy="65678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Rectangle 1"/>
          <p:cNvSpPr/>
          <p:nvPr/>
        </p:nvSpPr>
        <p:spPr>
          <a:xfrm rot="20579819">
            <a:off x="871534" y="4312525"/>
            <a:ext cx="7662820" cy="953518"/>
          </a:xfrm>
          <a:prstGeom prst="rect">
            <a:avLst/>
          </a:prstGeom>
          <a:noFill/>
        </p:spPr>
        <p:txBody>
          <a:bodyPr wrap="square" lIns="90863" tIns="45428" rIns="90863" bIns="45428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ln w="1905"/>
                <a:solidFill>
                  <a:srgbClr val="C00000"/>
                </a:solidFill>
                <a:effectLst>
                  <a:glow rad="139700">
                    <a:srgbClr val="FF9933"/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كنتن رائعات </a:t>
            </a:r>
            <a:r>
              <a:rPr lang="ar-SA" sz="2800" b="1" dirty="0" err="1" smtClean="0">
                <a:ln w="1905"/>
                <a:solidFill>
                  <a:srgbClr val="C00000"/>
                </a:solidFill>
                <a:effectLst>
                  <a:glow rad="139700">
                    <a:srgbClr val="FF9933"/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ياصغيراتي</a:t>
            </a:r>
            <a:r>
              <a:rPr lang="ar-SA" sz="2800" b="1" dirty="0" smtClean="0">
                <a:ln w="1905"/>
                <a:solidFill>
                  <a:srgbClr val="C00000"/>
                </a:solidFill>
                <a:effectLst>
                  <a:glow rad="139700">
                    <a:srgbClr val="FF9933"/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 في رحلة الاستكشاف 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ln w="1905"/>
                <a:solidFill>
                  <a:srgbClr val="C00000"/>
                </a:solidFill>
                <a:effectLst>
                  <a:glow rad="139700">
                    <a:srgbClr val="FF9933"/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فاصل </a:t>
            </a:r>
            <a:r>
              <a:rPr lang="ar-SA" sz="2800" b="1" dirty="0">
                <a:ln w="1905"/>
                <a:solidFill>
                  <a:srgbClr val="C00000"/>
                </a:solidFill>
                <a:effectLst>
                  <a:glow rad="139700">
                    <a:srgbClr val="FF9933"/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29997" dir="5400000" sy="-100000" algn="bl" rotWithShape="0"/>
                </a:effectLst>
              </a:rPr>
              <a:t>ونواصل</a:t>
            </a:r>
            <a:endParaRPr lang="en-US" sz="2800" b="1" dirty="0">
              <a:ln w="1905"/>
              <a:solidFill>
                <a:srgbClr val="C00000"/>
              </a:solidFill>
              <a:effectLst>
                <a:glow rad="139700">
                  <a:srgbClr val="FF9933"/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78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--كن ذا أثر (الابتسامة)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856984" cy="604867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6784" cy="1280890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فاصل تنشيطي </a:t>
            </a:r>
            <a:endParaRPr lang="ar-SA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13074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320480" cy="57241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57"/>
          <a:stretch/>
        </p:blipFill>
        <p:spPr>
          <a:xfrm>
            <a:off x="4139952" y="633342"/>
            <a:ext cx="4628863" cy="55674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673" name="Picture 1" descr="F:\شغل امل\اشكال\1 (213).WM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-5688" r="-654" b="58222"/>
          <a:stretch/>
        </p:blipFill>
        <p:spPr bwMode="auto">
          <a:xfrm rot="1548416">
            <a:off x="6662268" y="2978642"/>
            <a:ext cx="2330023" cy="38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 rot="1971211">
            <a:off x="6788371" y="3842448"/>
            <a:ext cx="183861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ar-EG" sz="6600" b="1" dirty="0">
                <a:cs typeface="Times New Roman" pitchFamily="18" charset="0"/>
              </a:rPr>
              <a:t>أقرأ وأتعلم</a:t>
            </a:r>
            <a:endParaRPr lang="ar-EG" sz="7200" dirty="0"/>
          </a:p>
        </p:txBody>
      </p:sp>
      <p:sp>
        <p:nvSpPr>
          <p:cNvPr id="2" name="مربع نص 1"/>
          <p:cNvSpPr txBox="1"/>
          <p:nvPr/>
        </p:nvSpPr>
        <p:spPr>
          <a:xfrm>
            <a:off x="4716016" y="476672"/>
            <a:ext cx="3888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الشرح والتفسير</a:t>
            </a:r>
            <a:r>
              <a:rPr lang="ar-SA" dirty="0" smtClean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1936578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1" y="188640"/>
            <a:ext cx="8280920" cy="25202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3" descr="clock or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9" y="2420888"/>
            <a:ext cx="6669930" cy="40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500313" y="3000375"/>
            <a:ext cx="442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الأحفورةُ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500313" y="3571875"/>
            <a:ext cx="442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الوقودُ الأحفوريُّ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500313" y="4143375"/>
            <a:ext cx="442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الموارد غير المتجددة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500313" y="4786313"/>
            <a:ext cx="442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3600" b="1" dirty="0"/>
              <a:t>الموارد المتجددة</a:t>
            </a:r>
          </a:p>
        </p:txBody>
      </p:sp>
    </p:spTree>
    <p:extLst>
      <p:ext uri="{BB962C8B-B14F-4D97-AF65-F5344CB8AC3E}">
        <p14:creationId xmlns:p14="http://schemas.microsoft.com/office/powerpoint/2010/main" val="243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أحفور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قودُ الأحفوريّ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ارد غير ال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وارد ال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619672" y="260648"/>
            <a:ext cx="6696744" cy="1008112"/>
          </a:xfrm>
          <a:prstGeom prst="rect">
            <a:avLst/>
          </a:prstGeom>
          <a:noFill/>
        </p:spPr>
        <p:txBody>
          <a:bodyPr wrap="square" rtlCol="1">
            <a:prstTxWarp prst="textWave1">
              <a:avLst/>
            </a:prstTxWarp>
            <a:spAutoFit/>
          </a:bodyPr>
          <a:lstStyle/>
          <a:p>
            <a:pPr algn="ctr"/>
            <a:r>
              <a:rPr lang="ar-SA" sz="2400" b="1" u="sng" dirty="0" err="1" smtClean="0"/>
              <a:t>إستراتيجية</a:t>
            </a:r>
            <a:r>
              <a:rPr lang="ar-SA" sz="2400" b="1" u="sng" dirty="0" smtClean="0"/>
              <a:t> المنظمات التخطيطية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5976664" cy="5184576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75921"/>
              </p:ext>
            </p:extLst>
          </p:nvPr>
        </p:nvGraphicFramePr>
        <p:xfrm>
          <a:off x="5940152" y="2132856"/>
          <a:ext cx="2903984" cy="115824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1451992"/>
                <a:gridCol w="1451992"/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800" dirty="0" smtClean="0"/>
                        <a:t>حقيقة</a:t>
                      </a:r>
                      <a:r>
                        <a:rPr lang="ar-SA" sz="2800" baseline="0" dirty="0" smtClean="0"/>
                        <a:t> 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800" dirty="0" smtClean="0"/>
                        <a:t>راي</a:t>
                      </a:r>
                      <a:endParaRPr lang="ar-S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ar-SA" dirty="0" smtClean="0"/>
                    </a:p>
                    <a:p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550290"/>
      </p:ext>
    </p:extLst>
  </p:cSld>
  <p:clrMapOvr>
    <a:masterClrMapping/>
  </p:clrMapOvr>
  <p:transition spd="med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003"/>
            <a:ext cx="8352928" cy="23618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---#سـنـبـر - نـفـط - YouTube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520" y="1916832"/>
            <a:ext cx="8465960" cy="45365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34621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59024"/>
            <a:ext cx="8624984" cy="6366320"/>
          </a:xfrm>
          <a:prstGeom prst="rect">
            <a:avLst/>
          </a:prstGeom>
        </p:spPr>
      </p:pic>
      <p:pic>
        <p:nvPicPr>
          <p:cNvPr id="2" name="Picture 1" descr="F:\شغل امل\اشكال\1 (27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2080" y="188641"/>
            <a:ext cx="3656433" cy="86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46922" y="159024"/>
            <a:ext cx="4392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itchFamily="18" charset="0"/>
              </a:rPr>
              <a:t>أختبر نفسي </a:t>
            </a:r>
            <a:endParaRPr kumimoji="0" lang="ar-EG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0" y="1484784"/>
            <a:ext cx="7672176" cy="19240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98189" y="1484784"/>
            <a:ext cx="79295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حقيقةٌ أم رأيٌ؟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الطاقة التي نحصل عليها من الوقود الأحفوري مستمدة من طاقة الشمس. هل هذه العبارة حقيقة أم رأي؟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" y="3863429"/>
            <a:ext cx="7672176" cy="19240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41063" y="4286498"/>
            <a:ext cx="76438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اَلتَّفْكيرُ النّاقِدُ.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لماذا لا يمكنُ العثورُ على الأحافيرِ في الصخورِ الناريَّةِ؟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4687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514 - electronic bl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قيقة أم رأ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طاقة التي نح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َلتَّفْكيرُ النّاقِد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ماذا لا يمكنُ العثور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allAtOnce"/>
      <p:bldP spid="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0" descr="C:\Users\Abeer\Pictures\صور متحركة\نجوم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" y="38"/>
            <a:ext cx="3276303" cy="213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C:\Users\Abeer\Pictures\صور متحركة\نجوم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341" y="38"/>
            <a:ext cx="3581697" cy="213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C:\Users\Abeer\Pictures\صور متحركة\نجوم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"/>
            <a:ext cx="1752898" cy="213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C:\Users\Abeer\Pictures\صور متحركة\نجوم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0" y="39"/>
            <a:ext cx="1828800" cy="183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3048" r="10466"/>
          <a:stretch/>
        </p:blipFill>
        <p:spPr bwMode="auto">
          <a:xfrm>
            <a:off x="2394856" y="1973942"/>
            <a:ext cx="6281599" cy="436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043608" y="3573016"/>
            <a:ext cx="36004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1">
            <a:prstTxWarp prst="textWave1">
              <a:avLst/>
            </a:prstTxWarp>
            <a:spAutoFit/>
          </a:bodyPr>
          <a:lstStyle/>
          <a:p>
            <a:r>
              <a:rPr lang="ar-SA" sz="2400" b="1" dirty="0" smtClean="0"/>
              <a:t>المتعة والفائدة عنواننا </a:t>
            </a:r>
          </a:p>
          <a:p>
            <a:r>
              <a:rPr lang="ar-SA" sz="2400" b="1" dirty="0" smtClean="0"/>
              <a:t>فمرحبا بكن معنا </a:t>
            </a:r>
          </a:p>
          <a:p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56817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139952" y="85867"/>
            <a:ext cx="48623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u="sng" dirty="0" err="1" smtClean="0"/>
              <a:t>إستراتيجيةاتسلى</a:t>
            </a:r>
            <a:r>
              <a:rPr lang="ar-SA" sz="2800" b="1" u="sng" dirty="0" smtClean="0"/>
              <a:t> واتعلم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79512" y="1005892"/>
            <a:ext cx="88062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006600"/>
                </a:solidFill>
              </a:rPr>
              <a:t>ساعديني عزيزتي لمعرفة انواع المصادر الطاقة </a:t>
            </a:r>
            <a:r>
              <a:rPr lang="ar-SA" sz="2400" b="1" dirty="0" err="1" smtClean="0">
                <a:solidFill>
                  <a:srgbClr val="006600"/>
                </a:solidFill>
              </a:rPr>
              <a:t>التى</a:t>
            </a:r>
            <a:r>
              <a:rPr lang="ar-SA" sz="2400" b="1" dirty="0" smtClean="0">
                <a:solidFill>
                  <a:srgbClr val="006600"/>
                </a:solidFill>
              </a:rPr>
              <a:t> نعتمد عليها في حياتنا جمع الحروف في المربعات الصفراء </a:t>
            </a:r>
            <a:endParaRPr lang="ar-SA" sz="2400" b="1" dirty="0">
              <a:solidFill>
                <a:srgbClr val="006600"/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2"/>
          <a:stretch/>
        </p:blipFill>
        <p:spPr>
          <a:xfrm>
            <a:off x="179512" y="347477"/>
            <a:ext cx="2952328" cy="60866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مربع نص 9"/>
          <p:cNvSpPr txBox="1"/>
          <p:nvPr/>
        </p:nvSpPr>
        <p:spPr>
          <a:xfrm>
            <a:off x="8225863" y="1857297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م</a:t>
            </a:r>
            <a:endParaRPr lang="ar-SA" sz="4400" b="1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7318414" y="2212818"/>
            <a:ext cx="792088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ع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507947" y="1871631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ت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3969454" y="2420888"/>
            <a:ext cx="792088" cy="7694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ي</a:t>
            </a:r>
            <a:endParaRPr lang="ar-SA" sz="44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4831297" y="1857297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ج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3048992" y="3754865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ر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4761542" y="3783082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ي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8140744" y="2805608"/>
            <a:ext cx="79208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ي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682966" y="2256351"/>
            <a:ext cx="792088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ز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5623385" y="3207044"/>
            <a:ext cx="792088" cy="76944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ت</a:t>
            </a:r>
            <a:endParaRPr lang="ar-SA" sz="44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6517159" y="2805080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د</a:t>
            </a:r>
          </a:p>
        </p:txBody>
      </p:sp>
      <p:sp>
        <p:nvSpPr>
          <p:cNvPr id="31" name="مربع نص 30"/>
          <p:cNvSpPr txBox="1"/>
          <p:nvPr/>
        </p:nvSpPr>
        <p:spPr>
          <a:xfrm>
            <a:off x="7368376" y="3207044"/>
            <a:ext cx="792088" cy="76944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ز</a:t>
            </a:r>
          </a:p>
        </p:txBody>
      </p:sp>
      <p:sp>
        <p:nvSpPr>
          <p:cNvPr id="32" name="مربع نص 31"/>
          <p:cNvSpPr txBox="1"/>
          <p:nvPr/>
        </p:nvSpPr>
        <p:spPr>
          <a:xfrm>
            <a:off x="4831297" y="2728766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ة</a:t>
            </a:r>
            <a:endParaRPr lang="ar-SA" sz="44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6477093" y="3810871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غ</a:t>
            </a:r>
            <a:endParaRPr lang="ar-SA" sz="4400" b="1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5623385" y="4100479"/>
            <a:ext cx="792088" cy="76944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ل</a:t>
            </a:r>
          </a:p>
        </p:txBody>
      </p:sp>
      <p:sp>
        <p:nvSpPr>
          <p:cNvPr id="35" name="مربع نص 34"/>
          <p:cNvSpPr txBox="1"/>
          <p:nvPr/>
        </p:nvSpPr>
        <p:spPr>
          <a:xfrm>
            <a:off x="3131840" y="2004153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د</a:t>
            </a:r>
          </a:p>
        </p:txBody>
      </p:sp>
      <p:sp>
        <p:nvSpPr>
          <p:cNvPr id="36" name="مربع نص 35"/>
          <p:cNvSpPr txBox="1"/>
          <p:nvPr/>
        </p:nvSpPr>
        <p:spPr>
          <a:xfrm>
            <a:off x="8193700" y="3789040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و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7353139" y="4100479"/>
            <a:ext cx="792088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ا</a:t>
            </a:r>
          </a:p>
        </p:txBody>
      </p:sp>
      <p:sp>
        <p:nvSpPr>
          <p:cNvPr id="39" name="مربع نص 38"/>
          <p:cNvSpPr txBox="1"/>
          <p:nvPr/>
        </p:nvSpPr>
        <p:spPr>
          <a:xfrm>
            <a:off x="3921968" y="3398894"/>
            <a:ext cx="792088" cy="7694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ط</a:t>
            </a:r>
          </a:p>
        </p:txBody>
      </p:sp>
      <p:sp>
        <p:nvSpPr>
          <p:cNvPr id="40" name="مربع نص 39"/>
          <p:cNvSpPr txBox="1"/>
          <p:nvPr/>
        </p:nvSpPr>
        <p:spPr>
          <a:xfrm>
            <a:off x="8244065" y="4725144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م</a:t>
            </a:r>
            <a:endParaRPr lang="ar-SA" sz="4400" b="1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7368376" y="5089304"/>
            <a:ext cx="792088" cy="7694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ظ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477093" y="4725144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ت</a:t>
            </a:r>
          </a:p>
        </p:txBody>
      </p:sp>
      <p:sp>
        <p:nvSpPr>
          <p:cNvPr id="43" name="مربع نص 42"/>
          <p:cNvSpPr txBox="1"/>
          <p:nvPr/>
        </p:nvSpPr>
        <p:spPr>
          <a:xfrm>
            <a:off x="5602673" y="5089305"/>
            <a:ext cx="792088" cy="769441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م</a:t>
            </a:r>
            <a:endParaRPr lang="ar-SA" sz="4400" b="1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4761542" y="4705766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ج</a:t>
            </a:r>
          </a:p>
        </p:txBody>
      </p:sp>
      <p:sp>
        <p:nvSpPr>
          <p:cNvPr id="45" name="مربع نص 44"/>
          <p:cNvSpPr txBox="1"/>
          <p:nvPr/>
        </p:nvSpPr>
        <p:spPr>
          <a:xfrm>
            <a:off x="3921968" y="4340423"/>
            <a:ext cx="792088" cy="7694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ب</a:t>
            </a:r>
          </a:p>
        </p:txBody>
      </p:sp>
      <p:sp>
        <p:nvSpPr>
          <p:cNvPr id="46" name="مربع نص 45"/>
          <p:cNvSpPr txBox="1"/>
          <p:nvPr/>
        </p:nvSpPr>
        <p:spPr>
          <a:xfrm>
            <a:off x="3048992" y="4869919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د</a:t>
            </a:r>
          </a:p>
        </p:txBody>
      </p:sp>
      <p:sp>
        <p:nvSpPr>
          <p:cNvPr id="47" name="مربع نص 46"/>
          <p:cNvSpPr txBox="1"/>
          <p:nvPr/>
        </p:nvSpPr>
        <p:spPr>
          <a:xfrm>
            <a:off x="6507947" y="5710375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/>
              <a:t>د</a:t>
            </a:r>
          </a:p>
        </p:txBody>
      </p:sp>
      <p:sp>
        <p:nvSpPr>
          <p:cNvPr id="48" name="مربع نص 47"/>
          <p:cNvSpPr txBox="1"/>
          <p:nvPr/>
        </p:nvSpPr>
        <p:spPr>
          <a:xfrm>
            <a:off x="4714056" y="5709356"/>
            <a:ext cx="792088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ة</a:t>
            </a:r>
            <a:endParaRPr lang="ar-SA" sz="4400" b="1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5623385" y="6046409"/>
            <a:ext cx="792088" cy="769441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/>
              <a:t>هـ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2844886908"/>
      </p:ext>
    </p:extLst>
  </p:cSld>
  <p:clrMapOvr>
    <a:masterClrMapping/>
  </p:clrMapOvr>
  <p:transition spd="med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2423"/>
            <a:ext cx="9143999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23"/>
            <a:ext cx="9144000" cy="6858000"/>
          </a:xfrm>
          <a:prstGeom prst="rect">
            <a:avLst/>
          </a:prstGeom>
        </p:spPr>
      </p:pic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0" y="109977"/>
            <a:ext cx="8892479" cy="6435844"/>
            <a:chOff x="179513" y="401464"/>
            <a:chExt cx="6520082" cy="5946637"/>
          </a:xfrm>
        </p:grpSpPr>
        <p:pic>
          <p:nvPicPr>
            <p:cNvPr id="13" name="Picture 2" descr="C:\Users\Abeer\Desktop\خياطة\CLIPART_OF_15195_SM_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3954510"/>
              <a:ext cx="3175755" cy="239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/>
            <p:nvPr/>
          </p:nvSpPr>
          <p:spPr>
            <a:xfrm>
              <a:off x="2735582" y="401464"/>
              <a:ext cx="3964013" cy="1023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SA" sz="66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rgbClr val="FF0000">
                        <a:alpha val="40000"/>
                      </a:srgb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GA Dimnah Regular" pitchFamily="2" charset="-78"/>
                </a:rPr>
                <a:t>مهام التعلم التعاوني</a:t>
              </a:r>
              <a:endParaRPr lang="ar-SA" sz="6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rgbClr val="FF00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4" name="مستطيل 3"/>
          <p:cNvSpPr/>
          <p:nvPr/>
        </p:nvSpPr>
        <p:spPr>
          <a:xfrm>
            <a:off x="467544" y="1295492"/>
            <a:ext cx="84249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C00000"/>
                </a:solidFill>
              </a:rPr>
              <a:t>المهمة الأكاديمية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ar-SA" sz="2800" b="1" dirty="0">
                <a:solidFill>
                  <a:srgbClr val="000000"/>
                </a:solidFill>
              </a:rPr>
              <a:t>  كتابة مفكرة </a:t>
            </a:r>
            <a:r>
              <a:rPr lang="ar-SA" sz="2800" b="1" dirty="0" err="1">
                <a:solidFill>
                  <a:srgbClr val="000000"/>
                </a:solidFill>
              </a:rPr>
              <a:t>بسيطةلانواع</a:t>
            </a:r>
            <a:r>
              <a:rPr lang="ar-SA" sz="2800" b="1" dirty="0">
                <a:solidFill>
                  <a:srgbClr val="000000"/>
                </a:solidFill>
              </a:rPr>
              <a:t> الموارد المتجددة والغير متجددةص175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ar-SA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C00000"/>
                </a:solidFill>
              </a:rPr>
              <a:t>المهام التعاونية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0000"/>
                </a:solidFill>
              </a:rPr>
              <a:t>1-التعاون بين </a:t>
            </a:r>
            <a:r>
              <a:rPr lang="ar-SA" sz="2800" b="1" dirty="0" err="1">
                <a:solidFill>
                  <a:srgbClr val="000000"/>
                </a:solidFill>
              </a:rPr>
              <a:t>أعضاءالمجموعة</a:t>
            </a:r>
            <a:r>
              <a:rPr lang="ar-SA" sz="2800" b="1" dirty="0">
                <a:solidFill>
                  <a:srgbClr val="000000"/>
                </a:solidFill>
              </a:rPr>
              <a:t> ( </a:t>
            </a:r>
            <a:r>
              <a:rPr lang="ar-SA" sz="2800" b="1" dirty="0">
                <a:solidFill>
                  <a:srgbClr val="FF0000"/>
                </a:solidFill>
              </a:rPr>
              <a:t>1</a:t>
            </a:r>
            <a:r>
              <a:rPr lang="ar-SA" sz="2800" b="1" dirty="0">
                <a:solidFill>
                  <a:srgbClr val="000000"/>
                </a:solidFill>
              </a:rPr>
              <a:t> )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0000"/>
                </a:solidFill>
              </a:rPr>
              <a:t>2- </a:t>
            </a:r>
            <a:r>
              <a:rPr lang="ar-SA" sz="2800" b="1" dirty="0" err="1">
                <a:solidFill>
                  <a:srgbClr val="000000"/>
                </a:solidFill>
              </a:rPr>
              <a:t>الإلتزام</a:t>
            </a:r>
            <a:r>
              <a:rPr lang="ar-SA" sz="2800" b="1" dirty="0">
                <a:solidFill>
                  <a:srgbClr val="000000"/>
                </a:solidFill>
              </a:rPr>
              <a:t> الهدوء أثناء العمل ( </a:t>
            </a:r>
            <a:r>
              <a:rPr lang="ar-SA" sz="2800" b="1" dirty="0">
                <a:solidFill>
                  <a:srgbClr val="FF0000"/>
                </a:solidFill>
              </a:rPr>
              <a:t>1</a:t>
            </a:r>
            <a:r>
              <a:rPr lang="ar-SA" sz="2800" b="1" dirty="0">
                <a:solidFill>
                  <a:srgbClr val="000000"/>
                </a:solidFill>
              </a:rPr>
              <a:t> )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0000"/>
                </a:solidFill>
              </a:rPr>
              <a:t>3- </a:t>
            </a:r>
            <a:r>
              <a:rPr lang="ar-SA" sz="2800" b="1" dirty="0" err="1">
                <a:solidFill>
                  <a:srgbClr val="000000"/>
                </a:solidFill>
              </a:rPr>
              <a:t>الإلتزام</a:t>
            </a:r>
            <a:r>
              <a:rPr lang="ar-SA" sz="2800" b="1" dirty="0">
                <a:solidFill>
                  <a:srgbClr val="000000"/>
                </a:solidFill>
              </a:rPr>
              <a:t> بالوقت ( </a:t>
            </a:r>
            <a:r>
              <a:rPr lang="ar-SA" sz="2800" b="1" dirty="0">
                <a:solidFill>
                  <a:srgbClr val="FF0000"/>
                </a:solidFill>
              </a:rPr>
              <a:t>1</a:t>
            </a:r>
            <a:r>
              <a:rPr lang="ar-SA" sz="2800" b="1" dirty="0">
                <a:solidFill>
                  <a:srgbClr val="000000"/>
                </a:solidFill>
              </a:rPr>
              <a:t> ) .</a:t>
            </a:r>
          </a:p>
        </p:txBody>
      </p:sp>
    </p:spTree>
    <p:extLst>
      <p:ext uri="{BB962C8B-B14F-4D97-AF65-F5344CB8AC3E}">
        <p14:creationId xmlns:p14="http://schemas.microsoft.com/office/powerpoint/2010/main" val="40942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921"/>
            <a:ext cx="8784976" cy="6487431"/>
          </a:xfrm>
          <a:prstGeom prst="rect">
            <a:avLst/>
          </a:prstGeom>
        </p:spPr>
      </p:pic>
      <p:pic>
        <p:nvPicPr>
          <p:cNvPr id="15361" name="Picture 1" descr="F:\شغل امل\اشكال\1 (27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2160" y="109921"/>
            <a:ext cx="2855615" cy="1158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940152" y="330041"/>
            <a:ext cx="29276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ar-EG" sz="4400" b="1" dirty="0">
                <a:solidFill>
                  <a:prstClr val="black"/>
                </a:solidFill>
                <a:cs typeface="Times New Roman" pitchFamily="18" charset="0"/>
              </a:rPr>
              <a:t>أختبر نفسي </a:t>
            </a:r>
            <a:endParaRPr lang="ar-EG" sz="4400" dirty="0">
              <a:solidFill>
                <a:prstClr val="black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03931" y="1782919"/>
            <a:ext cx="7929563" cy="1570037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حقيقةٌ أم رأيٌ؟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ينشأ الوقود الأحفوري عن تحلل النبات والحيوان. هل هذه حقيقة أم رأى؟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39552" y="4221088"/>
            <a:ext cx="7643813" cy="1570037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ar-SA" sz="3200" b="1" dirty="0" smtClean="0">
                <a:solidFill>
                  <a:srgbClr val="0000FF"/>
                </a:solidFill>
              </a:rPr>
              <a:t>                 </a:t>
            </a:r>
            <a:r>
              <a:rPr lang="ar-EG" sz="3200" b="1" dirty="0" smtClean="0">
                <a:solidFill>
                  <a:srgbClr val="0000FF"/>
                </a:solidFill>
              </a:rPr>
              <a:t>اَلتَّفْكيرُ </a:t>
            </a:r>
            <a:r>
              <a:rPr lang="ar-EG" sz="3200" b="1" dirty="0">
                <a:solidFill>
                  <a:srgbClr val="0000FF"/>
                </a:solidFill>
              </a:rPr>
              <a:t>النّاقِدُ.</a:t>
            </a:r>
          </a:p>
          <a:p>
            <a:pPr eaLnBrk="1" hangingPunct="1"/>
            <a:r>
              <a:rPr lang="ar-EG" sz="3200" b="1" dirty="0"/>
              <a:t>أوضح كيف أستهلك الوقود الأحفوري عندما أشاهد التلفاز؟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905009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ط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قيقة أم رأ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قيقة أم رأ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نشأ الوقود الأحفو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َلتَّفْكيرُ النّاقِد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َلتَّفْكيرُ النّاقِد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وضح كيف أسته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9" grpId="0" build="allAtOnce" animBg="1"/>
      <p:bldP spid="10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بدون عنوان.pnhu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96944" cy="6696744"/>
          </a:xfrm>
          <a:prstGeom prst="rect">
            <a:avLst/>
          </a:prstGeom>
        </p:spPr>
      </p:pic>
      <p:pic>
        <p:nvPicPr>
          <p:cNvPr id="10" name="صورة 9" descr="happy-cartoon-smiley-f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5736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/>
          <p:cNvSpPr/>
          <p:nvPr/>
        </p:nvSpPr>
        <p:spPr>
          <a:xfrm>
            <a:off x="4860032" y="1772816"/>
            <a:ext cx="3519294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D1FC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سنقوم بنشاط </a:t>
            </a:r>
          </a:p>
          <a:p>
            <a:pPr algn="ctr"/>
            <a:r>
              <a:rPr lang="ar-SA" sz="5400" b="1" cap="all" spc="0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D1FC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بسيطه</a:t>
            </a:r>
            <a:endParaRPr lang="ar-SA" sz="5400" b="1" cap="all" spc="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D1FC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06372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GBRDR50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915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 descr="00010.JPG"/>
          <p:cNvPicPr>
            <a:picLocks noChangeAspect="1"/>
          </p:cNvPicPr>
          <p:nvPr/>
        </p:nvPicPr>
        <p:blipFill>
          <a:blip r:embed="rId7" cstate="print">
            <a:duotone>
              <a:srgbClr val="C0504D">
                <a:shade val="45000"/>
                <a:satMod val="135000"/>
              </a:srgbClr>
              <a:prstClr val="white"/>
            </a:duotone>
            <a:lum contrast="40000"/>
          </a:blip>
          <a:stretch>
            <a:fillRect/>
          </a:stretch>
        </p:blipFill>
        <p:spPr>
          <a:xfrm rot="6854066">
            <a:off x="6737091" y="876516"/>
            <a:ext cx="1371603" cy="2755235"/>
          </a:xfrm>
          <a:prstGeom prst="star32">
            <a:avLst/>
          </a:prstGeom>
        </p:spPr>
      </p:pic>
      <p:sp>
        <p:nvSpPr>
          <p:cNvPr id="10" name="مستطيل 9"/>
          <p:cNvSpPr>
            <a:spLocks noChangeArrowheads="1"/>
          </p:cNvSpPr>
          <p:nvPr/>
        </p:nvSpPr>
        <p:spPr bwMode="auto">
          <a:xfrm rot="1567099">
            <a:off x="6383338" y="1801813"/>
            <a:ext cx="2114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نشاط</a:t>
            </a:r>
            <a:endParaRPr kumimoji="0" lang="ar-EG" sz="54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547813" y="3071813"/>
            <a:ext cx="65611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ألاحظ</a:t>
            </a: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. كيف تستفيد مدرستي من الموارد؟</a:t>
            </a: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أبحث كيف تستخدم مدرستي موارد الماء والطاقة؟ وكيف تقلل النفايات؟</a:t>
            </a:r>
            <a:endParaRPr kumimoji="0" lang="ar-SA" sz="32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36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428750" y="4929188"/>
            <a:ext cx="63341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أفكر في طرق تساعد مدرستي على ترشيد استهلاك الموارد وتقليل النفايات.</a:t>
            </a:r>
            <a:endParaRPr kumimoji="0" lang="ar-SA" sz="32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643188" y="2071688"/>
            <a:ext cx="41354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Times New Roman" pitchFamily="18" charset="0"/>
              </a:rPr>
              <a:t>خطة ترشيد الاستهلاك</a:t>
            </a:r>
            <a:endParaRPr kumimoji="0" lang="ar-SA" sz="4400" b="0" i="0" u="none" strike="noStrike" kern="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8072462" y="3071810"/>
            <a:ext cx="485804" cy="571504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</a:t>
            </a:r>
          </a:p>
        </p:txBody>
      </p:sp>
      <p:sp>
        <p:nvSpPr>
          <p:cNvPr id="16" name="شكل بيضاوي 15"/>
          <p:cNvSpPr/>
          <p:nvPr/>
        </p:nvSpPr>
        <p:spPr>
          <a:xfrm>
            <a:off x="7786710" y="4929198"/>
            <a:ext cx="485804" cy="571504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797525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لاح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كر في ط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خطة ترشيد الاستهلا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6632"/>
            <a:ext cx="8544246" cy="6552728"/>
          </a:xfrm>
          <a:prstGeom prst="rect">
            <a:avLst/>
          </a:prstGeom>
        </p:spPr>
      </p:pic>
      <p:pic>
        <p:nvPicPr>
          <p:cNvPr id="15361" name="Picture 1" descr="F:\شغل امل\اشكال\1 (27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44208" y="260648"/>
            <a:ext cx="2423567" cy="777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588224" y="391596"/>
            <a:ext cx="2279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>
                <a:cs typeface="Times New Roman" pitchFamily="18" charset="0"/>
              </a:rPr>
              <a:t>أختبر نفسي </a:t>
            </a:r>
            <a:endParaRPr lang="ar-EG" sz="36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19846" y="2032793"/>
            <a:ext cx="7643813" cy="1077913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حقيقةٌ أم رأيٌ؟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أقدِّمْ آراء حولَ طرق تَرشيدِ استعمال الطاقةِ.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11560" y="4437112"/>
            <a:ext cx="7643813" cy="107791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التَّفْكيرُ النّاقِدُ.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لماذا تعد الشمسُ والرياح موارد طاقةٍ مُتجددةٍ؟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4196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ط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قيقةٌ أم رأيٌ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قيقةٌ أم رأيٌ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دِّمْ آراء حو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َّفْكيرُ النّاقِدُ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َّفْكيرُ النّاقِدُ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ماذا تعد الشمس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8" grpId="0" build="allAtOnce" animBg="1"/>
      <p:bldP spid="9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52927" cy="612068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1" b="58296"/>
          <a:stretch/>
        </p:blipFill>
        <p:spPr>
          <a:xfrm>
            <a:off x="6516216" y="332656"/>
            <a:ext cx="2304255" cy="20882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3777851"/>
      </p:ext>
    </p:extLst>
  </p:cSld>
  <p:clrMapOvr>
    <a:masterClrMapping/>
  </p:clrMapOvr>
  <p:transition spd="med"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5364089" cy="67413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7"/>
          <a:stretch/>
        </p:blipFill>
        <p:spPr>
          <a:xfrm>
            <a:off x="179512" y="116632"/>
            <a:ext cx="4356484" cy="67413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3777851"/>
      </p:ext>
    </p:extLst>
  </p:cSld>
  <p:clrMapOvr>
    <a:masterClrMapping/>
  </p:clrMapOvr>
  <p:transition spd="med"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8" y="71475"/>
            <a:ext cx="8928100" cy="679604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0" y="71475"/>
            <a:ext cx="9144000" cy="549275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6129" y="19"/>
            <a:ext cx="9222835" cy="461075"/>
          </a:xfrm>
          <a:prstGeom prst="rect">
            <a:avLst/>
          </a:prstGeom>
          <a:noFill/>
        </p:spPr>
        <p:txBody>
          <a:bodyPr wrap="none" lIns="90863" tIns="45428" rIns="90863" bIns="45428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قومي بملأ حقول الخريطة </a:t>
            </a:r>
            <a:r>
              <a:rPr lang="ar-SA" sz="24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المعرفية </a:t>
            </a:r>
            <a:r>
              <a:rPr lang="ar-SA" sz="2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ملخصة بأسلوبك درس اليوم</a:t>
            </a:r>
            <a:endParaRPr lang="en-US" sz="24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3800" y="2781300"/>
            <a:ext cx="4032250" cy="1511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7950" y="2781300"/>
            <a:ext cx="4032250" cy="1511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3035619">
            <a:off x="5561868" y="1314627"/>
            <a:ext cx="2504879" cy="906463"/>
          </a:xfrm>
          <a:prstGeom prst="curvedDownArrow">
            <a:avLst/>
          </a:prstGeom>
          <a:solidFill>
            <a:srgbClr val="66FFFF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8161360" flipV="1">
            <a:off x="699464" y="1303905"/>
            <a:ext cx="2740861" cy="830581"/>
          </a:xfrm>
          <a:prstGeom prst="curvedDownArrow">
            <a:avLst>
              <a:gd name="adj1" fmla="val 29595"/>
              <a:gd name="adj2" fmla="val 50000"/>
              <a:gd name="adj3" fmla="val 25000"/>
            </a:avLst>
          </a:prstGeom>
          <a:solidFill>
            <a:srgbClr val="66FFFF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55875" y="4581525"/>
            <a:ext cx="4032250" cy="2087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3924318" y="1341457"/>
            <a:ext cx="1295400" cy="3167043"/>
          </a:xfrm>
          <a:prstGeom prst="downArrow">
            <a:avLst>
              <a:gd name="adj1" fmla="val 45374"/>
              <a:gd name="adj2" fmla="val 25713"/>
            </a:avLst>
          </a:prstGeom>
          <a:solidFill>
            <a:srgbClr val="66FF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70518" y="2780942"/>
            <a:ext cx="4067576" cy="1569071"/>
          </a:xfrm>
          <a:prstGeom prst="rect">
            <a:avLst/>
          </a:prstGeom>
          <a:noFill/>
        </p:spPr>
        <p:txBody>
          <a:bodyPr wrap="none" lIns="90863" tIns="45428" rIns="90863" bIns="45428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</a:t>
            </a:r>
            <a:r>
              <a:rPr lang="ar-SA" sz="20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</a:t>
            </a:r>
            <a:r>
              <a:rPr lang="ar-SA" sz="20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</a:t>
            </a:r>
            <a:r>
              <a:rPr lang="ar-SA" sz="20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..........................................</a:t>
            </a:r>
            <a:endParaRPr lang="en-US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80778" y="4798233"/>
            <a:ext cx="3949019" cy="1661404"/>
          </a:xfrm>
          <a:prstGeom prst="rect">
            <a:avLst/>
          </a:prstGeom>
          <a:noFill/>
        </p:spPr>
        <p:txBody>
          <a:bodyPr wrap="none" lIns="90863" tIns="45428" rIns="90863" bIns="45428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</a:t>
            </a:r>
            <a:r>
              <a:rPr lang="ar-SA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...............................................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</a:t>
            </a:r>
            <a:r>
              <a:rPr lang="ar-SA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..............................................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</a:t>
            </a:r>
            <a:r>
              <a:rPr lang="ar-SA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..............................................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718" y="2780944"/>
            <a:ext cx="3708275" cy="1507515"/>
          </a:xfrm>
          <a:prstGeom prst="rect">
            <a:avLst/>
          </a:prstGeom>
        </p:spPr>
        <p:txBody>
          <a:bodyPr wrap="square" lIns="90863" tIns="45428" rIns="90863" bIns="45428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هو</a:t>
            </a:r>
            <a:r>
              <a:rPr lang="ar-SA" sz="20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.........................................................................................................................................................................</a:t>
            </a:r>
            <a:endParaRPr lang="ar-SA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مستطيل 14"/>
          <p:cNvSpPr/>
          <p:nvPr/>
        </p:nvSpPr>
        <p:spPr>
          <a:xfrm>
            <a:off x="-32190" y="5673075"/>
            <a:ext cx="2554343" cy="461075"/>
          </a:xfrm>
          <a:prstGeom prst="rect">
            <a:avLst/>
          </a:prstGeom>
          <a:noFill/>
        </p:spPr>
        <p:txBody>
          <a:bodyPr wrap="none" lIns="90863" tIns="45428" rIns="90863" bIns="4542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ln w="11430"/>
                <a:solidFill>
                  <a:srgbClr val="00A400"/>
                </a:solidFill>
                <a:effectLst>
                  <a:glow rad="228600">
                    <a:srgbClr val="FF9933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الخرائط المعرفية</a:t>
            </a:r>
            <a:endParaRPr lang="ar-SA" sz="2400" b="1" dirty="0">
              <a:ln w="11430"/>
              <a:solidFill>
                <a:srgbClr val="00A400"/>
              </a:solidFill>
              <a:effectLst>
                <a:glow rad="228600">
                  <a:srgbClr val="FF9933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مستطيل 15"/>
          <p:cNvSpPr/>
          <p:nvPr/>
        </p:nvSpPr>
        <p:spPr>
          <a:xfrm>
            <a:off x="184363" y="4684493"/>
            <a:ext cx="1970867" cy="830407"/>
          </a:xfrm>
          <a:prstGeom prst="rect">
            <a:avLst/>
          </a:prstGeom>
          <a:noFill/>
        </p:spPr>
        <p:txBody>
          <a:bodyPr wrap="square" lIns="90863" tIns="45428" rIns="90863" bIns="4542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استخدمنا أستراتيجية</a:t>
            </a:r>
            <a:endParaRPr lang="ar-SA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313" y="549296"/>
            <a:ext cx="3816350" cy="792163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3" tIns="45428" rIns="90863" bIns="45428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 smtClean="0">
                <a:solidFill>
                  <a:schemeClr val="tx1"/>
                </a:solidFill>
                <a:cs typeface="AGA Aladdin Regular" pitchFamily="2" charset="-78"/>
              </a:rPr>
              <a:t>مصادر الطاقة </a:t>
            </a:r>
            <a:endParaRPr lang="ar-SA" sz="2400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sp>
        <p:nvSpPr>
          <p:cNvPr id="25" name="مستطيل 14"/>
          <p:cNvSpPr/>
          <p:nvPr/>
        </p:nvSpPr>
        <p:spPr>
          <a:xfrm>
            <a:off x="7598125" y="5470266"/>
            <a:ext cx="1042710" cy="645741"/>
          </a:xfrm>
          <a:prstGeom prst="rect">
            <a:avLst/>
          </a:prstGeom>
          <a:noFill/>
        </p:spPr>
        <p:txBody>
          <a:bodyPr wrap="none" lIns="90863" tIns="45428" rIns="90863" bIns="4542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 smtClean="0">
                <a:ln w="11430"/>
                <a:solidFill>
                  <a:srgbClr val="00A400"/>
                </a:solidFill>
                <a:effectLst>
                  <a:glow rad="228600">
                    <a:srgbClr val="FF9933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التذكر</a:t>
            </a:r>
            <a:endParaRPr lang="ar-SA" sz="3600" b="1" dirty="0">
              <a:ln w="11430"/>
              <a:solidFill>
                <a:srgbClr val="00A400"/>
              </a:solidFill>
              <a:effectLst>
                <a:glow rad="228600">
                  <a:srgbClr val="FF9933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مستطيل 15"/>
          <p:cNvSpPr/>
          <p:nvPr/>
        </p:nvSpPr>
        <p:spPr>
          <a:xfrm>
            <a:off x="7212896" y="4869160"/>
            <a:ext cx="1736811" cy="461075"/>
          </a:xfrm>
          <a:prstGeom prst="rect">
            <a:avLst/>
          </a:prstGeom>
          <a:noFill/>
        </p:spPr>
        <p:txBody>
          <a:bodyPr wrap="none" lIns="90863" tIns="45428" rIns="90863" bIns="4542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استخدمنا </a:t>
            </a:r>
            <a:r>
              <a:rPr lang="ar-SA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مهارة</a:t>
            </a:r>
            <a:endParaRPr lang="ar-SA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 rot="3317542">
            <a:off x="6554801" y="1416682"/>
            <a:ext cx="20866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الوقود الاحفوري</a:t>
            </a:r>
            <a:endParaRPr lang="ar-SA" sz="2000" b="1" dirty="0"/>
          </a:p>
        </p:txBody>
      </p:sp>
      <p:sp>
        <p:nvSpPr>
          <p:cNvPr id="27" name="مربع نص 26"/>
          <p:cNvSpPr txBox="1"/>
          <p:nvPr/>
        </p:nvSpPr>
        <p:spPr>
          <a:xfrm rot="18515031">
            <a:off x="-347984" y="1552450"/>
            <a:ext cx="33131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مصادر الطاقة </a:t>
            </a:r>
            <a:endParaRPr lang="ar-SA" sz="2400" b="1" dirty="0"/>
          </a:p>
        </p:txBody>
      </p:sp>
      <p:sp>
        <p:nvSpPr>
          <p:cNvPr id="28" name="مربع نص 27"/>
          <p:cNvSpPr txBox="1"/>
          <p:nvPr/>
        </p:nvSpPr>
        <p:spPr>
          <a:xfrm rot="16200000">
            <a:off x="2915456" y="2669103"/>
            <a:ext cx="32400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/>
              <a:t>طرق المحافظة على مصادر الطاقة 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31329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1"/>
          <a:stretch/>
        </p:blipFill>
        <p:spPr>
          <a:xfrm>
            <a:off x="107504" y="2095500"/>
            <a:ext cx="2376264" cy="47625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115">
            <a:off x="2012619" y="2355644"/>
            <a:ext cx="6945999" cy="368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960" cy="18722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مربع نص 4"/>
          <p:cNvSpPr txBox="1"/>
          <p:nvPr/>
        </p:nvSpPr>
        <p:spPr>
          <a:xfrm>
            <a:off x="3779912" y="1268760"/>
            <a:ext cx="2376264" cy="504056"/>
          </a:xfrm>
          <a:prstGeom prst="rect">
            <a:avLst/>
          </a:prstGeom>
          <a:noFill/>
        </p:spPr>
        <p:txBody>
          <a:bodyPr wrap="square" rtlCol="1">
            <a:prstTxWarp prst="textWave1">
              <a:avLst/>
            </a:prstTxWarp>
            <a:spAutoFit/>
          </a:bodyPr>
          <a:lstStyle/>
          <a:p>
            <a:r>
              <a:rPr lang="ar-SA" b="1" dirty="0" smtClean="0"/>
              <a:t>كوني فطنه </a:t>
            </a:r>
            <a:endParaRPr lang="ar-SA" b="1" dirty="0"/>
          </a:p>
        </p:txBody>
      </p:sp>
      <p:sp>
        <p:nvSpPr>
          <p:cNvPr id="7" name="مربع نص 6"/>
          <p:cNvSpPr txBox="1"/>
          <p:nvPr/>
        </p:nvSpPr>
        <p:spPr>
          <a:xfrm rot="20504301">
            <a:off x="3182512" y="2803565"/>
            <a:ext cx="4883108" cy="3165352"/>
          </a:xfrm>
          <a:prstGeom prst="rect">
            <a:avLst/>
          </a:prstGeom>
          <a:noFill/>
        </p:spPr>
        <p:txBody>
          <a:bodyPr wrap="square" rtlCol="1">
            <a:prstTxWarp prst="textArchUpPour">
              <a:avLst/>
            </a:prstTxWarp>
            <a:spAutoFit/>
          </a:bodyPr>
          <a:lstStyle/>
          <a:p>
            <a:r>
              <a:rPr lang="ar-SA" b="1" dirty="0" smtClean="0">
                <a:solidFill>
                  <a:srgbClr val="FFFF00"/>
                </a:solidFill>
              </a:rPr>
              <a:t>اهداف مملكتنا الحبيبة من أجل حياتنا </a:t>
            </a:r>
            <a:endParaRPr lang="ar-S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40539"/>
      </p:ext>
    </p:extLst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3431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وسيلة شرح بيضاوية 7"/>
          <p:cNvSpPr/>
          <p:nvPr/>
        </p:nvSpPr>
        <p:spPr>
          <a:xfrm rot="20623572">
            <a:off x="134341" y="1082966"/>
            <a:ext cx="6019800" cy="4649713"/>
          </a:xfrm>
          <a:prstGeom prst="wedgeEllipseCallout">
            <a:avLst>
              <a:gd name="adj1" fmla="val 74938"/>
              <a:gd name="adj2" fmla="val 69779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208" tIns="45604" rIns="91208" bIns="45604" anchor="ctr"/>
          <a:lstStyle/>
          <a:p>
            <a:pPr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صغيرتي </a:t>
            </a:r>
          </a:p>
          <a:p>
            <a:pPr>
              <a:defRPr/>
            </a:pP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يرجى منك الجلسة الصحية الإنصات للمتحدث- الانتباه حسن الاستماع </a:t>
            </a:r>
          </a:p>
          <a:p>
            <a:pPr>
              <a:defRPr/>
            </a:pP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عدم مقاطعة </a:t>
            </a:r>
            <a:r>
              <a:rPr lang="ar-S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زميلتك</a:t>
            </a:r>
          </a:p>
          <a:p>
            <a:pPr>
              <a:defRPr/>
            </a:pPr>
            <a:r>
              <a:rPr lang="ar-S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الاهتمام بنظافة المعمل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صورة 8" descr="9230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21" y="3140968"/>
            <a:ext cx="2133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32083" y="1014033"/>
            <a:ext cx="3175000" cy="47625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مستطيل 2"/>
          <p:cNvSpPr/>
          <p:nvPr/>
        </p:nvSpPr>
        <p:spPr>
          <a:xfrm>
            <a:off x="381000" y="356527"/>
            <a:ext cx="8305800" cy="2861732"/>
          </a:xfrm>
          <a:prstGeom prst="rect">
            <a:avLst/>
          </a:prstGeom>
          <a:noFill/>
        </p:spPr>
        <p:txBody>
          <a:bodyPr wrap="square" lIns="90863" tIns="45428" rIns="90863" bIns="4542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6000" b="1" dirty="0" smtClean="0">
                <a:ln w="11430">
                  <a:solidFill>
                    <a:srgbClr val="333399">
                      <a:lumMod val="75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L-Hor" pitchFamily="2" charset="-78"/>
              </a:rPr>
              <a:t>صغيرتي نلتقي في درس قادم </a:t>
            </a:r>
            <a:r>
              <a:rPr lang="ar-SA" sz="6000" b="1" dirty="0" err="1" smtClean="0">
                <a:ln w="11430">
                  <a:solidFill>
                    <a:srgbClr val="333399">
                      <a:lumMod val="75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L-Hor" pitchFamily="2" charset="-78"/>
              </a:rPr>
              <a:t>بمشئة</a:t>
            </a:r>
            <a:r>
              <a:rPr lang="ar-SA" sz="6000" b="1" dirty="0" smtClean="0">
                <a:ln w="11430">
                  <a:solidFill>
                    <a:srgbClr val="333399">
                      <a:lumMod val="75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L-Hor" pitchFamily="2" charset="-78"/>
              </a:rPr>
              <a:t> الله 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6000" b="1" dirty="0">
              <a:ln w="11430">
                <a:solidFill>
                  <a:srgbClr val="333399">
                    <a:lumMod val="75000"/>
                  </a:srgbClr>
                </a:solidFill>
              </a:ln>
              <a:solidFill>
                <a:srgbClr val="2D2D8A">
                  <a:lumMod val="75000"/>
                </a:srgbClr>
              </a:solidFill>
              <a:effectLst>
                <a:glow rad="228600">
                  <a:srgbClr val="FFFF00"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L-Hor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79" y="3068960"/>
            <a:ext cx="479172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 rot="20053914">
            <a:off x="1479426" y="2914858"/>
            <a:ext cx="45339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err="1" smtClean="0"/>
              <a:t>ولاتنسي</a:t>
            </a:r>
            <a:r>
              <a:rPr lang="ar-SA" sz="4000" b="1" dirty="0" smtClean="0"/>
              <a:t> الواجب </a:t>
            </a:r>
            <a:endParaRPr lang="ar-SA" sz="40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321070" y="5430102"/>
            <a:ext cx="280831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إشراف المعلمة عفاف العتيبي </a:t>
            </a:r>
          </a:p>
          <a:p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مجمع </a:t>
            </a:r>
            <a:r>
              <a:rPr lang="ar-S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الشياشبة</a:t>
            </a:r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نشيد احمى البيئة - YouTube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268760"/>
            <a:ext cx="7488832" cy="5112568"/>
          </a:xfrm>
          <a:prstGeom prst="rect">
            <a:avLst/>
          </a:prstGeom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 flipH="1">
            <a:off x="7020271" y="260648"/>
            <a:ext cx="1965063" cy="6437213"/>
            <a:chOff x="3779912" y="908720"/>
            <a:chExt cx="3888432" cy="3843685"/>
          </a:xfrm>
        </p:grpSpPr>
        <p:sp>
          <p:nvSpPr>
            <p:cNvPr id="5" name="Oval 27"/>
            <p:cNvSpPr/>
            <p:nvPr/>
          </p:nvSpPr>
          <p:spPr>
            <a:xfrm>
              <a:off x="4500236" y="1195965"/>
              <a:ext cx="359338" cy="3602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ar-SA" dirty="0">
                <a:solidFill>
                  <a:prstClr val="white"/>
                </a:solidFill>
              </a:endParaRPr>
            </a:p>
          </p:txBody>
        </p:sp>
        <p:sp>
          <p:nvSpPr>
            <p:cNvPr id="6" name="Oval 28"/>
            <p:cNvSpPr/>
            <p:nvPr/>
          </p:nvSpPr>
          <p:spPr>
            <a:xfrm>
              <a:off x="4859574" y="1195965"/>
              <a:ext cx="215933" cy="2888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ar-SA" dirty="0">
                <a:solidFill>
                  <a:prstClr val="white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908720"/>
              <a:ext cx="3888432" cy="3843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335358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4896"/>
            <a:ext cx="8691370" cy="6554464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4521589" y="114896"/>
            <a:ext cx="442130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/ا</a:t>
            </a:r>
            <a:r>
              <a:rPr lang="ar-SA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لثالثة </a:t>
            </a:r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الفصل /</a:t>
            </a:r>
            <a:r>
              <a:rPr lang="ar-SA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السادس </a:t>
            </a:r>
          </a:p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الدرس/</a:t>
            </a:r>
            <a:r>
              <a:rPr lang="ar-SA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الاول</a:t>
            </a:r>
            <a:endParaRPr lang="ar-S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S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مصادر الطاقة </a:t>
            </a:r>
            <a:endParaRPr lang="ar-SA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267744" y="1916832"/>
            <a:ext cx="482453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b="1" dirty="0" err="1" smtClean="0">
                <a:solidFill>
                  <a:srgbClr val="30DC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الاستراتجيات</a:t>
            </a:r>
            <a:r>
              <a:rPr lang="ar-SA" b="1" dirty="0" smtClean="0">
                <a:solidFill>
                  <a:srgbClr val="30DC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المستخدمة في هذا الدرس</a:t>
            </a:r>
            <a:endParaRPr lang="ar-SA" b="1" dirty="0">
              <a:solidFill>
                <a:srgbClr val="30DC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سهم إلى اليسار واليمين 14"/>
          <p:cNvSpPr/>
          <p:nvPr/>
        </p:nvSpPr>
        <p:spPr>
          <a:xfrm>
            <a:off x="1835696" y="2826644"/>
            <a:ext cx="5976664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8" name="رابط مستقيم 17"/>
          <p:cNvCxnSpPr>
            <a:stCxn id="3" idx="2"/>
          </p:cNvCxnSpPr>
          <p:nvPr/>
        </p:nvCxnSpPr>
        <p:spPr>
          <a:xfrm>
            <a:off x="4680012" y="2286164"/>
            <a:ext cx="0" cy="6616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8"/>
          <p:cNvSpPr txBox="1"/>
          <p:nvPr/>
        </p:nvSpPr>
        <p:spPr>
          <a:xfrm>
            <a:off x="6732240" y="3088793"/>
            <a:ext cx="17281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تعليمية </a:t>
            </a:r>
            <a:endParaRPr lang="ar-SA" sz="24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115616" y="3107815"/>
            <a:ext cx="17281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تقويمية </a:t>
            </a:r>
            <a:endParaRPr lang="ar-SA" sz="2400" b="1" dirty="0"/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896"/>
            <a:ext cx="3456384" cy="165792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467544" y="3789040"/>
            <a:ext cx="22322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b="1" dirty="0" smtClean="0"/>
              <a:t>قراءة الصور</a:t>
            </a:r>
          </a:p>
          <a:p>
            <a:r>
              <a:rPr lang="ar-SA" b="1" dirty="0" smtClean="0"/>
              <a:t>استراتيجية </a:t>
            </a:r>
            <a:r>
              <a:rPr lang="ar-SA" b="1" dirty="0" smtClean="0"/>
              <a:t>المفاهيم الكرتونية </a:t>
            </a:r>
          </a:p>
          <a:p>
            <a:r>
              <a:rPr lang="ar-SA" b="1" dirty="0" smtClean="0"/>
              <a:t>التعلم باللعب </a:t>
            </a:r>
            <a:endParaRPr lang="ar-SA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5724128" y="3768080"/>
            <a:ext cx="284431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b="1" dirty="0" smtClean="0"/>
              <a:t>العصف الذهني </a:t>
            </a:r>
          </a:p>
          <a:p>
            <a:r>
              <a:rPr lang="ar-SA" b="1" dirty="0" smtClean="0"/>
              <a:t>جدول التعلم </a:t>
            </a:r>
          </a:p>
          <a:p>
            <a:r>
              <a:rPr lang="ar-SA" b="1" dirty="0" smtClean="0"/>
              <a:t>الاستقصاء بمستوياته 3</a:t>
            </a:r>
          </a:p>
          <a:p>
            <a:r>
              <a:rPr lang="ar-SA" b="1" dirty="0" smtClean="0"/>
              <a:t>المنظمات التخطيطية </a:t>
            </a:r>
          </a:p>
          <a:p>
            <a:r>
              <a:rPr lang="ar-SA" b="1" dirty="0" smtClean="0"/>
              <a:t>قوة التلخيص </a:t>
            </a:r>
          </a:p>
          <a:p>
            <a:r>
              <a:rPr lang="ar-SA" b="1" dirty="0" smtClean="0"/>
              <a:t>الخرائط المعرفية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823933393"/>
      </p:ext>
    </p:extLst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31894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82" y="3789040"/>
            <a:ext cx="2466975" cy="26399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وسيلة شرح بيضاوية 2"/>
          <p:cNvSpPr/>
          <p:nvPr/>
        </p:nvSpPr>
        <p:spPr>
          <a:xfrm rot="155702">
            <a:off x="888217" y="143136"/>
            <a:ext cx="6427012" cy="4649713"/>
          </a:xfrm>
          <a:prstGeom prst="wedgeEllipseCallout">
            <a:avLst>
              <a:gd name="adj1" fmla="val 74938"/>
              <a:gd name="adj2" fmla="val 6977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208" tIns="45604" rIns="91208" bIns="45604" anchor="ctr"/>
          <a:lstStyle/>
          <a:p>
            <a:pPr>
              <a:defRPr/>
            </a:pPr>
            <a:r>
              <a:rPr lang="ar-SA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الاهداف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</a:t>
            </a:r>
          </a:p>
          <a:p>
            <a:pPr>
              <a:defRPr/>
            </a:pPr>
            <a:r>
              <a:rPr lang="ar-S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يتوقع منك </a:t>
            </a:r>
            <a:r>
              <a:rPr lang="ar-S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صغيرتي الجميلة ان تكوني قادرة على</a:t>
            </a:r>
          </a:p>
          <a:p>
            <a:pPr>
              <a:defRPr/>
            </a:pPr>
            <a:r>
              <a:rPr lang="ar-S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1-تعرف الاحافير </a:t>
            </a:r>
          </a:p>
          <a:p>
            <a:pPr>
              <a:defRPr/>
            </a:pPr>
            <a:r>
              <a:rPr lang="ar-S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2-تعرف الموارد </a:t>
            </a:r>
            <a:r>
              <a:rPr lang="ar-SA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الكتجددة</a:t>
            </a:r>
            <a:r>
              <a:rPr lang="ar-S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والغير متجددة</a:t>
            </a:r>
            <a:endParaRPr lang="ar-SA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53157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113">
            <a:off x="3926155" y="1178344"/>
            <a:ext cx="2143125" cy="21431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مخطط انسيابي: شريط مثقب 4"/>
          <p:cNvSpPr/>
          <p:nvPr/>
        </p:nvSpPr>
        <p:spPr>
          <a:xfrm>
            <a:off x="2411760" y="188640"/>
            <a:ext cx="6120680" cy="1152128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prstTxWarp prst="textWave1">
              <a:avLst/>
            </a:prstTxWarp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تقويم المعرفة السابقة </a:t>
            </a:r>
            <a:endParaRPr lang="ar-S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 rot="20749986">
            <a:off x="4140413" y="1957519"/>
            <a:ext cx="5112568" cy="584775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square" rtlCol="1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Knowledge calendar</a:t>
            </a:r>
            <a:endParaRPr lang="ar-SA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9" name="Group 29"/>
          <p:cNvGrpSpPr>
            <a:grpSpLocks/>
          </p:cNvGrpSpPr>
          <p:nvPr/>
        </p:nvGrpSpPr>
        <p:grpSpPr bwMode="auto">
          <a:xfrm flipH="1">
            <a:off x="5076056" y="2492897"/>
            <a:ext cx="3916696" cy="4349194"/>
            <a:chOff x="3779912" y="908720"/>
            <a:chExt cx="3888432" cy="3843685"/>
          </a:xfrm>
        </p:grpSpPr>
        <p:sp>
          <p:nvSpPr>
            <p:cNvPr id="10" name="Oval 27"/>
            <p:cNvSpPr/>
            <p:nvPr/>
          </p:nvSpPr>
          <p:spPr>
            <a:xfrm>
              <a:off x="4500236" y="1195965"/>
              <a:ext cx="359338" cy="3602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ar-SA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28"/>
            <p:cNvSpPr/>
            <p:nvPr/>
          </p:nvSpPr>
          <p:spPr>
            <a:xfrm>
              <a:off x="4859574" y="1195965"/>
              <a:ext cx="215933" cy="2888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ar-SA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908720"/>
              <a:ext cx="3888432" cy="3843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8"/>
          <a:stretch/>
        </p:blipFill>
        <p:spPr>
          <a:xfrm>
            <a:off x="230514" y="1846874"/>
            <a:ext cx="2973334" cy="35959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6"/>
          <a:stretch/>
        </p:blipFill>
        <p:spPr bwMode="auto">
          <a:xfrm>
            <a:off x="1000664" y="2997164"/>
            <a:ext cx="3310874" cy="35147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673884"/>
      </p:ext>
    </p:extLst>
  </p:cSld>
  <p:clrMapOvr>
    <a:masterClrMapping/>
  </p:clrMapOvr>
  <p:transition>
    <p:wipe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0"/>
            <a:ext cx="8712967" cy="6741368"/>
          </a:xfrm>
          <a:prstGeom prst="rect">
            <a:avLst/>
          </a:prstGeom>
        </p:spPr>
      </p:pic>
      <p:sp>
        <p:nvSpPr>
          <p:cNvPr id="2" name="مخطط انسيابي: شريط مثقب 1"/>
          <p:cNvSpPr/>
          <p:nvPr/>
        </p:nvSpPr>
        <p:spPr>
          <a:xfrm>
            <a:off x="3635896" y="144786"/>
            <a:ext cx="5328592" cy="1123974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Wave1">
              <a:avLst>
                <a:gd name="adj1" fmla="val 12500"/>
                <a:gd name="adj2" fmla="val 3725"/>
              </a:avLst>
            </a:prstTxWarp>
            <a:noAutofit/>
          </a:bodyPr>
          <a:lstStyle/>
          <a:p>
            <a:pPr algn="ctr"/>
            <a:r>
              <a:rPr lang="ar-S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استراتجيةقراءة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الصور </a:t>
            </a:r>
            <a:endParaRPr lang="ar-SA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4"/>
          <a:stretch/>
        </p:blipFill>
        <p:spPr>
          <a:xfrm>
            <a:off x="282534" y="144786"/>
            <a:ext cx="3353362" cy="23481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25748" b="21637"/>
          <a:stretch/>
        </p:blipFill>
        <p:spPr>
          <a:xfrm rot="5038012">
            <a:off x="6303300" y="1280952"/>
            <a:ext cx="2702118" cy="24085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35198"/>
          <a:stretch/>
        </p:blipFill>
        <p:spPr>
          <a:xfrm>
            <a:off x="251521" y="3284984"/>
            <a:ext cx="1707694" cy="34563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69310022"/>
      </p:ext>
    </p:extLst>
  </p:cSld>
  <p:clrMapOvr>
    <a:masterClrMapping/>
  </p:clrMapOvr>
  <p:transition spd="med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168275"/>
            <a:ext cx="8793608" cy="6501085"/>
          </a:xfrm>
          <a:prstGeom prst="rect">
            <a:avLst/>
          </a:prstGeom>
        </p:spPr>
      </p:pic>
      <p:sp>
        <p:nvSpPr>
          <p:cNvPr id="21" name="شكل بيضاوي 20"/>
          <p:cNvSpPr/>
          <p:nvPr/>
        </p:nvSpPr>
        <p:spPr>
          <a:xfrm>
            <a:off x="2411760" y="0"/>
            <a:ext cx="468052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1899476" y="260648"/>
            <a:ext cx="5525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إستراتيجيةالحوار</a:t>
            </a:r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والمناقشة 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148" name="AutoShape 4" descr="data:image/jpeg;base64,/9j/4AAQSkZJRgABAQAAAQABAAD/2wCEAAkGBhQSEBQSExIVFRUVFhQUGBcWFRcUEhIYExYVFhUZFhQXHSYeGBkjGRYUHy8gJCcpLC0sFR4xQTAqNSYrLCkBCQoKDgwOGQ8PGiwlHSQsLC8sKi8qLCwtLywsMCksLCwsKSwpLCwuKSwxLTQpKSk2LCwsKiwsKSwpLDQtLSksLP/AABEIALoBDwMBIgACEQEDEQH/xAAcAAEAAgMBAQEAAAAAAAAAAAAABQYDBAcBAgj/xAA/EAABAwIDBgMFBQYFBQAAAAABAAIDESEEBRIGIjFBUWETcYEHMpGhsRRCUmLBIzNygsLRJJKi4eIWNEOy8f/EABoBAQADAQEBAAAAAAAAAAAAAAADBAUCAQb/xAAxEQACAgEDAgEKBgMAAAAAAAAAAQIDEQQhMRJBBRNRYXGRscHR4fAiMkJSgaEUI/H/2gAMAwEAAhEDEQA/AO4oiIAiIgCIiAIiIAiIgCItHOs5iwkEmImdpjjFSeJPINaObiSABzJCAyZnmkWHidNPI2ONvFzjQCtgO5JsALlcj2r9vDnVhy3Duc88JZG1NOrIBU+r6U6KtZlm2IzrFeLMTHho3EMjabN7Dk6Qj3n8q0CtuURQwN0xRtaBe3E93ONye5UV10KVvyT1Uue7eEY8s9pWcuaC7ARutf8AZvYT8Zf0UzlftkaJRFj8LJhHONGv3nRnhxDmtcBfi3UBzIC8ObCjiHNcGV1aKyEUFSAGVqewvda0+e4eaN0c0cj2kXa7DSFpPk4eSpLxKL/Tn1Jlj/DTWYN+w6hDM17Q5rg5rgCCCC1wNwQRxC+1yzYHOGYSY4dsrvssh3I5mvY+B5N/DfIN9jj903Bvc1r1NXoWws/K/h/RTnCUHiSCIikOAiIgCIiAIiIAiIgCIiAIiIAiIgCIiAIiIAiIgCIiAIiIAuLe3PO3y4nD5dGTwbK7oXyFzWV66Gte6n5geS7Svz/tgxz88xkgu5r4oY68Gl0EdT6NDj/MVzKfQnI9Uep4PrDSshYIYm6tIoOQqeLnO7mp6lZotn3yt/aurazb+GP5Qb+tVhwkQZYcuJ5k8ye6s2XyVAWZKDX4nybVUIp7lb2exX2fEmBwDa8hZpLenmPoFbsG4VIPFpp/b5XVS29wRY+LENsQRfu2/wBKhTEOYbsc/AOAa7sRwr8x6BVrFian+73olqfk7HDsyzyYNj20LQQeRFQfMKf2UxDvDdE5xcYzukmrix3ugnmWmra9A2tyqTkufPxU0sGFY18kIa5/ivMTQH+6RukuHC4FLjqrRkzpIsS1s8Xhue1zQQ7XG7gd1wpewsQD6K9SnGSlgr6ronFpNNotaIi0DHCIiAIiIAiIgCIiAIiIAiIgCIiAIiIAiIgCIiAIiIAiIgC4ltdSHP5WO/8AOIpmesJhPziPxXbVy726ZC50EWOj/eYYlpI/A4tcw96SsYKdJHLicVJYZ1CXTJMqocIy8vNGsqSTyAupDIcFPijXWcPGeFADK4dd6zfgoLN8V42GZOwVEjY3louTpc1z2+dA5qsEOegUdHcEAgjgQbiihioJN2F2+2ccKHfuR3tIyWSPw2QSyyULS9r3B2oOsSBTiLfNbmUs0Sy4SWhpT+E2aagHvQ081jxZdNJre6nA0HbusuLw+qU4nUddGgjlRvT0qqGrupnHphz227nFcp/qZY8iw0EWPOOIc2Yw/Z3gU0PALSHEUqXAMaOPADorNm+bxyMGmutj2SMNOBY4V49W6m/zFVnCRtd+1HvEAH04eX+y3aVWZqPGbEumCS8+fgSQojnqLpg8eyUVYa04jgR5hbCpGDxRieHt4jiOThzCuWGxLZGh7TY/Lse61/DvEFqotS2kufmitdV5N7cGVERahAEREAREQBERAEREAREQBERAEREAREQBERAEREAREQBQW22MjjwUglZrZIPCIrT95UA15U+tFOqPz/KW4nDyQuNNQsfwuadTT6EBcy4eD2OMrJ+f9kcG+PC+HKAQ2RxZ5c7dNQcfVSj3Gq2tAAAHQAei1HcVgStdsnJlt7bGxG+y2oX1sVoRuWzEVBJHSZK7P4yjjETwsP0U+GKkyylsjXhXDC4kPaDXiFm6yGMSXclrfYyuUjkuaeE+hO47j+U/i/utJfLo+yp03Spmpx5RLKKksMvgKKC2ezOv7JxuPdPUdPMfTyU6vvtNqI6itWR/4/MZU4ODwwiIrBwEREAREQBERAEREAREQBERAEREAREQBERAEREAWrmkumCV34Y3n4NJW0oTabNoWwTRGWMSOjeAwvbrJINAG1quLHiDfoOorLOVzWstGRy3MTxWhIV85BbFpn1GbrLJOGtJcQAOJJoAouXNg2zBqP8ApHrzULisG/FytY+Q3I3R7o705+qtQ07m8vZHuH2NrM9sQRSJrnCtNYbWp/KOfn9VDAYmQ1ZHJU8A97i93K0TSNPmRTurFNkTMJMIZTrbpbINIIrqqBqHI2NqniFNx7TxQRkxwtaB951A0dyArcMQWIRLf+NFcy9iITK9isfp8WSfw/ya6H48FbNhMnllxojnlkkh8OSrRK9ulwLdLtTCD1HTeULsjnseZZkzDTyShrw8tLaNDnsGoMAIOkFofegNgOa7nlORw4ZumGMNB4m5c6n4nmpPqVNGnq3ml7CpbOtbQyQuJ2DbrjfBiZ4dLgXDW6YPFjbxSdLrWNxc1B5WlEU8K4Q/KsFNyb5CIikPAiIgCIiAIiIAiIgCIiAIiIAiIgCIiAIiIAiIgIzafHugwOJmZ70cE0jfNjHEfMLgeTYrVK0E399xJqTQ3JJuSSRfuv0RjsI2WJ8T7tkY5jh1DwWn5FfnuLIpMLPiIJhvxhra0oJGuduvZ2cG26Go4grmUepYZZps6YvBK4mWr9Dd53O9Gt/iPLyuey081yJ24RKH1rqa2jRX7ump3hxupHC5mRKIw2oNL8KG9fPh8ipp0irVaOEF52eOzDTwcmxmcxtJZU7pIIANiDQ381Pez6WN85kc1wa0ChNBXVq4UP5VUdpMJpxuIaBbxHO8tdH/ANSvWzDAMNERT3GV7kCh+aksiksEtVkpMsWL2MfPO+fU3Q8toCCS0BrW049vmud+0VgZifAY9rmRtadw1Ae6urVT7wFLcge66xk2cscx0Mt2lpBrwIpeq57t1JlsmHbJgo9LxKGlzY3RRva5ry4EPA1HdBqBbyKgo2nuT6mTlWUfKcxdh8RFOz34pGSC5FSxwNCRyNwexK6u72+4wXOAjDTcfvqEHgQ6lCO65CRddh9nOJ8fARhziTEXREbtgw7guPwFqvszY4JrJvba6bCzyOwumWN0ccYDnOZI6QPJruggMayp/iaKioUDP7RMc51TiC0/haxjWjyBaTTzJVgbHH4nhh51cLNZfmb05c1FbXQ/4Uk3LJmtaTSt614difgo2y3UlF7x5++6LfsHt8cS77PPTxaEseBQSUuQRwDqVNrGh4Uvelxb2b5PJLjI5WtIjhJc9/3a0IDQebiTw5D0r2ldIj1MYxn+EIiL0rBERAEREAREQBERAEREAREQBERAEREAREQFB9s2ayQ4GMRPcwyztY4scWO0iOR9A5pBG81q5rlOdzztdHNM+UR+Fo10c9oc46h4h33A0HEmi6V7VmYWeFsEmNhgmjeJmNe6td1zaPa3eDSHG9OXNcyyLLtD3DxoJamP9zI59NJJ3tTWkdRbkUXJYWPJkxISzeH/ANW9BjQ8WN+Y6LBj22UHO4i4NFIVSvbZYcNmkkH33gHsRHHQfCpWTIs/EWHDXVsXd7aif1WlmOYB2IkZJvNk01vSjmtaGuB5HktaTLDSjZG0/PVppXsCCqk9niRsVRdkVOtZ2w16frz7Sd/6s8SsMbXDxAWOebENoS7SOppSvSq0M1youDXxitBQt/UV59fILBhQzD3B8SQinRrAenMk9exU7hHkxjk6nwNFWnNwkpRNjRaSu+uWnu/Nzt24xvxnnYpEzb+Vl0H2RY3/ALiLvHIPUFrv/Vqrs8AxDCSAyZlQ7oS21/7q/wDs29leLid9qlkija+OgYD4jiHFrgSWnSKU6niVdjYpes+e1OkdDUs5i+H9OzXdFvhwzNWum9e/O9Bz7KvbU4sMhZWNkmrEOo2TUW7rXkFwa5pPAWJpfpZWHMYnQcZGHpuEf1ql7QzOkjBc5gEbnP8AwA6zS5c6g4nj1Xsk0skdM4uSyyY2e29xImhj/ZCIvYzw2RNYwNc4NoylxxXXVxvYTZmWTExSOaxsbHNkr4sTy8N3m6WxvcbkDjSy7Ikc9zrVdCklEIiLoqBERAEREAREQBERAEREAREQBERAEREAXzI8AEngASfRfS+ZGAgg3BBB7g8UB+VsdmDp5ZJ3V1SvdIamp3zWlegFAOwCntjB75/OB8GOP6qY2u2UyrL5PDdNjJn8fAjfCBG0jdEkhZVopSly6lD3WhkksbmOMEBhaQ/c8V85LgA3UZHgXuBQAC3miLU5ZRK5hKCLKDxLlvyjTG1pNwBx5dlEY2bSCegJ+ClRUfJSc0fWeQ/mI+Fv0XgzJ1KWNLVIutdziTU8Tc+t15FEXENHEmnxUUknySQlJPEe5KZdGXAvN6nj5KWkzUtFGgeZv8lsuwAjj09AAouZqz21OWT6imVmn06deW3j++/xNLGYp2su4avepatLV+FPgrjsdNrgLG62uYeMb3Rkh1wXBrgD94VubD1p07OaltlM1EE28aMeNJ6A1q304/FWoRTSMe+bU5Rm+d/5+p0zJcnErjqE0g4b0hdT1c4Op6p7ScmjZDhYKx4ds04adI1vc1gc5tSaWDi34C/JbGzucMY67rFVfbUvmzJrpZGiKYiKJzrtibHp1gg2qS6vH6KS6MYwyippV13KM3hGjHhHYaQs1b8TyNQ3TVpNHN6dR5r9EYV5MbSeJa0nzIFVxnAbC42bEUkgfGwu3pHuZZteO64ku09Bx6LtTW0FAuYLCLGtsU8YeXueoiKQzwiIgCIiAIiIAiIgCIiAIiIAiIgCIiALHiJgxjnu4NBcfJoqVkVd9oONEeWYu9HOgmaOu8wt9OKHqWXg/OmYZg6eV87/AH5XukdU1oXmtK9AKNHYBT2zspZG2jSSQ6/Iannj5UHzVactrC54Y2BmmtK0NR1rzRFqzdbE9jJXk1MlP4R/fl2Vez2SkTt4mtBTkan5WrZYsXnD6A6aB1aE86WNOt1E4zGOeKHrVdZK7TRqlT2zGWVPikdQzz4E/p8V85Xs2XkOl3W/h4E/xfhHz8lb8Jh6UDBQAUFuQtWnJUNResdMTf8ADdD5GS1OpWIpZWfe/guX79DGYQ0pX0UDiXEGhFFaMVHR3Gv91iDFUhPHJ9NOhamCsg8Z33XweMFchwxkIaOJ+XcrUzDBFm+Ls1FtehBoK9AeStv2cg6qEd6WPavNYIMEGNLOLXV40NjxB6hTQv6Xn+jM1HhPlfwrn93pXCx6dz3YTN3BzmGjvdcNXEAWIaTw4hS+1+C8RrcQSRocWaTQgtlpUgg2NWjzr2VWdlroHGSG9vd4keXUduPmt/DTSzspI80sQOAqOdOauOcbFlGCtLfprOmaw+z+X3sdn9nu3X2xvgygNmY2trNkaLVA5EWqO9ewui4PsDA9mY4cDjrIP8Ol2r/TVd4UkXlFHU1qEtu4REXRWCIiAIiIAiIgCIiAIiIAiIgCIiAIiIDDi5ixjnBpcQK0HEqhZznEuIa+N9NDgWuZTdIIoQeZsuhrUxOVRSe9G096UPxCA4RiNgr1ZJQdCCf9Va/VQ+LyjwKl8YbyBJDtXfsF2POMj8Ek7xafdNLDs5QzmJgljdJcnJJ5GONXOB9QSsmVZazX4pb7vuAixcfvU/L9T2XUXxN6D4KnZ3PXEP8AyhrfgNX9RUF7cYbGp4bXHVXqM1sll/xg1RZbMeJDQSSoyfEUuoeTFmZ+gHcFz+f/AI/VUIVOTPqtZroVLfd9kS+OzcaDI0agOdaNN+Rpf6KF/wCsZRRzWMAJpQ1J+Nlkz+XTCGjmfoP9wtXF5FpwLJtRruPpyo8/8grkKIY4Pm9X4tqXLClhY4S+2X+PNSYdL2BzKAhzK6hW9S3mPI+ij7HgQQbgjgQeibOTa8LEejdP+Qlv0AXxI8NmMfCrfEb6khwHrQ/zKpZUkso2fC7Y1vp/e8/y/n7z0xXopvKYcOaF0JJPHQSL893zrfmotz1cPZQ5pxUzXAGsTSKit2vp/UvNO/8AYifxmp2aZ2JtOO/uTLpsvhcP78WFMT6adTgSSDxo4+Ssi8AXq1j4FtvdsIiIeBERAEREAREQBERAEREAREQBERAEREAREQHjmg2Iqo7EbOwPuYwD+UkfLgpJEBWcw2LYWnw3EO/Mag/Jcu2s2anwsviujJY7iRQ6XAAX7EBd3WvjMCyVpa8Ag9VzOCmsMkrtlX1dPdNP1M/MbsIX3JoOnH4rHJhgwtI7j9R+q7fmXswgcS5gI7A2VM2h9nMjKmMFw6c0VaSwiWeqnZZ1zZy7O6yPawc6D/MTX5BTeMDnwui5FukdBQW/RSuRbDTOxHiSxnQ0ECtalxtWnQCvxUzmmyDxvRsJHTovUsEVslKWSqbF4n/Dlp+6828w0/Wqz4uTVJqb92wtXz+q3ci2JxPiPGgtje/VW9RXiKda1XUsi2NawD9mLdlwq93ksy1bUIKD3W+fVwc8wGUSzxtbFA8urdzhpbev3jSoHZdI2I2IOFrJI6sjgAae60caN5nzVpwuXtYOC21xDTwg8o6s8S1FtTqlLZtt+d5ecepdkgiIpygEREAREQBERAEREAREQBERAEREAREQBERAEREAREQBERAF4Wg8l6iAxmBv4R8F59lb+EfBZUQHwIh0HwX2AiIAiIgCIiAIiIAiIgCIiAIiIAiIgP/Z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150" name="AutoShape 6" descr="data:image/jpeg;base64,/9j/4AAQSkZJRgABAQAAAQABAAD/2wCEAAkGBhQSEBQSExIVFRUVFhQUGBcWFRcUEhIYExYVFhUZFhQXHSYeGBkjGRYUHy8gJCcpLC0sFR4xQTAqNSYrLCkBCQoKDgwOGQ8PGiwlHSQsLC8sKi8qLCwtLywsMCksLCwsKSwpLCwuKSwxLTQpKSk2LCwsKiwsKSwpLDQtLSksLP/AABEIALoBDwMBIgACEQEDEQH/xAAcAAEAAgMBAQEAAAAAAAAAAAAABQYDBAcBAgj/xAA/EAABAwIDBgMFBQYFBQAAAAABAAIDESEEBRIGIjFBUWETcYEHMpGhsRRCUmLBIzNygsLRJJKi4eIWNEOy8f/EABoBAQADAQEBAAAAAAAAAAAAAAADBAUCAQb/xAAxEQACAgEDAgEKBgMAAAAAAAAAAQIDEQQhMRJBBRNRYXGRscHR4fAiMkJSgaEUI/H/2gAMAwEAAhEDEQA/AO4oiIAiIgCIiAIiIAiIgCItHOs5iwkEmImdpjjFSeJPINaObiSABzJCAyZnmkWHidNPI2ONvFzjQCtgO5JsALlcj2r9vDnVhy3Duc88JZG1NOrIBU+r6U6KtZlm2IzrFeLMTHho3EMjabN7Dk6Qj3n8q0CtuURQwN0xRtaBe3E93ONye5UV10KVvyT1Uue7eEY8s9pWcuaC7ARutf8AZvYT8Zf0UzlftkaJRFj8LJhHONGv3nRnhxDmtcBfi3UBzIC8ObCjiHNcGV1aKyEUFSAGVqewvda0+e4eaN0c0cj2kXa7DSFpPk4eSpLxKL/Tn1Jlj/DTWYN+w6hDM17Q5rg5rgCCCC1wNwQRxC+1yzYHOGYSY4dsrvssh3I5mvY+B5N/DfIN9jj903Bvc1r1NXoWws/K/h/RTnCUHiSCIikOAiIgCIiAIiIAiIgCIiAIiIAiIgCIiAIiIAiIgCIiAIiIAuLe3PO3y4nD5dGTwbK7oXyFzWV66Gte6n5geS7Svz/tgxz88xkgu5r4oY68Gl0EdT6NDj/MVzKfQnI9Uep4PrDSshYIYm6tIoOQqeLnO7mp6lZotn3yt/aurazb+GP5Qb+tVhwkQZYcuJ5k8ye6s2XyVAWZKDX4nybVUIp7lb2exX2fEmBwDa8hZpLenmPoFbsG4VIPFpp/b5XVS29wRY+LENsQRfu2/wBKhTEOYbsc/AOAa7sRwr8x6BVrFian+73olqfk7HDsyzyYNj20LQQeRFQfMKf2UxDvDdE5xcYzukmrix3ugnmWmra9A2tyqTkufPxU0sGFY18kIa5/ivMTQH+6RukuHC4FLjqrRkzpIsS1s8Xhue1zQQ7XG7gd1wpewsQD6K9SnGSlgr6ronFpNNotaIi0DHCIiAIiIAiIgCIiAIiIAiIgCIiAIiIAiIgCIiAIiIAiIgC4ltdSHP5WO/8AOIpmesJhPziPxXbVy726ZC50EWOj/eYYlpI/A4tcw96SsYKdJHLicVJYZ1CXTJMqocIy8vNGsqSTyAupDIcFPijXWcPGeFADK4dd6zfgoLN8V42GZOwVEjY3louTpc1z2+dA5qsEOegUdHcEAgjgQbiihioJN2F2+2ccKHfuR3tIyWSPw2QSyyULS9r3B2oOsSBTiLfNbmUs0Sy4SWhpT+E2aagHvQ081jxZdNJre6nA0HbusuLw+qU4nUddGgjlRvT0qqGrupnHphz227nFcp/qZY8iw0EWPOOIc2Yw/Z3gU0PALSHEUqXAMaOPADorNm+bxyMGmutj2SMNOBY4V49W6m/zFVnCRtd+1HvEAH04eX+y3aVWZqPGbEumCS8+fgSQojnqLpg8eyUVYa04jgR5hbCpGDxRieHt4jiOThzCuWGxLZGh7TY/Lse61/DvEFqotS2kufmitdV5N7cGVERahAEREAREQBERAEREAREQBERAEREAREQBERAEREAREQBQW22MjjwUglZrZIPCIrT95UA15U+tFOqPz/KW4nDyQuNNQsfwuadTT6EBcy4eD2OMrJ+f9kcG+PC+HKAQ2RxZ5c7dNQcfVSj3Gq2tAAAHQAei1HcVgStdsnJlt7bGxG+y2oX1sVoRuWzEVBJHSZK7P4yjjETwsP0U+GKkyylsjXhXDC4kPaDXiFm6yGMSXclrfYyuUjkuaeE+hO47j+U/i/utJfLo+yp03Spmpx5RLKKksMvgKKC2ezOv7JxuPdPUdPMfTyU6vvtNqI6itWR/4/MZU4ODwwiIrBwEREAREQBERAEREAREQBERAEREAREQBERAEREAWrmkumCV34Y3n4NJW0oTabNoWwTRGWMSOjeAwvbrJINAG1quLHiDfoOorLOVzWstGRy3MTxWhIV85BbFpn1GbrLJOGtJcQAOJJoAouXNg2zBqP8ApHrzULisG/FytY+Q3I3R7o705+qtQ07m8vZHuH2NrM9sQRSJrnCtNYbWp/KOfn9VDAYmQ1ZHJU8A97i93K0TSNPmRTurFNkTMJMIZTrbpbINIIrqqBqHI2NqniFNx7TxQRkxwtaB951A0dyArcMQWIRLf+NFcy9iITK9isfp8WSfw/ya6H48FbNhMnllxojnlkkh8OSrRK9ulwLdLtTCD1HTeULsjnseZZkzDTyShrw8tLaNDnsGoMAIOkFofegNgOa7nlORw4ZumGMNB4m5c6n4nmpPqVNGnq3ml7CpbOtbQyQuJ2DbrjfBiZ4dLgXDW6YPFjbxSdLrWNxc1B5WlEU8K4Q/KsFNyb5CIikPAiIgCIiAIiIAiIgCIiAIiIAiIgCIiAIiIAiIgIzafHugwOJmZ70cE0jfNjHEfMLgeTYrVK0E399xJqTQ3JJuSSRfuv0RjsI2WJ8T7tkY5jh1DwWn5FfnuLIpMLPiIJhvxhra0oJGuduvZ2cG26Go4grmUepYZZps6YvBK4mWr9Dd53O9Gt/iPLyuey081yJ24RKH1rqa2jRX7ump3hxupHC5mRKIw2oNL8KG9fPh8ipp0irVaOEF52eOzDTwcmxmcxtJZU7pIIANiDQ381Pez6WN85kc1wa0ChNBXVq4UP5VUdpMJpxuIaBbxHO8tdH/ANSvWzDAMNERT3GV7kCh+aksiksEtVkpMsWL2MfPO+fU3Q8toCCS0BrW049vmud+0VgZifAY9rmRtadw1Ae6urVT7wFLcge66xk2cscx0Mt2lpBrwIpeq57t1JlsmHbJgo9LxKGlzY3RRva5ry4EPA1HdBqBbyKgo2nuT6mTlWUfKcxdh8RFOz34pGSC5FSxwNCRyNwexK6u72+4wXOAjDTcfvqEHgQ6lCO65CRddh9nOJ8fARhziTEXREbtgw7guPwFqvszY4JrJvba6bCzyOwumWN0ccYDnOZI6QPJruggMayp/iaKioUDP7RMc51TiC0/haxjWjyBaTTzJVgbHH4nhh51cLNZfmb05c1FbXQ/4Uk3LJmtaTSt614difgo2y3UlF7x5++6LfsHt8cS77PPTxaEseBQSUuQRwDqVNrGh4Uvelxb2b5PJLjI5WtIjhJc9/3a0IDQebiTw5D0r2ldIj1MYxn+EIiL0rBERAEREAREQBERAEREAREQBERAEREAREQFB9s2ayQ4GMRPcwyztY4scWO0iOR9A5pBG81q5rlOdzztdHNM+UR+Fo10c9oc46h4h33A0HEmi6V7VmYWeFsEmNhgmjeJmNe6td1zaPa3eDSHG9OXNcyyLLtD3DxoJamP9zI59NJJ3tTWkdRbkUXJYWPJkxISzeH/ANW9BjQ8WN+Y6LBj22UHO4i4NFIVSvbZYcNmkkH33gHsRHHQfCpWTIs/EWHDXVsXd7aif1WlmOYB2IkZJvNk01vSjmtaGuB5HktaTLDSjZG0/PVppXsCCqk9niRsVRdkVOtZ2w16frz7Sd/6s8SsMbXDxAWOebENoS7SOppSvSq0M1youDXxitBQt/UV59fILBhQzD3B8SQinRrAenMk9exU7hHkxjk6nwNFWnNwkpRNjRaSu+uWnu/Nzt24xvxnnYpEzb+Vl0H2RY3/ALiLvHIPUFrv/Vqrs8AxDCSAyZlQ7oS21/7q/wDs29leLid9qlkija+OgYD4jiHFrgSWnSKU6niVdjYpes+e1OkdDUs5i+H9OzXdFvhwzNWum9e/O9Bz7KvbU4sMhZWNkmrEOo2TUW7rXkFwa5pPAWJpfpZWHMYnQcZGHpuEf1ql7QzOkjBc5gEbnP8AwA6zS5c6g4nj1Xsk0skdM4uSyyY2e29xImhj/ZCIvYzw2RNYwNc4NoylxxXXVxvYTZmWTExSOaxsbHNkr4sTy8N3m6WxvcbkDjSy7Ikc9zrVdCklEIiLoqBERAEREAREQBERAEREAREQBERAEREAXzI8AEngASfRfS+ZGAgg3BBB7g8UB+VsdmDp5ZJ3V1SvdIamp3zWlegFAOwCntjB75/OB8GOP6qY2u2UyrL5PDdNjJn8fAjfCBG0jdEkhZVopSly6lD3WhkksbmOMEBhaQ/c8V85LgA3UZHgXuBQAC3miLU5ZRK5hKCLKDxLlvyjTG1pNwBx5dlEY2bSCegJ+ClRUfJSc0fWeQ/mI+Fv0XgzJ1KWNLVIutdziTU8Tc+t15FEXENHEmnxUUknySQlJPEe5KZdGXAvN6nj5KWkzUtFGgeZv8lsuwAjj09AAouZqz21OWT6imVmn06deW3j++/xNLGYp2su4avepatLV+FPgrjsdNrgLG62uYeMb3Rkh1wXBrgD94VubD1p07OaltlM1EE28aMeNJ6A1q304/FWoRTSMe+bU5Rm+d/5+p0zJcnErjqE0g4b0hdT1c4Op6p7ScmjZDhYKx4ds04adI1vc1gc5tSaWDi34C/JbGzucMY67rFVfbUvmzJrpZGiKYiKJzrtibHp1gg2qS6vH6KS6MYwyippV13KM3hGjHhHYaQs1b8TyNQ3TVpNHN6dR5r9EYV5MbSeJa0nzIFVxnAbC42bEUkgfGwu3pHuZZteO64ku09Bx6LtTW0FAuYLCLGtsU8YeXueoiKQzwiIgCIiAIiIAiIgCIiAIiIAiIgCIiALHiJgxjnu4NBcfJoqVkVd9oONEeWYu9HOgmaOu8wt9OKHqWXg/OmYZg6eV87/AH5XukdU1oXmtK9AKNHYBT2zspZG2jSSQ6/Iannj5UHzVactrC54Y2BmmtK0NR1rzRFqzdbE9jJXk1MlP4R/fl2Vez2SkTt4mtBTkan5WrZYsXnD6A6aB1aE86WNOt1E4zGOeKHrVdZK7TRqlT2zGWVPikdQzz4E/p8V85Xs2XkOl3W/h4E/xfhHz8lb8Jh6UDBQAUFuQtWnJUNResdMTf8ADdD5GS1OpWIpZWfe/guX79DGYQ0pX0UDiXEGhFFaMVHR3Gv91iDFUhPHJ9NOhamCsg8Z33XweMFchwxkIaOJ+XcrUzDBFm+Ls1FtehBoK9AeStv2cg6qEd6WPavNYIMEGNLOLXV40NjxB6hTQv6Xn+jM1HhPlfwrn93pXCx6dz3YTN3BzmGjvdcNXEAWIaTw4hS+1+C8RrcQSRocWaTQgtlpUgg2NWjzr2VWdlroHGSG9vd4keXUduPmt/DTSzspI80sQOAqOdOauOcbFlGCtLfprOmaw+z+X3sdn9nu3X2xvgygNmY2trNkaLVA5EWqO9ewui4PsDA9mY4cDjrIP8Ol2r/TVd4UkXlFHU1qEtu4REXRWCIiAIiIAiIgCIiAIiIAiIgCIiAIiIDDi5ixjnBpcQK0HEqhZznEuIa+N9NDgWuZTdIIoQeZsuhrUxOVRSe9G096UPxCA4RiNgr1ZJQdCCf9Va/VQ+LyjwKl8YbyBJDtXfsF2POMj8Ek7xafdNLDs5QzmJgljdJcnJJ5GONXOB9QSsmVZazX4pb7vuAixcfvU/L9T2XUXxN6D4KnZ3PXEP8AyhrfgNX9RUF7cYbGp4bXHVXqM1sll/xg1RZbMeJDQSSoyfEUuoeTFmZ+gHcFz+f/AI/VUIVOTPqtZroVLfd9kS+OzcaDI0agOdaNN+Rpf6KF/wCsZRRzWMAJpQ1J+Nlkz+XTCGjmfoP9wtXF5FpwLJtRruPpyo8/8grkKIY4Pm9X4tqXLClhY4S+2X+PNSYdL2BzKAhzK6hW9S3mPI+ij7HgQQbgjgQeibOTa8LEejdP+Qlv0AXxI8NmMfCrfEb6khwHrQ/zKpZUkso2fC7Y1vp/e8/y/n7z0xXopvKYcOaF0JJPHQSL893zrfmotz1cPZQ5pxUzXAGsTSKit2vp/UvNO/8AYifxmp2aZ2JtOO/uTLpsvhcP78WFMT6adTgSSDxo4+Ssi8AXq1j4FtvdsIiIeBERAEREAREQBERAEREAREQBERAEREAREQHjmg2Iqo7EbOwPuYwD+UkfLgpJEBWcw2LYWnw3EO/Mag/Jcu2s2anwsviujJY7iRQ6XAAX7EBd3WvjMCyVpa8Ag9VzOCmsMkrtlX1dPdNP1M/MbsIX3JoOnH4rHJhgwtI7j9R+q7fmXswgcS5gI7A2VM2h9nMjKmMFw6c0VaSwiWeqnZZ1zZy7O6yPawc6D/MTX5BTeMDnwui5FukdBQW/RSuRbDTOxHiSxnQ0ECtalxtWnQCvxUzmmyDxvRsJHTovUsEVslKWSqbF4n/Dlp+6828w0/Wqz4uTVJqb92wtXz+q3ci2JxPiPGgtje/VW9RXiKda1XUsi2NawD9mLdlwq93ksy1bUIKD3W+fVwc8wGUSzxtbFA8urdzhpbev3jSoHZdI2I2IOFrJI6sjgAae60caN5nzVpwuXtYOC21xDTwg8o6s8S1FtTqlLZtt+d5ecepdkgiIpygEREAREQBERAEREAREQBERAEREAREQBERAEREAREQBERAF4Wg8l6iAxmBv4R8F59lb+EfBZUQHwIh0HwX2AiIAiIgCIiAIiIAiIgCIiAIiIAiIgP/Z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-12000" contrast="48000"/>
          </a:blip>
          <a:srcRect/>
          <a:stretch>
            <a:fillRect/>
          </a:stretch>
        </p:blipFill>
        <p:spPr bwMode="auto">
          <a:xfrm>
            <a:off x="3275856" y="1916832"/>
            <a:ext cx="4608512" cy="2649463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13" name="وسيلة شرح على شكل سحابة 12"/>
          <p:cNvSpPr/>
          <p:nvPr/>
        </p:nvSpPr>
        <p:spPr>
          <a:xfrm rot="19838592">
            <a:off x="-128565" y="2290119"/>
            <a:ext cx="4859817" cy="1428736"/>
          </a:xfrm>
          <a:prstGeom prst="cloudCallout">
            <a:avLst>
              <a:gd name="adj1" fmla="val -56780"/>
              <a:gd name="adj2" fmla="val -6015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err="1" smtClean="0">
                <a:solidFill>
                  <a:srgbClr val="C00000"/>
                </a:solidFill>
              </a:rPr>
              <a:t>مامعنى</a:t>
            </a:r>
            <a:r>
              <a:rPr lang="ar-SA" sz="2000" b="1" dirty="0" smtClean="0">
                <a:solidFill>
                  <a:srgbClr val="C00000"/>
                </a:solidFill>
              </a:rPr>
              <a:t> الوقود الاحفوري من خلال مشاهدتك للصورة</a:t>
            </a:r>
          </a:p>
        </p:txBody>
      </p:sp>
    </p:spTree>
  </p:cSld>
  <p:clrMapOvr>
    <a:masterClrMapping/>
  </p:clrMapOvr>
  <p:transition spd="med">
    <p:diamond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1" animBg="1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5408080</TotalTime>
  <Words>617</Words>
  <Application>Microsoft Office PowerPoint</Application>
  <PresentationFormat>عرض على الشاشة (3:4)‏</PresentationFormat>
  <Paragraphs>184</Paragraphs>
  <Slides>41</Slides>
  <Notes>3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2" baseType="lpstr">
      <vt:lpstr>ربطة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إستراتيجية العصف الذهني  بإسلوب  أنظر وتسأل </vt:lpstr>
      <vt:lpstr>إستراتجية جدول التعلم </vt:lpstr>
      <vt:lpstr>عرض تقديمي في PowerPoint</vt:lpstr>
      <vt:lpstr>عرض تقديمي في PowerPoint</vt:lpstr>
      <vt:lpstr>عرض تقديمي في PowerPoint</vt:lpstr>
      <vt:lpstr>إرشادات السلامة في التجارب </vt:lpstr>
      <vt:lpstr>والأن نبدا الاستكشاف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تنشيطي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Admin</dc:creator>
  <cp:lastModifiedBy>ديل 1</cp:lastModifiedBy>
  <cp:revision>225</cp:revision>
  <dcterms:created xsi:type="dcterms:W3CDTF">2012-02-01T18:09:22Z</dcterms:created>
  <dcterms:modified xsi:type="dcterms:W3CDTF">2016-11-21T14:24:04Z</dcterms:modified>
</cp:coreProperties>
</file>