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00" r:id="rId1"/>
    <p:sldMasterId id="2147483712" r:id="rId2"/>
  </p:sldMasterIdLst>
  <p:notesMasterIdLst>
    <p:notesMasterId r:id="rId56"/>
  </p:notesMasterIdLst>
  <p:sldIdLst>
    <p:sldId id="456" r:id="rId3"/>
    <p:sldId id="455" r:id="rId4"/>
    <p:sldId id="305" r:id="rId5"/>
    <p:sldId id="306" r:id="rId6"/>
    <p:sldId id="369" r:id="rId7"/>
    <p:sldId id="357" r:id="rId8"/>
    <p:sldId id="370" r:id="rId9"/>
    <p:sldId id="379" r:id="rId10"/>
    <p:sldId id="457" r:id="rId11"/>
    <p:sldId id="384" r:id="rId12"/>
    <p:sldId id="454" r:id="rId13"/>
    <p:sldId id="288" r:id="rId14"/>
    <p:sldId id="383" r:id="rId15"/>
    <p:sldId id="382" r:id="rId16"/>
    <p:sldId id="445" r:id="rId17"/>
    <p:sldId id="387" r:id="rId18"/>
    <p:sldId id="291" r:id="rId19"/>
    <p:sldId id="292" r:id="rId20"/>
    <p:sldId id="460" r:id="rId21"/>
    <p:sldId id="461" r:id="rId22"/>
    <p:sldId id="392" r:id="rId23"/>
    <p:sldId id="390" r:id="rId24"/>
    <p:sldId id="394" r:id="rId25"/>
    <p:sldId id="395" r:id="rId26"/>
    <p:sldId id="322" r:id="rId27"/>
    <p:sldId id="323" r:id="rId28"/>
    <p:sldId id="324" r:id="rId29"/>
    <p:sldId id="325" r:id="rId30"/>
    <p:sldId id="326" r:id="rId31"/>
    <p:sldId id="327" r:id="rId32"/>
    <p:sldId id="328" r:id="rId33"/>
    <p:sldId id="258" r:id="rId34"/>
    <p:sldId id="259" r:id="rId35"/>
    <p:sldId id="294" r:id="rId36"/>
    <p:sldId id="295" r:id="rId37"/>
    <p:sldId id="462" r:id="rId38"/>
    <p:sldId id="416" r:id="rId39"/>
    <p:sldId id="374" r:id="rId40"/>
    <p:sldId id="375" r:id="rId41"/>
    <p:sldId id="347" r:id="rId42"/>
    <p:sldId id="343" r:id="rId43"/>
    <p:sldId id="377" r:id="rId44"/>
    <p:sldId id="463" r:id="rId45"/>
    <p:sldId id="439" r:id="rId46"/>
    <p:sldId id="465" r:id="rId47"/>
    <p:sldId id="277" r:id="rId48"/>
    <p:sldId id="364" r:id="rId49"/>
    <p:sldId id="365" r:id="rId50"/>
    <p:sldId id="363" r:id="rId51"/>
    <p:sldId id="438" r:id="rId52"/>
    <p:sldId id="437" r:id="rId53"/>
    <p:sldId id="466" r:id="rId54"/>
    <p:sldId id="467" r:id="rId55"/>
  </p:sldIdLst>
  <p:sldSz cx="9144000" cy="6858000" type="screen4x3"/>
  <p:notesSz cx="6797675" cy="9874250"/>
  <p:defaultTextStyle>
    <a:defPPr>
      <a:defRPr lang="ar-EG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00CC00"/>
    <a:srgbClr val="00FFFF"/>
    <a:srgbClr val="000000"/>
    <a:srgbClr val="CCECFF"/>
    <a:srgbClr val="D60093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4380"/>
    <p:restoredTop sz="94660"/>
  </p:normalViewPr>
  <p:slideViewPr>
    <p:cSldViewPr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FF16221-6C90-4D81-959B-C3CA504DB6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51275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39B9FFC-4011-47CD-9F13-63E6EA2FDB0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15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AAA6BD6-AB4D-4521-8040-6124D086DD32}" type="datetimeFigureOut">
              <a:rPr lang="ar-EG"/>
              <a:pPr>
                <a:defRPr/>
              </a:pPr>
              <a:t>15/03/1442</a:t>
            </a:fld>
            <a:endParaRPr lang="ar-EG"/>
          </a:p>
        </p:txBody>
      </p:sp>
      <p:sp>
        <p:nvSpPr>
          <p:cNvPr id="4" name="Slide Image Placeholder 3">
            <a:extLst>
              <a:ext uri="{FF2B5EF4-FFF2-40B4-BE49-F238E27FC236}">
                <a16:creationId xmlns="" xmlns:a16="http://schemas.microsoft.com/office/drawing/2014/main" id="{705AACDB-0797-41AC-ABDD-5EBE587E4D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41363"/>
            <a:ext cx="493712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EG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="" xmlns:a16="http://schemas.microsoft.com/office/drawing/2014/main" id="{11F79400-ABE3-4D28-B1A3-CD9D529C4E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906C9B8-B652-45FB-9050-4EAC9B9C110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3851275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F5ED821-42B7-40ED-9874-0CCCAE4C24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588" y="937895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1" eaLnBrk="1" hangingPunct="1">
              <a:defRPr sz="1200">
                <a:latin typeface="Calibri" pitchFamily="34" charset="0"/>
              </a:defRPr>
            </a:lvl1pPr>
          </a:lstStyle>
          <a:p>
            <a:fld id="{3ACBEB33-02D3-4194-84EA-850F3AA9E0F2}" type="slidenum">
              <a:rPr lang="ar-EG" altLang="ar-SA"/>
              <a:pPr/>
              <a:t>‹N°›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23311431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 smtClean="0"/>
          </a:p>
        </p:txBody>
      </p:sp>
      <p:sp>
        <p:nvSpPr>
          <p:cNvPr id="5124" name="عنصر نائب لرقم الشريحة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40D54543-135E-4B6D-B90D-84985BD8B2FA}" type="slidenum">
              <a:rPr lang="ar-EG" altLang="ar-SA"/>
              <a:pPr algn="l">
                <a:spcBef>
                  <a:spcPct val="0"/>
                </a:spcBef>
              </a:pPr>
              <a:t>1</a:t>
            </a:fld>
            <a:endParaRPr lang="ar-EG" altLang="ar-SA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عنصر نائب لصورة الشريحة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عنصر نائب للملاحظات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 smtClean="0"/>
          </a:p>
        </p:txBody>
      </p:sp>
      <p:sp>
        <p:nvSpPr>
          <p:cNvPr id="36868" name="عنصر نائب لرقم الشريحة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38188" indent="-28416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36650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590675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46288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03488" indent="-227013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60688" indent="-227013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17888" indent="-227013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75088" indent="-227013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CD928062-098D-44B9-843D-CE9D7F080574}" type="slidenum">
              <a:rPr lang="ar-EG" altLang="ar-SA"/>
              <a:pPr algn="l">
                <a:spcBef>
                  <a:spcPct val="0"/>
                </a:spcBef>
              </a:pPr>
              <a:t>23</a:t>
            </a:fld>
            <a:endParaRPr lang="ar-EG" altLang="ar-SA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 smtClean="0"/>
          </a:p>
        </p:txBody>
      </p:sp>
      <p:sp>
        <p:nvSpPr>
          <p:cNvPr id="38916" name="عنصر نائب لرقم الشريحة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38188" indent="-28416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36650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590675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46288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03488" indent="-227013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60688" indent="-227013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17888" indent="-227013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75088" indent="-227013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BD2C6DC9-D7DC-43E4-A8B4-28F07AD97E2E}" type="slidenum">
              <a:rPr lang="ar-EG" altLang="ar-SA"/>
              <a:pPr algn="l">
                <a:spcBef>
                  <a:spcPct val="0"/>
                </a:spcBef>
              </a:pPr>
              <a:t>24</a:t>
            </a:fld>
            <a:endParaRPr lang="ar-EG" altLang="ar-SA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 smtClean="0"/>
          </a:p>
        </p:txBody>
      </p:sp>
      <p:sp>
        <p:nvSpPr>
          <p:cNvPr id="50180" name="عنصر نائب لرقم الشريحة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45287532-1830-453E-8040-61C4EF218EFC}" type="slidenum">
              <a:rPr lang="ar-EG" altLang="ar-SA"/>
              <a:pPr algn="l">
                <a:spcBef>
                  <a:spcPct val="0"/>
                </a:spcBef>
              </a:pPr>
              <a:t>34</a:t>
            </a:fld>
            <a:endParaRPr lang="ar-EG" altLang="ar-SA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عنصر نائب لصورة الشريحة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عنصر نائب للملاحظات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 smtClean="0"/>
          </a:p>
        </p:txBody>
      </p:sp>
      <p:sp>
        <p:nvSpPr>
          <p:cNvPr id="54276" name="عنصر نائب لرقم الشريحة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D9CFF12F-E2D5-42DD-96F0-85389EAD0BC0}" type="slidenum">
              <a:rPr lang="ar-EG" altLang="ar-SA"/>
              <a:pPr algn="l">
                <a:spcBef>
                  <a:spcPct val="0"/>
                </a:spcBef>
              </a:pPr>
              <a:t>37</a:t>
            </a:fld>
            <a:endParaRPr lang="ar-EG" altLang="ar-SA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 smtClean="0"/>
          </a:p>
        </p:txBody>
      </p:sp>
      <p:sp>
        <p:nvSpPr>
          <p:cNvPr id="58372" name="عنصر نائب لرقم الشريحة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C4A8CCEA-ED58-4E1B-9AC6-C451E37ABADD}" type="slidenum">
              <a:rPr lang="ar-EG" altLang="ar-SA"/>
              <a:pPr algn="l">
                <a:spcBef>
                  <a:spcPct val="0"/>
                </a:spcBef>
              </a:pPr>
              <a:t>40</a:t>
            </a:fld>
            <a:endParaRPr lang="ar-EG" altLang="ar-SA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 smtClean="0"/>
          </a:p>
        </p:txBody>
      </p:sp>
      <p:sp>
        <p:nvSpPr>
          <p:cNvPr id="66564" name="عنصر نائب لرقم الشريحة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80677945-F535-4957-B814-9C040E7A9987}" type="slidenum">
              <a:rPr lang="ar-EG" altLang="ar-SA"/>
              <a:pPr algn="l">
                <a:spcBef>
                  <a:spcPct val="0"/>
                </a:spcBef>
              </a:pPr>
              <a:t>47</a:t>
            </a:fld>
            <a:endParaRPr lang="ar-EG" altLang="ar-SA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 smtClean="0"/>
          </a:p>
        </p:txBody>
      </p:sp>
      <p:sp>
        <p:nvSpPr>
          <p:cNvPr id="71684" name="عنصر نائب لرقم الشريحة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31838" indent="-280988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27125" indent="-225425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577975" indent="-225425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30413" indent="-225425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487613" indent="-225425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44813" indent="-225425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02013" indent="-225425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59213" indent="-225425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667BA866-E0BD-413D-A836-CECDEDAF12A4}" type="slidenum">
              <a:rPr lang="ar-EG" altLang="ar-SA"/>
              <a:pPr algn="l">
                <a:spcBef>
                  <a:spcPct val="0"/>
                </a:spcBef>
              </a:pPr>
              <a:t>51</a:t>
            </a:fld>
            <a:endParaRPr lang="ar-EG" altLang="ar-S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 smtClean="0"/>
          </a:p>
        </p:txBody>
      </p:sp>
      <p:sp>
        <p:nvSpPr>
          <p:cNvPr id="9220" name="عنصر نائب لرقم الشريحة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D0B548F0-2DC8-48C4-9AF0-9297B1783A96}" type="slidenum">
              <a:rPr lang="ar-EG" altLang="ar-SA"/>
              <a:pPr algn="l">
                <a:spcBef>
                  <a:spcPct val="0"/>
                </a:spcBef>
              </a:pPr>
              <a:t>4</a:t>
            </a:fld>
            <a:endParaRPr lang="ar-EG" altLang="ar-S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 smtClean="0"/>
          </a:p>
        </p:txBody>
      </p:sp>
      <p:sp>
        <p:nvSpPr>
          <p:cNvPr id="11268" name="عنصر نائب لرقم الشريحة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A0848B50-36DC-453F-914C-CCDEE0DC97B5}" type="slidenum">
              <a:rPr lang="ar-EG" altLang="ar-SA"/>
              <a:pPr algn="l">
                <a:spcBef>
                  <a:spcPct val="0"/>
                </a:spcBef>
              </a:pPr>
              <a:t>5</a:t>
            </a:fld>
            <a:endParaRPr lang="ar-EG" altLang="ar-S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 smtClean="0"/>
          </a:p>
        </p:txBody>
      </p:sp>
      <p:sp>
        <p:nvSpPr>
          <p:cNvPr id="14340" name="عنصر نائب لرقم الشريحة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38188" indent="-28416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36650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590675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46288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03488" indent="-227013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60688" indent="-227013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17888" indent="-227013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75088" indent="-227013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5A8A27D1-9C7D-4C8B-91BF-D440C7738B58}" type="slidenum">
              <a:rPr lang="ar-EG" altLang="ar-SA"/>
              <a:pPr algn="l">
                <a:spcBef>
                  <a:spcPct val="0"/>
                </a:spcBef>
              </a:pPr>
              <a:t>7</a:t>
            </a:fld>
            <a:endParaRPr lang="ar-EG" altLang="ar-S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 smtClean="0"/>
          </a:p>
        </p:txBody>
      </p:sp>
      <p:sp>
        <p:nvSpPr>
          <p:cNvPr id="16388" name="عنصر نائب لرقم الشريحة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38188" indent="-28416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36650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590675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46288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03488" indent="-227013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60688" indent="-227013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17888" indent="-227013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75088" indent="-227013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A64A8BD7-F7A9-4D5C-91C4-45D640215744}" type="slidenum">
              <a:rPr lang="ar-EG" altLang="ar-SA"/>
              <a:pPr algn="l">
                <a:spcBef>
                  <a:spcPct val="0"/>
                </a:spcBef>
              </a:pPr>
              <a:t>8</a:t>
            </a:fld>
            <a:endParaRPr lang="ar-EG" altLang="ar-S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 smtClean="0"/>
          </a:p>
        </p:txBody>
      </p:sp>
      <p:sp>
        <p:nvSpPr>
          <p:cNvPr id="18436" name="عنصر نائب لرقم الشريحة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1E3FE117-49B5-45AC-8B6C-2DDED98688A4}" type="slidenum">
              <a:rPr lang="ar-SA" altLang="ar-SA"/>
              <a:pPr algn="l">
                <a:spcBef>
                  <a:spcPct val="0"/>
                </a:spcBef>
              </a:pPr>
              <a:t>9</a:t>
            </a:fld>
            <a:endParaRPr lang="ar-SA" altLang="ar-S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altLang="ar-SA" smtClean="0"/>
          </a:p>
        </p:txBody>
      </p:sp>
      <p:sp>
        <p:nvSpPr>
          <p:cNvPr id="20484" name="عنصر نائب لرقم الشريحة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38188" indent="-28416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36650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590675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46288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03488" indent="-227013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60688" indent="-227013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17888" indent="-227013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75088" indent="-227013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3D7407D1-7C33-4EE1-9D4E-3C49CB32DFCD}" type="slidenum">
              <a:rPr lang="ar-EG" altLang="ar-SA"/>
              <a:pPr algn="l">
                <a:spcBef>
                  <a:spcPct val="0"/>
                </a:spcBef>
              </a:pPr>
              <a:t>10</a:t>
            </a:fld>
            <a:endParaRPr lang="ar-EG" altLang="ar-S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 smtClean="0"/>
          </a:p>
        </p:txBody>
      </p:sp>
      <p:sp>
        <p:nvSpPr>
          <p:cNvPr id="22532" name="عنصر نائب لرقم الشريحة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38188" indent="-28416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36650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590675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46288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03488" indent="-227013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60688" indent="-227013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17888" indent="-227013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75088" indent="-227013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63BC00E1-1599-4769-AA29-D780C94915DF}" type="slidenum">
              <a:rPr lang="ar-EG" altLang="ar-SA"/>
              <a:pPr algn="l">
                <a:spcBef>
                  <a:spcPct val="0"/>
                </a:spcBef>
              </a:pPr>
              <a:t>11</a:t>
            </a:fld>
            <a:endParaRPr lang="ar-EG" altLang="ar-S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 smtClean="0"/>
          </a:p>
        </p:txBody>
      </p:sp>
      <p:sp>
        <p:nvSpPr>
          <p:cNvPr id="24580" name="عنصر نائب لرقم الشريحة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191CC374-E351-44FC-A6A2-9FD03BE1273B}" type="slidenum">
              <a:rPr lang="ar-SA" altLang="ar-SA"/>
              <a:pPr algn="l">
                <a:spcBef>
                  <a:spcPct val="0"/>
                </a:spcBef>
              </a:pPr>
              <a:t>12</a:t>
            </a:fld>
            <a:endParaRPr lang="ar-SA" altLang="ar-S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A6915B83-5EF7-4B3B-83F1-7B30C2FD1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="" xmlns:a16="http://schemas.microsoft.com/office/drawing/2014/main" id="{EFD484F0-6A1D-425C-ACC9-A82A91E5FB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="" xmlns:a16="http://schemas.microsoft.com/office/drawing/2014/main" id="{13CA9C7F-4C35-4261-9658-D108BABA3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B9CCF-7F11-4615-A04F-58E3AFC5C3F7}" type="datetimeFigureOut">
              <a:rPr lang="ar-EG"/>
              <a:pPr>
                <a:defRPr/>
              </a:pPr>
              <a:t>15/03/1442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="" xmlns:a16="http://schemas.microsoft.com/office/drawing/2014/main" id="{1A9734AE-3C10-4158-8193-140422926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="" xmlns:a16="http://schemas.microsoft.com/office/drawing/2014/main" id="{10DE8AA4-C77E-452E-BC25-1A6C9BB90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C1F87-F5D4-4C04-BA1A-ADF6C4E3E64F}" type="slidenum">
              <a:rPr lang="ar-EG" altLang="ar-SA"/>
              <a:pPr/>
              <a:t>‹N°›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27974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87606152-7F0E-4765-8EB0-43F18B5F6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="" xmlns:a16="http://schemas.microsoft.com/office/drawing/2014/main" id="{1A4D0C5B-5FE9-474E-8789-754385DE3A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="" xmlns:a16="http://schemas.microsoft.com/office/drawing/2014/main" id="{13CA9C7F-4C35-4261-9658-D108BABA3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68CA5-AA31-4D0C-B9F6-E5372EEA4F2B}" type="datetimeFigureOut">
              <a:rPr lang="ar-EG"/>
              <a:pPr>
                <a:defRPr/>
              </a:pPr>
              <a:t>15/03/1442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="" xmlns:a16="http://schemas.microsoft.com/office/drawing/2014/main" id="{1A9734AE-3C10-4158-8193-140422926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="" xmlns:a16="http://schemas.microsoft.com/office/drawing/2014/main" id="{10DE8AA4-C77E-452E-BC25-1A6C9BB90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B7F257-2C2F-41D4-BC7B-38893966A340}" type="slidenum">
              <a:rPr lang="ar-EG" altLang="ar-SA"/>
              <a:pPr/>
              <a:t>‹N°›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1122215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="" xmlns:a16="http://schemas.microsoft.com/office/drawing/2014/main" id="{01B1052B-CC56-49E4-9175-9666EA73F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="" xmlns:a16="http://schemas.microsoft.com/office/drawing/2014/main" id="{03ED768C-18D2-41CD-8A7D-29FC039E9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="" xmlns:a16="http://schemas.microsoft.com/office/drawing/2014/main" id="{13CA9C7F-4C35-4261-9658-D108BABA3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4AFD6-1DC8-4886-9967-C25C8D7B12A9}" type="datetimeFigureOut">
              <a:rPr lang="ar-EG"/>
              <a:pPr>
                <a:defRPr/>
              </a:pPr>
              <a:t>15/03/1442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="" xmlns:a16="http://schemas.microsoft.com/office/drawing/2014/main" id="{1A9734AE-3C10-4158-8193-140422926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="" xmlns:a16="http://schemas.microsoft.com/office/drawing/2014/main" id="{10DE8AA4-C77E-452E-BC25-1A6C9BB90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62AA53-6800-4294-ACBE-D63B963146DF}" type="slidenum">
              <a:rPr lang="ar-EG" altLang="ar-SA"/>
              <a:pPr/>
              <a:t>‹N°›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421673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A6915B83-5EF7-4B3B-83F1-7B30C2FD1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="" xmlns:a16="http://schemas.microsoft.com/office/drawing/2014/main" id="{EFD484F0-6A1D-425C-ACC9-A82A91E5FB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="" xmlns:a16="http://schemas.microsoft.com/office/drawing/2014/main" id="{13CA9C7F-4C35-4261-9658-D108BABA3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44C76-5C27-4F5E-9697-F221508C4D87}" type="datetimeFigureOut">
              <a:rPr lang="ar-EG"/>
              <a:pPr>
                <a:defRPr/>
              </a:pPr>
              <a:t>15/03/1442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="" xmlns:a16="http://schemas.microsoft.com/office/drawing/2014/main" id="{1A9734AE-3C10-4158-8193-140422926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="" xmlns:a16="http://schemas.microsoft.com/office/drawing/2014/main" id="{10DE8AA4-C77E-452E-BC25-1A6C9BB90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924F57-76C8-47FA-AA85-57516BB68C85}" type="slidenum">
              <a:rPr lang="ar-EG" altLang="ar-SA"/>
              <a:pPr/>
              <a:t>‹N°›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3211008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A984BE41-A1C1-481E-BC94-56CA68713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3AAE3250-35AA-4E23-8C2E-D7A2702C7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="" xmlns:a16="http://schemas.microsoft.com/office/drawing/2014/main" id="{13CA9C7F-4C35-4261-9658-D108BABA3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ED818-09CA-42EC-A4C5-3960E7FCC396}" type="datetimeFigureOut">
              <a:rPr lang="ar-EG"/>
              <a:pPr>
                <a:defRPr/>
              </a:pPr>
              <a:t>15/03/1442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="" xmlns:a16="http://schemas.microsoft.com/office/drawing/2014/main" id="{1A9734AE-3C10-4158-8193-140422926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="" xmlns:a16="http://schemas.microsoft.com/office/drawing/2014/main" id="{10DE8AA4-C77E-452E-BC25-1A6C9BB90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7DFD9B-D16B-41E6-8E67-10A2024A0418}" type="slidenum">
              <a:rPr lang="ar-EG" altLang="ar-SA"/>
              <a:pPr/>
              <a:t>‹N°›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3636816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DA099EFD-72A0-40DC-B45B-33742C1AE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="" xmlns:a16="http://schemas.microsoft.com/office/drawing/2014/main" id="{AE82C23B-11D9-4B89-94E7-09CD2AFE6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="" xmlns:a16="http://schemas.microsoft.com/office/drawing/2014/main" id="{13CA9C7F-4C35-4261-9658-D108BABA3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8424E-F49F-48D4-9D10-6DBF6E7AA4DB}" type="datetimeFigureOut">
              <a:rPr lang="ar-EG"/>
              <a:pPr>
                <a:defRPr/>
              </a:pPr>
              <a:t>15/03/1442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="" xmlns:a16="http://schemas.microsoft.com/office/drawing/2014/main" id="{1A9734AE-3C10-4158-8193-140422926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="" xmlns:a16="http://schemas.microsoft.com/office/drawing/2014/main" id="{10DE8AA4-C77E-452E-BC25-1A6C9BB90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CEA521-8026-42CD-A82F-655B6304DABF}" type="slidenum">
              <a:rPr lang="ar-EG" altLang="ar-SA"/>
              <a:pPr/>
              <a:t>‹N°›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2409792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AD26A28A-7B16-4A23-9B83-92E37BFA2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69C49B67-356E-44AB-939F-B23F9DC637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="" xmlns:a16="http://schemas.microsoft.com/office/drawing/2014/main" id="{84848A85-AC73-4729-B5BD-7F46C6C64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="" xmlns:a16="http://schemas.microsoft.com/office/drawing/2014/main" id="{13CA9C7F-4C35-4261-9658-D108BABA3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894A4-03B9-412C-8FC6-9F0B6D82EE81}" type="datetimeFigureOut">
              <a:rPr lang="ar-EG"/>
              <a:pPr>
                <a:defRPr/>
              </a:pPr>
              <a:t>15/03/1442</a:t>
            </a:fld>
            <a:endParaRPr lang="ar-EG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="" xmlns:a16="http://schemas.microsoft.com/office/drawing/2014/main" id="{1A9734AE-3C10-4158-8193-140422926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="" xmlns:a16="http://schemas.microsoft.com/office/drawing/2014/main" id="{10DE8AA4-C77E-452E-BC25-1A6C9BB90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86A83C-8494-404C-BBA9-B0906A19D82A}" type="slidenum">
              <a:rPr lang="ar-EG" altLang="ar-SA"/>
              <a:pPr/>
              <a:t>‹N°›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3156261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59D59DF3-AD89-4ADE-A49E-6379FC5AA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="" xmlns:a16="http://schemas.microsoft.com/office/drawing/2014/main" id="{FB0F3EDB-CC62-48C6-9B00-B7834EB426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="" xmlns:a16="http://schemas.microsoft.com/office/drawing/2014/main" id="{2FDD0197-A9DF-4B80-9B4B-036A443C4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="" xmlns:a16="http://schemas.microsoft.com/office/drawing/2014/main" id="{0EB06C55-D7C5-41C8-AD5A-45D709E928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="" xmlns:a16="http://schemas.microsoft.com/office/drawing/2014/main" id="{8359CA70-98BA-4FBA-9A46-C92242AA93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3">
            <a:extLst>
              <a:ext uri="{FF2B5EF4-FFF2-40B4-BE49-F238E27FC236}">
                <a16:creationId xmlns="" xmlns:a16="http://schemas.microsoft.com/office/drawing/2014/main" id="{13CA9C7F-4C35-4261-9658-D108BABA3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6F1D6-0ACC-4198-A9CA-91F8AC48B464}" type="datetimeFigureOut">
              <a:rPr lang="ar-EG"/>
              <a:pPr>
                <a:defRPr/>
              </a:pPr>
              <a:t>15/03/1442</a:t>
            </a:fld>
            <a:endParaRPr lang="ar-EG"/>
          </a:p>
        </p:txBody>
      </p:sp>
      <p:sp>
        <p:nvSpPr>
          <p:cNvPr id="8" name="عنصر نائب للتذييل 4">
            <a:extLst>
              <a:ext uri="{FF2B5EF4-FFF2-40B4-BE49-F238E27FC236}">
                <a16:creationId xmlns="" xmlns:a16="http://schemas.microsoft.com/office/drawing/2014/main" id="{1A9734AE-3C10-4158-8193-140422926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9" name="عنصر نائب لرقم الشريحة 5">
            <a:extLst>
              <a:ext uri="{FF2B5EF4-FFF2-40B4-BE49-F238E27FC236}">
                <a16:creationId xmlns="" xmlns:a16="http://schemas.microsoft.com/office/drawing/2014/main" id="{10DE8AA4-C77E-452E-BC25-1A6C9BB90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457821-32C3-4F8F-AC24-022063F0C789}" type="slidenum">
              <a:rPr lang="ar-EG" altLang="ar-SA"/>
              <a:pPr/>
              <a:t>‹N°›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3925909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AC9EC288-42AB-4350-91B3-9F6A82959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3">
            <a:extLst>
              <a:ext uri="{FF2B5EF4-FFF2-40B4-BE49-F238E27FC236}">
                <a16:creationId xmlns="" xmlns:a16="http://schemas.microsoft.com/office/drawing/2014/main" id="{13CA9C7F-4C35-4261-9658-D108BABA3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3685C-50CD-4091-8565-DDAF863EA26F}" type="datetimeFigureOut">
              <a:rPr lang="ar-EG"/>
              <a:pPr>
                <a:defRPr/>
              </a:pPr>
              <a:t>15/03/1442</a:t>
            </a:fld>
            <a:endParaRPr lang="ar-EG"/>
          </a:p>
        </p:txBody>
      </p:sp>
      <p:sp>
        <p:nvSpPr>
          <p:cNvPr id="4" name="عنصر نائب للتذييل 4">
            <a:extLst>
              <a:ext uri="{FF2B5EF4-FFF2-40B4-BE49-F238E27FC236}">
                <a16:creationId xmlns="" xmlns:a16="http://schemas.microsoft.com/office/drawing/2014/main" id="{1A9734AE-3C10-4158-8193-140422926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عنصر نائب لرقم الشريحة 5">
            <a:extLst>
              <a:ext uri="{FF2B5EF4-FFF2-40B4-BE49-F238E27FC236}">
                <a16:creationId xmlns="" xmlns:a16="http://schemas.microsoft.com/office/drawing/2014/main" id="{10DE8AA4-C77E-452E-BC25-1A6C9BB90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116E6B-E0C2-4D64-9835-A90E3542C061}" type="slidenum">
              <a:rPr lang="ar-EG" altLang="ar-SA"/>
              <a:pPr/>
              <a:t>‹N°›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2701493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>
            <a:extLst>
              <a:ext uri="{FF2B5EF4-FFF2-40B4-BE49-F238E27FC236}">
                <a16:creationId xmlns="" xmlns:a16="http://schemas.microsoft.com/office/drawing/2014/main" id="{13CA9C7F-4C35-4261-9658-D108BABA3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53C05-70A0-4F40-B814-0FE559B87F3F}" type="datetimeFigureOut">
              <a:rPr lang="ar-EG"/>
              <a:pPr>
                <a:defRPr/>
              </a:pPr>
              <a:t>15/03/1442</a:t>
            </a:fld>
            <a:endParaRPr lang="ar-EG"/>
          </a:p>
        </p:txBody>
      </p:sp>
      <p:sp>
        <p:nvSpPr>
          <p:cNvPr id="3" name="عنصر نائب للتذييل 4">
            <a:extLst>
              <a:ext uri="{FF2B5EF4-FFF2-40B4-BE49-F238E27FC236}">
                <a16:creationId xmlns="" xmlns:a16="http://schemas.microsoft.com/office/drawing/2014/main" id="{1A9734AE-3C10-4158-8193-140422926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4" name="عنصر نائب لرقم الشريحة 5">
            <a:extLst>
              <a:ext uri="{FF2B5EF4-FFF2-40B4-BE49-F238E27FC236}">
                <a16:creationId xmlns="" xmlns:a16="http://schemas.microsoft.com/office/drawing/2014/main" id="{10DE8AA4-C77E-452E-BC25-1A6C9BB90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FE68F0-E27B-4280-8F09-7E0DE175C342}" type="slidenum">
              <a:rPr lang="ar-EG" altLang="ar-SA"/>
              <a:pPr/>
              <a:t>‹N°›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157348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B722173F-D483-4636-BDE4-14AE5E736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84BB8C0F-104D-4216-B026-B9D2B34E7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="" xmlns:a16="http://schemas.microsoft.com/office/drawing/2014/main" id="{EA250E75-CB93-45D0-A97C-1BE292E72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="" xmlns:a16="http://schemas.microsoft.com/office/drawing/2014/main" id="{13CA9C7F-4C35-4261-9658-D108BABA3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3E4AC-E876-4359-BE95-EB644CA7AFA6}" type="datetimeFigureOut">
              <a:rPr lang="ar-EG"/>
              <a:pPr>
                <a:defRPr/>
              </a:pPr>
              <a:t>15/03/1442</a:t>
            </a:fld>
            <a:endParaRPr lang="ar-EG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="" xmlns:a16="http://schemas.microsoft.com/office/drawing/2014/main" id="{1A9734AE-3C10-4158-8193-140422926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="" xmlns:a16="http://schemas.microsoft.com/office/drawing/2014/main" id="{10DE8AA4-C77E-452E-BC25-1A6C9BB90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21B7C7-B73D-4143-B0FE-EDA787B5CCA7}" type="slidenum">
              <a:rPr lang="ar-EG" altLang="ar-SA"/>
              <a:pPr/>
              <a:t>‹N°›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3783285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A984BE41-A1C1-481E-BC94-56CA68713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3AAE3250-35AA-4E23-8C2E-D7A2702C7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="" xmlns:a16="http://schemas.microsoft.com/office/drawing/2014/main" id="{13CA9C7F-4C35-4261-9658-D108BABA3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9D99F-67BF-449E-B34B-D8F2BC008875}" type="datetimeFigureOut">
              <a:rPr lang="ar-EG"/>
              <a:pPr>
                <a:defRPr/>
              </a:pPr>
              <a:t>15/03/1442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="" xmlns:a16="http://schemas.microsoft.com/office/drawing/2014/main" id="{1A9734AE-3C10-4158-8193-140422926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="" xmlns:a16="http://schemas.microsoft.com/office/drawing/2014/main" id="{10DE8AA4-C77E-452E-BC25-1A6C9BB90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BA1983-A0D4-45EB-9196-3B0CD5F17CB5}" type="slidenum">
              <a:rPr lang="ar-EG" altLang="ar-SA"/>
              <a:pPr/>
              <a:t>‹N°›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1903972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EE1F2CAE-31FA-40A5-A490-277E0B51F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="" xmlns:a16="http://schemas.microsoft.com/office/drawing/2014/main" id="{19170B52-B884-494C-AFF3-67F21B09B9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>
            <a:extLst>
              <a:ext uri="{FF2B5EF4-FFF2-40B4-BE49-F238E27FC236}">
                <a16:creationId xmlns="" xmlns:a16="http://schemas.microsoft.com/office/drawing/2014/main" id="{0964A0CD-528B-4D29-820B-A7F21F9F3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="" xmlns:a16="http://schemas.microsoft.com/office/drawing/2014/main" id="{13CA9C7F-4C35-4261-9658-D108BABA3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DFCF4-830B-4F85-939B-AF2FF651D6D1}" type="datetimeFigureOut">
              <a:rPr lang="ar-EG"/>
              <a:pPr>
                <a:defRPr/>
              </a:pPr>
              <a:t>15/03/1442</a:t>
            </a:fld>
            <a:endParaRPr lang="ar-EG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="" xmlns:a16="http://schemas.microsoft.com/office/drawing/2014/main" id="{1A9734AE-3C10-4158-8193-140422926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="" xmlns:a16="http://schemas.microsoft.com/office/drawing/2014/main" id="{10DE8AA4-C77E-452E-BC25-1A6C9BB90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6C366D-9E5C-4259-BB04-CDA0CDF2FB2E}" type="slidenum">
              <a:rPr lang="ar-EG" altLang="ar-SA"/>
              <a:pPr/>
              <a:t>‹N°›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3886685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87606152-7F0E-4765-8EB0-43F18B5F6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="" xmlns:a16="http://schemas.microsoft.com/office/drawing/2014/main" id="{1A4D0C5B-5FE9-474E-8789-754385DE3A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="" xmlns:a16="http://schemas.microsoft.com/office/drawing/2014/main" id="{13CA9C7F-4C35-4261-9658-D108BABA3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945DB-79D1-4480-8AF4-0B002D7A4380}" type="datetimeFigureOut">
              <a:rPr lang="ar-EG"/>
              <a:pPr>
                <a:defRPr/>
              </a:pPr>
              <a:t>15/03/1442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="" xmlns:a16="http://schemas.microsoft.com/office/drawing/2014/main" id="{1A9734AE-3C10-4158-8193-140422926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="" xmlns:a16="http://schemas.microsoft.com/office/drawing/2014/main" id="{10DE8AA4-C77E-452E-BC25-1A6C9BB90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4E353D-D8A2-468E-A3C5-5EF4DA5C8A99}" type="slidenum">
              <a:rPr lang="ar-EG" altLang="ar-SA"/>
              <a:pPr/>
              <a:t>‹N°›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13713106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="" xmlns:a16="http://schemas.microsoft.com/office/drawing/2014/main" id="{01B1052B-CC56-49E4-9175-9666EA73F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="" xmlns:a16="http://schemas.microsoft.com/office/drawing/2014/main" id="{03ED768C-18D2-41CD-8A7D-29FC039E9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="" xmlns:a16="http://schemas.microsoft.com/office/drawing/2014/main" id="{13CA9C7F-4C35-4261-9658-D108BABA3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1115A-7AF6-468D-9C14-F17313C1830C}" type="datetimeFigureOut">
              <a:rPr lang="ar-EG"/>
              <a:pPr>
                <a:defRPr/>
              </a:pPr>
              <a:t>15/03/1442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="" xmlns:a16="http://schemas.microsoft.com/office/drawing/2014/main" id="{1A9734AE-3C10-4158-8193-140422926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="" xmlns:a16="http://schemas.microsoft.com/office/drawing/2014/main" id="{10DE8AA4-C77E-452E-BC25-1A6C9BB90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18522-06FA-4210-B535-E23931A0F90C}" type="slidenum">
              <a:rPr lang="ar-EG" altLang="ar-SA"/>
              <a:pPr/>
              <a:t>‹N°›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3392365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DA099EFD-72A0-40DC-B45B-33742C1AE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="" xmlns:a16="http://schemas.microsoft.com/office/drawing/2014/main" id="{AE82C23B-11D9-4B89-94E7-09CD2AFE6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="" xmlns:a16="http://schemas.microsoft.com/office/drawing/2014/main" id="{13CA9C7F-4C35-4261-9658-D108BABA3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6A0E0-C00E-4DF2-B103-C69EE8D43B7A}" type="datetimeFigureOut">
              <a:rPr lang="ar-EG"/>
              <a:pPr>
                <a:defRPr/>
              </a:pPr>
              <a:t>15/03/1442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="" xmlns:a16="http://schemas.microsoft.com/office/drawing/2014/main" id="{1A9734AE-3C10-4158-8193-140422926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="" xmlns:a16="http://schemas.microsoft.com/office/drawing/2014/main" id="{10DE8AA4-C77E-452E-BC25-1A6C9BB90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828375-C37F-4D78-B178-47BEAF88D8D8}" type="slidenum">
              <a:rPr lang="ar-EG" altLang="ar-SA"/>
              <a:pPr/>
              <a:t>‹N°›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1035514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AD26A28A-7B16-4A23-9B83-92E37BFA2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69C49B67-356E-44AB-939F-B23F9DC637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="" xmlns:a16="http://schemas.microsoft.com/office/drawing/2014/main" id="{84848A85-AC73-4729-B5BD-7F46C6C64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="" xmlns:a16="http://schemas.microsoft.com/office/drawing/2014/main" id="{13CA9C7F-4C35-4261-9658-D108BABA3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CD2DB-EB03-4D00-AB0C-FEDAFEEDE30F}" type="datetimeFigureOut">
              <a:rPr lang="ar-EG"/>
              <a:pPr>
                <a:defRPr/>
              </a:pPr>
              <a:t>15/03/1442</a:t>
            </a:fld>
            <a:endParaRPr lang="ar-EG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="" xmlns:a16="http://schemas.microsoft.com/office/drawing/2014/main" id="{1A9734AE-3C10-4158-8193-140422926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="" xmlns:a16="http://schemas.microsoft.com/office/drawing/2014/main" id="{10DE8AA4-C77E-452E-BC25-1A6C9BB90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B15CF6-C902-41E3-996C-33C73A4C4D61}" type="slidenum">
              <a:rPr lang="ar-EG" altLang="ar-SA"/>
              <a:pPr/>
              <a:t>‹N°›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2701964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59D59DF3-AD89-4ADE-A49E-6379FC5AA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="" xmlns:a16="http://schemas.microsoft.com/office/drawing/2014/main" id="{FB0F3EDB-CC62-48C6-9B00-B7834EB426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="" xmlns:a16="http://schemas.microsoft.com/office/drawing/2014/main" id="{2FDD0197-A9DF-4B80-9B4B-036A443C4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="" xmlns:a16="http://schemas.microsoft.com/office/drawing/2014/main" id="{0EB06C55-D7C5-41C8-AD5A-45D709E928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="" xmlns:a16="http://schemas.microsoft.com/office/drawing/2014/main" id="{8359CA70-98BA-4FBA-9A46-C92242AA93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3">
            <a:extLst>
              <a:ext uri="{FF2B5EF4-FFF2-40B4-BE49-F238E27FC236}">
                <a16:creationId xmlns="" xmlns:a16="http://schemas.microsoft.com/office/drawing/2014/main" id="{13CA9C7F-4C35-4261-9658-D108BABA3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E94F7-807E-4D43-BFAF-3E6D4B42A5E0}" type="datetimeFigureOut">
              <a:rPr lang="ar-EG"/>
              <a:pPr>
                <a:defRPr/>
              </a:pPr>
              <a:t>15/03/1442</a:t>
            </a:fld>
            <a:endParaRPr lang="ar-EG"/>
          </a:p>
        </p:txBody>
      </p:sp>
      <p:sp>
        <p:nvSpPr>
          <p:cNvPr id="8" name="عنصر نائب للتذييل 4">
            <a:extLst>
              <a:ext uri="{FF2B5EF4-FFF2-40B4-BE49-F238E27FC236}">
                <a16:creationId xmlns="" xmlns:a16="http://schemas.microsoft.com/office/drawing/2014/main" id="{1A9734AE-3C10-4158-8193-140422926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9" name="عنصر نائب لرقم الشريحة 5">
            <a:extLst>
              <a:ext uri="{FF2B5EF4-FFF2-40B4-BE49-F238E27FC236}">
                <a16:creationId xmlns="" xmlns:a16="http://schemas.microsoft.com/office/drawing/2014/main" id="{10DE8AA4-C77E-452E-BC25-1A6C9BB90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0FC9A9-FD08-4E3E-BCE1-324592FC19D8}" type="slidenum">
              <a:rPr lang="ar-EG" altLang="ar-SA"/>
              <a:pPr/>
              <a:t>‹N°›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1274556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AC9EC288-42AB-4350-91B3-9F6A82959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3">
            <a:extLst>
              <a:ext uri="{FF2B5EF4-FFF2-40B4-BE49-F238E27FC236}">
                <a16:creationId xmlns="" xmlns:a16="http://schemas.microsoft.com/office/drawing/2014/main" id="{13CA9C7F-4C35-4261-9658-D108BABA3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C00AE-C79D-4EBB-9090-03A5A33DB155}" type="datetimeFigureOut">
              <a:rPr lang="ar-EG"/>
              <a:pPr>
                <a:defRPr/>
              </a:pPr>
              <a:t>15/03/1442</a:t>
            </a:fld>
            <a:endParaRPr lang="ar-EG"/>
          </a:p>
        </p:txBody>
      </p:sp>
      <p:sp>
        <p:nvSpPr>
          <p:cNvPr id="4" name="عنصر نائب للتذييل 4">
            <a:extLst>
              <a:ext uri="{FF2B5EF4-FFF2-40B4-BE49-F238E27FC236}">
                <a16:creationId xmlns="" xmlns:a16="http://schemas.microsoft.com/office/drawing/2014/main" id="{1A9734AE-3C10-4158-8193-140422926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عنصر نائب لرقم الشريحة 5">
            <a:extLst>
              <a:ext uri="{FF2B5EF4-FFF2-40B4-BE49-F238E27FC236}">
                <a16:creationId xmlns="" xmlns:a16="http://schemas.microsoft.com/office/drawing/2014/main" id="{10DE8AA4-C77E-452E-BC25-1A6C9BB90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9603D1-4009-44CD-AFA5-D0D393CBF63D}" type="slidenum">
              <a:rPr lang="ar-EG" altLang="ar-SA"/>
              <a:pPr/>
              <a:t>‹N°›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1533558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>
            <a:extLst>
              <a:ext uri="{FF2B5EF4-FFF2-40B4-BE49-F238E27FC236}">
                <a16:creationId xmlns="" xmlns:a16="http://schemas.microsoft.com/office/drawing/2014/main" id="{13CA9C7F-4C35-4261-9658-D108BABA3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4BB45-8744-4F8B-AAAC-2E17E5D9A6AB}" type="datetimeFigureOut">
              <a:rPr lang="ar-EG"/>
              <a:pPr>
                <a:defRPr/>
              </a:pPr>
              <a:t>15/03/1442</a:t>
            </a:fld>
            <a:endParaRPr lang="ar-EG"/>
          </a:p>
        </p:txBody>
      </p:sp>
      <p:sp>
        <p:nvSpPr>
          <p:cNvPr id="3" name="عنصر نائب للتذييل 4">
            <a:extLst>
              <a:ext uri="{FF2B5EF4-FFF2-40B4-BE49-F238E27FC236}">
                <a16:creationId xmlns="" xmlns:a16="http://schemas.microsoft.com/office/drawing/2014/main" id="{1A9734AE-3C10-4158-8193-140422926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4" name="عنصر نائب لرقم الشريحة 5">
            <a:extLst>
              <a:ext uri="{FF2B5EF4-FFF2-40B4-BE49-F238E27FC236}">
                <a16:creationId xmlns="" xmlns:a16="http://schemas.microsoft.com/office/drawing/2014/main" id="{10DE8AA4-C77E-452E-BC25-1A6C9BB90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009DE-2911-47DF-8139-73F1A3E6C15F}" type="slidenum">
              <a:rPr lang="ar-EG" altLang="ar-SA"/>
              <a:pPr/>
              <a:t>‹N°›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1709902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B722173F-D483-4636-BDE4-14AE5E736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84BB8C0F-104D-4216-B026-B9D2B34E7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="" xmlns:a16="http://schemas.microsoft.com/office/drawing/2014/main" id="{EA250E75-CB93-45D0-A97C-1BE292E72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="" xmlns:a16="http://schemas.microsoft.com/office/drawing/2014/main" id="{13CA9C7F-4C35-4261-9658-D108BABA3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0F497-4CC6-42ED-857F-F535B767CCFD}" type="datetimeFigureOut">
              <a:rPr lang="ar-EG"/>
              <a:pPr>
                <a:defRPr/>
              </a:pPr>
              <a:t>15/03/1442</a:t>
            </a:fld>
            <a:endParaRPr lang="ar-EG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="" xmlns:a16="http://schemas.microsoft.com/office/drawing/2014/main" id="{1A9734AE-3C10-4158-8193-140422926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="" xmlns:a16="http://schemas.microsoft.com/office/drawing/2014/main" id="{10DE8AA4-C77E-452E-BC25-1A6C9BB90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8DD7A4-100B-4682-B9AF-F503CAB3881D}" type="slidenum">
              <a:rPr lang="ar-EG" altLang="ar-SA"/>
              <a:pPr/>
              <a:t>‹N°›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2494833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EE1F2CAE-31FA-40A5-A490-277E0B51F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="" xmlns:a16="http://schemas.microsoft.com/office/drawing/2014/main" id="{19170B52-B884-494C-AFF3-67F21B09B9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>
            <a:extLst>
              <a:ext uri="{FF2B5EF4-FFF2-40B4-BE49-F238E27FC236}">
                <a16:creationId xmlns="" xmlns:a16="http://schemas.microsoft.com/office/drawing/2014/main" id="{0964A0CD-528B-4D29-820B-A7F21F9F3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="" xmlns:a16="http://schemas.microsoft.com/office/drawing/2014/main" id="{13CA9C7F-4C35-4261-9658-D108BABA3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5E71A-C3C5-4C52-8567-351D81CDEA58}" type="datetimeFigureOut">
              <a:rPr lang="ar-EG"/>
              <a:pPr>
                <a:defRPr/>
              </a:pPr>
              <a:t>15/03/1442</a:t>
            </a:fld>
            <a:endParaRPr lang="ar-EG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="" xmlns:a16="http://schemas.microsoft.com/office/drawing/2014/main" id="{1A9734AE-3C10-4158-8193-140422926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="" xmlns:a16="http://schemas.microsoft.com/office/drawing/2014/main" id="{10DE8AA4-C77E-452E-BC25-1A6C9BB90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686A8A-A5BD-4CE7-B6D6-3BBF154ECD36}" type="slidenum">
              <a:rPr lang="ar-EG" altLang="ar-SA"/>
              <a:pPr/>
              <a:t>‹N°›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1053378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نمط عنوان الشكل الرئيسي</a:t>
            </a:r>
          </a:p>
        </p:txBody>
      </p:sp>
      <p:sp>
        <p:nvSpPr>
          <p:cNvPr id="1027" name="عنصر نائب للنص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en-US" smtClean="0"/>
              <a:t>انقر لتحرير أنماط نص الشكل الرئيسي</a:t>
            </a:r>
          </a:p>
          <a:p>
            <a:pPr lvl="1"/>
            <a:r>
              <a:rPr lang="ar-SA" altLang="en-US" smtClean="0"/>
              <a:t>المستوى الثاني</a:t>
            </a:r>
          </a:p>
          <a:p>
            <a:pPr lvl="2"/>
            <a:r>
              <a:rPr lang="ar-SA" altLang="en-US" smtClean="0"/>
              <a:t>المستوى الثالث</a:t>
            </a:r>
          </a:p>
          <a:p>
            <a:pPr lvl="3"/>
            <a:r>
              <a:rPr lang="ar-SA" altLang="en-US" smtClean="0"/>
              <a:t>المستوى الرابع</a:t>
            </a:r>
          </a:p>
          <a:p>
            <a:pPr lvl="4"/>
            <a:r>
              <a:rPr lang="ar-SA" altLang="en-US" smtClean="0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="" xmlns:a16="http://schemas.microsoft.com/office/drawing/2014/main" id="{13CA9C7F-4C35-4261-9658-D108BABA39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4B5787E-4593-41BD-9462-39A5D3AFFB6F}" type="datetimeFigureOut">
              <a:rPr lang="ar-EG"/>
              <a:pPr>
                <a:defRPr/>
              </a:pPr>
              <a:t>15/03/1442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="" xmlns:a16="http://schemas.microsoft.com/office/drawing/2014/main" id="{1A9734AE-3C10-4158-8193-140422926C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="" xmlns:a16="http://schemas.microsoft.com/office/drawing/2014/main" id="{10DE8AA4-C77E-452E-BC25-1A6C9BB90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rtl="1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B98FC59D-49B8-4DEB-AF26-C19DEDB63BB4}" type="slidenum">
              <a:rPr lang="ar-EG" altLang="ar-SA"/>
              <a:pPr/>
              <a:t>‹N°›</a:t>
            </a:fld>
            <a:endParaRPr lang="ar-EG" alt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r" defTabSz="685800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r" defTabSz="685800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2pPr>
      <a:lvl3pPr algn="r" defTabSz="685800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3pPr>
      <a:lvl4pPr algn="r" defTabSz="685800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4pPr>
      <a:lvl5pPr algn="r" defTabSz="685800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5pPr>
      <a:lvl6pPr marL="457200" algn="r" defTabSz="685800" rtl="1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6pPr>
      <a:lvl7pPr marL="914400" algn="r" defTabSz="685800" rtl="1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7pPr>
      <a:lvl8pPr marL="1371600" algn="r" defTabSz="685800" rtl="1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8pPr>
      <a:lvl9pPr marL="1828800" algn="r" defTabSz="685800" rtl="1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9pPr>
    </p:titleStyle>
    <p:bodyStyle>
      <a:lvl1pPr marL="171450" indent="-171450" algn="r" defTabSz="685800" rtl="1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عنصر نائب للعنوان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 smtClean="0"/>
              <a:t>انقر لتحرير نمط عنوان الشكل الرئيسي</a:t>
            </a:r>
          </a:p>
        </p:txBody>
      </p:sp>
      <p:sp>
        <p:nvSpPr>
          <p:cNvPr id="2051" name="عنصر نائب للنص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en-US" smtClean="0"/>
              <a:t>انقر لتحرير أنماط نص الشكل الرئيسي</a:t>
            </a:r>
          </a:p>
          <a:p>
            <a:pPr lvl="1"/>
            <a:r>
              <a:rPr lang="ar-SA" altLang="en-US" smtClean="0"/>
              <a:t>المستوى الثاني</a:t>
            </a:r>
          </a:p>
          <a:p>
            <a:pPr lvl="2"/>
            <a:r>
              <a:rPr lang="ar-SA" altLang="en-US" smtClean="0"/>
              <a:t>المستوى الثالث</a:t>
            </a:r>
          </a:p>
          <a:p>
            <a:pPr lvl="3"/>
            <a:r>
              <a:rPr lang="ar-SA" altLang="en-US" smtClean="0"/>
              <a:t>المستوى الرابع</a:t>
            </a:r>
          </a:p>
          <a:p>
            <a:pPr lvl="4"/>
            <a:r>
              <a:rPr lang="ar-SA" altLang="en-US" smtClean="0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="" xmlns:a16="http://schemas.microsoft.com/office/drawing/2014/main" id="{13CA9C7F-4C35-4261-9658-D108BABA39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5ACEC01-D8AB-42CA-9A41-580361726B0B}" type="datetimeFigureOut">
              <a:rPr lang="ar-EG"/>
              <a:pPr>
                <a:defRPr/>
              </a:pPr>
              <a:t>15/03/1442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="" xmlns:a16="http://schemas.microsoft.com/office/drawing/2014/main" id="{1A9734AE-3C10-4158-8193-140422926C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="" xmlns:a16="http://schemas.microsoft.com/office/drawing/2014/main" id="{10DE8AA4-C77E-452E-BC25-1A6C9BB90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rtl="1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684AB528-8CAD-474E-B41D-945B706EB457}" type="slidenum">
              <a:rPr lang="ar-EG" altLang="ar-SA"/>
              <a:pPr/>
              <a:t>‹N°›</a:t>
            </a:fld>
            <a:endParaRPr lang="ar-EG" alt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r" defTabSz="685800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r" defTabSz="685800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2pPr>
      <a:lvl3pPr algn="r" defTabSz="685800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3pPr>
      <a:lvl4pPr algn="r" defTabSz="685800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4pPr>
      <a:lvl5pPr algn="r" defTabSz="685800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5pPr>
      <a:lvl6pPr marL="457200" algn="r" defTabSz="685800" rtl="1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6pPr>
      <a:lvl7pPr marL="914400" algn="r" defTabSz="685800" rtl="1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7pPr>
      <a:lvl8pPr marL="1371600" algn="r" defTabSz="685800" rtl="1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8pPr>
      <a:lvl9pPr marL="1828800" algn="r" defTabSz="685800" rtl="1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9pPr>
    </p:titleStyle>
    <p:bodyStyle>
      <a:lvl1pPr marL="171450" indent="-171450" algn="r" defTabSz="685800" rtl="1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wmf"/><Relationship Id="rId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audio" Target="../media/audio9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8.png"/><Relationship Id="rId4" Type="http://schemas.openxmlformats.org/officeDocument/2006/relationships/audio" Target="../media/audio7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48.png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http://www.drazallal.com/Uploads/Images/Doctors/%D8%B7%D8%A8%D9%8A%D8%A8%D8%A9%20%D8%A8%D8%AF%D9%88%D9%86%20%D8%B5%D9%88%D8%B1%D8%A9.png" TargetMode="External"/><Relationship Id="rId5" Type="http://schemas.openxmlformats.org/officeDocument/2006/relationships/image" Target="../media/image59.png"/><Relationship Id="rId4" Type="http://schemas.openxmlformats.org/officeDocument/2006/relationships/image" Target="../media/image53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37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jpeg"/><Relationship Id="rId5" Type="http://schemas.openxmlformats.org/officeDocument/2006/relationships/image" Target="../media/image5.jpeg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1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نتيجة بحث الصور عن رؤية 2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6ABA98C3-B3BF-4BB2-8B10-C3CCB2A32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-2275"/>
            <a:ext cx="7696200" cy="762000"/>
          </a:xfrm>
          <a:ln>
            <a:miter lim="800000"/>
            <a:headEnd/>
            <a:tailEnd/>
          </a:ln>
          <a:extLst/>
        </p:spPr>
        <p:txBody>
          <a:bodyPr rtlCol="1">
            <a:normAutofit/>
          </a:bodyPr>
          <a:lstStyle/>
          <a:p>
            <a:pPr defTabSz="716550" eaLnBrk="1" fontAlgn="auto" hangingPunct="1">
              <a:spcAft>
                <a:spcPts val="0"/>
              </a:spcAft>
              <a:defRPr/>
            </a:pPr>
            <a:r>
              <a:rPr lang="ar-SA" sz="3200" b="1" cap="all" dirty="0">
                <a:ln w="9525" cmpd="sng">
                  <a:solidFill>
                    <a:srgbClr val="FF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" pitchFamily="34" charset="0"/>
              </a:rPr>
              <a:t>أنا فطنة ألتزم بميثاق أخلاقيات التحدث والاستماع </a:t>
            </a:r>
          </a:p>
        </p:txBody>
      </p:sp>
      <p:sp>
        <p:nvSpPr>
          <p:cNvPr id="19459" name="مستطيل 3"/>
          <p:cNvSpPr>
            <a:spLocks noChangeArrowheads="1"/>
          </p:cNvSpPr>
          <p:nvPr/>
        </p:nvSpPr>
        <p:spPr bwMode="auto">
          <a:xfrm>
            <a:off x="1447800" y="1066800"/>
            <a:ext cx="72390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3200" b="1">
                <a:solidFill>
                  <a:srgbClr val="0000FF"/>
                </a:solidFill>
                <a:latin typeface="Arial" pitchFamily="34" charset="0"/>
              </a:rPr>
              <a:t>نتعهد نحن براعم الصف الثاني  أ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3200" b="1">
                <a:solidFill>
                  <a:srgbClr val="0000FF"/>
                </a:solidFill>
                <a:latin typeface="Arial" pitchFamily="34" charset="0"/>
              </a:rPr>
              <a:t>بالمدرسة الابتدائية الثامنة بأملج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ar-SA" altLang="ar-SA" sz="2000" b="1">
              <a:solidFill>
                <a:srgbClr val="FF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2800" b="1">
                <a:solidFill>
                  <a:srgbClr val="FF0000"/>
                </a:solidFill>
                <a:latin typeface="Arial" pitchFamily="34" charset="0"/>
              </a:rPr>
              <a:t>أن نلتزم بأخلاقيات الاستماع التالية: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ar-SA" altLang="ar-SA" sz="1600">
              <a:solidFill>
                <a:srgbClr val="FF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ar-SA" altLang="ar-SA" sz="2800" b="1">
                <a:latin typeface="Arial" pitchFamily="34" charset="0"/>
              </a:rPr>
              <a:t>الجلوس بطريقة صحيحة والتوجه بالنظر للمعلمة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ar-SA" altLang="ar-SA" sz="2800" b="1">
                <a:latin typeface="Arial" pitchFamily="34" charset="0"/>
              </a:rPr>
              <a:t>نستمع ونصغي بانتباه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ar-SA" altLang="ar-SA" sz="2800" b="1">
                <a:latin typeface="Arial" pitchFamily="34" charset="0"/>
              </a:rPr>
              <a:t>نستأذن قبل التحدث وعدم مقاطعة المتحدث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ar-SA" altLang="ar-SA" sz="2800" b="1">
                <a:latin typeface="Arial" pitchFamily="34" charset="0"/>
              </a:rPr>
              <a:t>نخاطب زميلاتنا بأسمائهن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ar-SA" altLang="ar-SA" sz="2800" b="1">
                <a:latin typeface="Arial" pitchFamily="34" charset="0"/>
              </a:rPr>
              <a:t>ننصت عندما يتحدث الغير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ar-SA" altLang="ar-SA" sz="2800" b="1">
                <a:latin typeface="Arial" pitchFamily="34" charset="0"/>
              </a:rPr>
              <a:t>تشجيع زميلاتنا عند المشاركة  </a:t>
            </a:r>
            <a:r>
              <a:rPr lang="ar-SA" altLang="ar-SA" sz="2400">
                <a:latin typeface="Arial" pitchFamily="34" charset="0"/>
              </a:rPr>
              <a:t> </a:t>
            </a:r>
          </a:p>
        </p:txBody>
      </p:sp>
      <p:pic>
        <p:nvPicPr>
          <p:cNvPr id="19460" name="Picture 2" descr="نتيجة بحث الصور عن قلم رصاص كليب ارت"/>
          <p:cNvPicPr>
            <a:picLocks noChangeAspect="1" noChangeArrowheads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89614" flipV="1">
            <a:off x="7240588" y="1016000"/>
            <a:ext cx="168433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500688"/>
            <a:ext cx="1966913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2" descr="صورة ذات صلة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4343400"/>
            <a:ext cx="33147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" descr="نتيجة بحث الصور عن قلم رصاص كليب ارت"/>
          <p:cNvPicPr>
            <a:picLocks noChangeAspect="1" noChangeArrowheads="1"/>
          </p:cNvPicPr>
          <p:nvPr/>
        </p:nvPicPr>
        <p:blipFill>
          <a:blip r:embed="rId4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2441" flipV="1">
            <a:off x="6735763" y="608013"/>
            <a:ext cx="236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مستدير الزوايا 4">
            <a:extLst>
              <a:ext uri="{FF2B5EF4-FFF2-40B4-BE49-F238E27FC236}">
                <a16:creationId xmlns="" xmlns:a16="http://schemas.microsoft.com/office/drawing/2014/main" id="{E5583C5B-E87F-46BA-A256-C92C9A32A80D}"/>
              </a:ext>
            </a:extLst>
          </p:cNvPr>
          <p:cNvSpPr/>
          <p:nvPr/>
        </p:nvSpPr>
        <p:spPr>
          <a:xfrm>
            <a:off x="2286000" y="950913"/>
            <a:ext cx="6735695" cy="52149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39" tIns="45570" rIns="91139" bIns="45570" rtlCol="1" anchor="ctr"/>
          <a:lstStyle/>
          <a:p>
            <a:pPr algn="ctr" rtl="1" eaLnBrk="1" hangingPunct="1">
              <a:defRPr/>
            </a:pPr>
            <a:r>
              <a:rPr lang="ar-SA" sz="5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أصوغ مع مجموعتي </a:t>
            </a:r>
          </a:p>
          <a:p>
            <a:pPr algn="ctr" rtl="1" eaLnBrk="1" hangingPunct="1">
              <a:defRPr/>
            </a:pPr>
            <a:r>
              <a:rPr lang="ar-SA" sz="5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قوانين التعلم التعاوني ...</a:t>
            </a:r>
          </a:p>
          <a:p>
            <a:pPr algn="ctr" rtl="1" eaLnBrk="1" hangingPunct="1">
              <a:defRPr/>
            </a:pPr>
            <a:endParaRPr lang="ar-SA" sz="4400" b="1" dirty="0">
              <a:solidFill>
                <a:schemeClr val="tx1"/>
              </a:solidFill>
            </a:endParaRPr>
          </a:p>
        </p:txBody>
      </p:sp>
      <p:pic>
        <p:nvPicPr>
          <p:cNvPr id="21509" name="Picture 2" descr="صورة ذات صلة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مستطيل 1"/>
          <p:cNvSpPr>
            <a:spLocks noChangeArrowheads="1"/>
          </p:cNvSpPr>
          <p:nvPr/>
        </p:nvSpPr>
        <p:spPr bwMode="auto">
          <a:xfrm>
            <a:off x="2286000" y="285750"/>
            <a:ext cx="5715000" cy="646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3600" b="1">
                <a:latin typeface="Adobe Arabic" pitchFamily="18" charset="-78"/>
                <a:cs typeface="Adobe Arabic" pitchFamily="18" charset="-78"/>
              </a:rPr>
              <a:t>مهام أفراد المجموعة في التعلم التعاوني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="" xmlns:a16="http://schemas.microsoft.com/office/drawing/2014/main" id="{E0260B7C-294E-42C7-8856-1E5D5B0D1EBE}"/>
              </a:ext>
            </a:extLst>
          </p:cNvPr>
          <p:cNvSpPr/>
          <p:nvPr/>
        </p:nvSpPr>
        <p:spPr>
          <a:xfrm>
            <a:off x="2357422" y="1142984"/>
            <a:ext cx="6429420" cy="1785950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4000" dirty="0">
                <a:solidFill>
                  <a:srgbClr val="FF0000"/>
                </a:solidFill>
                <a:latin typeface="Adobe Arabic" pitchFamily="18" charset="-78"/>
                <a:cs typeface="Adobe Arabic" pitchFamily="18" charset="-78"/>
              </a:rPr>
              <a:t>1- القائدة : </a:t>
            </a:r>
          </a:p>
          <a:p>
            <a:pPr algn="ctr" rtl="1" eaLnBrk="1" hangingPunct="1">
              <a:defRPr/>
            </a:pPr>
            <a:r>
              <a:rPr lang="ar-SA" sz="2400" b="1" dirty="0">
                <a:solidFill>
                  <a:schemeClr val="tx1"/>
                </a:solidFill>
              </a:rPr>
              <a:t>إدارة الحوار والمناقشة أثناء عمل المجموعة .</a:t>
            </a:r>
          </a:p>
          <a:p>
            <a:pPr algn="ctr" rtl="1" eaLnBrk="1" hangingPunct="1">
              <a:defRPr/>
            </a:pPr>
            <a:r>
              <a:rPr lang="ar-SA" sz="2400" b="1" dirty="0">
                <a:solidFill>
                  <a:schemeClr val="tx1"/>
                </a:solidFill>
              </a:rPr>
              <a:t>توزيع الفرص على أفراد المجموعة عند عرض النشاط </a:t>
            </a:r>
          </a:p>
          <a:p>
            <a:pPr algn="ctr" rtl="1" eaLnBrk="1" hangingPunct="1">
              <a:defRPr/>
            </a:pPr>
            <a:r>
              <a:rPr lang="ar-SA" sz="2400" b="1" dirty="0">
                <a:solidFill>
                  <a:schemeClr val="tx1"/>
                </a:solidFill>
              </a:rPr>
              <a:t>لمتحدثة الوحيدة مع المعلمة . وتستلم المواد من المعلمة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="" xmlns:a16="http://schemas.microsoft.com/office/drawing/2014/main" id="{D5863EED-8686-4C17-9D51-058F31D1E06A}"/>
              </a:ext>
            </a:extLst>
          </p:cNvPr>
          <p:cNvSpPr/>
          <p:nvPr/>
        </p:nvSpPr>
        <p:spPr>
          <a:xfrm>
            <a:off x="500034" y="4929198"/>
            <a:ext cx="6143668" cy="1714512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4000" dirty="0">
                <a:solidFill>
                  <a:srgbClr val="FF0000"/>
                </a:solidFill>
                <a:latin typeface="Adobe Arabic" pitchFamily="18" charset="-78"/>
                <a:cs typeface="Adobe Arabic" pitchFamily="18" charset="-78"/>
              </a:rPr>
              <a:t>4- الباحثة : </a:t>
            </a:r>
          </a:p>
          <a:p>
            <a:pPr algn="ctr" rtl="1" eaLnBrk="1" hangingPunct="1">
              <a:defRPr/>
            </a:pPr>
            <a:r>
              <a:rPr lang="ar-SA" sz="2400" b="1" dirty="0">
                <a:solidFill>
                  <a:schemeClr val="tx1"/>
                </a:solidFill>
              </a:rPr>
              <a:t>تساعد أفراد المجموعة على الوصول إلى الإجابة الصحيحة </a:t>
            </a:r>
            <a:r>
              <a:rPr lang="ar-SA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="" xmlns:a16="http://schemas.microsoft.com/office/drawing/2014/main" id="{B1EDCE2B-2F5C-41C2-8A8C-0E9F9E06D849}"/>
              </a:ext>
            </a:extLst>
          </p:cNvPr>
          <p:cNvSpPr/>
          <p:nvPr/>
        </p:nvSpPr>
        <p:spPr>
          <a:xfrm>
            <a:off x="285720" y="3214686"/>
            <a:ext cx="4143404" cy="1428760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4000" dirty="0">
                <a:solidFill>
                  <a:srgbClr val="FF0000"/>
                </a:solidFill>
                <a:latin typeface="Adobe Arabic" pitchFamily="18" charset="-78"/>
                <a:cs typeface="Adobe Arabic" pitchFamily="18" charset="-78"/>
              </a:rPr>
              <a:t>3- القارئة : </a:t>
            </a:r>
          </a:p>
          <a:p>
            <a:pPr algn="ctr" rtl="1" eaLnBrk="1" hangingPunct="1">
              <a:defRPr/>
            </a:pPr>
            <a:r>
              <a:rPr lang="ar-SA" sz="2400" b="1" dirty="0">
                <a:solidFill>
                  <a:schemeClr val="tx1"/>
                </a:solidFill>
              </a:rPr>
              <a:t>تلخص أفكار المجموعة  في نقاط محددة وتذكرها .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="" xmlns:a16="http://schemas.microsoft.com/office/drawing/2014/main" id="{B9760E66-A5E4-4617-87FC-72F622FFE6A7}"/>
              </a:ext>
            </a:extLst>
          </p:cNvPr>
          <p:cNvSpPr/>
          <p:nvPr/>
        </p:nvSpPr>
        <p:spPr>
          <a:xfrm>
            <a:off x="4643438" y="3286124"/>
            <a:ext cx="4143404" cy="1428760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4000" dirty="0">
                <a:solidFill>
                  <a:srgbClr val="FF0000"/>
                </a:solidFill>
                <a:latin typeface="Adobe Arabic" pitchFamily="18" charset="-78"/>
                <a:cs typeface="Adobe Arabic" pitchFamily="18" charset="-78"/>
              </a:rPr>
              <a:t>2- الكاتبة : </a:t>
            </a:r>
          </a:p>
          <a:p>
            <a:pPr algn="ctr" rtl="1" eaLnBrk="1" hangingPunct="1">
              <a:defRPr/>
            </a:pPr>
            <a:r>
              <a:rPr lang="ar-SA" sz="2400" b="1" dirty="0">
                <a:solidFill>
                  <a:schemeClr val="tx1"/>
                </a:solidFill>
              </a:rPr>
              <a:t>كتابة أفكار المجموعة وتحرير التقرير.</a:t>
            </a:r>
          </a:p>
        </p:txBody>
      </p:sp>
      <p:pic>
        <p:nvPicPr>
          <p:cNvPr id="235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4357688"/>
            <a:ext cx="2214563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0025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="" xmlns:a16="http://schemas.microsoft.com/office/drawing/2014/main" id="{81036AA5-55C1-4AB5-B538-09705605A52F}"/>
              </a:ext>
            </a:extLst>
          </p:cNvPr>
          <p:cNvSpPr txBox="1"/>
          <p:nvPr/>
        </p:nvSpPr>
        <p:spPr>
          <a:xfrm>
            <a:off x="3276600" y="2438400"/>
            <a:ext cx="5867400" cy="3139317"/>
          </a:xfrm>
          <a:prstGeom prst="rect">
            <a:avLst/>
          </a:prstGeom>
          <a:noFill/>
        </p:spPr>
        <p:txBody>
          <a:bodyPr lIns="91437" tIns="45718" rIns="91437" bIns="45718" rtlCol="1">
            <a:spAutoFit/>
          </a:bodyPr>
          <a:lstStyle/>
          <a:p>
            <a:pPr algn="ctr" rtl="1" eaLnBrk="1" hangingPunct="1">
              <a:defRPr/>
            </a:pPr>
            <a:r>
              <a:rPr lang="en-US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ar-SA" sz="6600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وعلى هذا تم الاتفاق</a:t>
            </a:r>
          </a:p>
          <a:p>
            <a:pPr algn="ctr" rtl="1" eaLnBrk="1" hangingPunct="1">
              <a:defRPr/>
            </a:pPr>
            <a:r>
              <a:rPr lang="ar-SA" sz="6600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مع فطنات </a:t>
            </a:r>
          </a:p>
          <a:p>
            <a:pPr algn="ctr" rtl="1" eaLnBrk="1" hangingPunct="1">
              <a:defRPr/>
            </a:pPr>
            <a:r>
              <a:rPr lang="ar-SA" sz="6600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الصف الثاني</a:t>
            </a:r>
          </a:p>
        </p:txBody>
      </p:sp>
    </p:spTree>
  </p:cSld>
  <p:clrMapOvr>
    <a:masterClrMapping/>
  </p:clrMapOvr>
  <p:transition advTm="0">
    <p:sndAc>
      <p:stSnd>
        <p:snd r:embed="rId2" name="0139 -  خطأ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="" xmlns:a16="http://schemas.microsoft.com/office/drawing/2014/main" id="{61A8A783-F7C7-4AC7-9654-48FB30CBDA39}"/>
              </a:ext>
            </a:extLst>
          </p:cNvPr>
          <p:cNvSpPr/>
          <p:nvPr/>
        </p:nvSpPr>
        <p:spPr>
          <a:xfrm>
            <a:off x="3071802" y="928670"/>
            <a:ext cx="428354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 eaLnBrk="1" hangingPunct="1">
              <a:defRPr/>
            </a:pPr>
            <a:r>
              <a:rPr lang="ar-SA" sz="60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جميلتي الرائعة :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="" xmlns:a16="http://schemas.microsoft.com/office/drawing/2014/main" id="{D9FCA68C-0608-425B-9B0B-270ED15CFEE9}"/>
              </a:ext>
            </a:extLst>
          </p:cNvPr>
          <p:cNvSpPr/>
          <p:nvPr/>
        </p:nvSpPr>
        <p:spPr>
          <a:xfrm>
            <a:off x="571472" y="2214554"/>
            <a:ext cx="6894837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 eaLnBrk="1" hangingPunct="1">
              <a:defRPr/>
            </a:pPr>
            <a:r>
              <a:rPr lang="ar-SA" sz="5400" b="1" dirty="0"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لكي تكوني فراشة جميلة </a:t>
            </a:r>
          </a:p>
          <a:p>
            <a:pPr algn="ctr" rtl="1" eaLnBrk="1" hangingPunct="1">
              <a:defRPr/>
            </a:pPr>
            <a:r>
              <a:rPr lang="ar-SA" sz="5400" b="1" dirty="0"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لا بد أن تكوني</a:t>
            </a:r>
          </a:p>
          <a:p>
            <a:pPr algn="ctr" rtl="1" eaLnBrk="1" hangingPunct="1">
              <a:defRPr/>
            </a:pPr>
            <a:r>
              <a:rPr lang="ar-SA" sz="5400" b="1" dirty="0"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نشيطة خلال الحصة </a:t>
            </a:r>
          </a:p>
          <a:p>
            <a:pPr algn="ctr" rtl="1" eaLnBrk="1" hangingPunct="1">
              <a:defRPr/>
            </a:pPr>
            <a:r>
              <a:rPr lang="ar-SA" sz="5400" b="1" dirty="0"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لتحصلي على التعزيز الفردي </a:t>
            </a:r>
            <a:r>
              <a:rPr lang="ar-SA" sz="4400" b="1" dirty="0"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.</a:t>
            </a: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نتيجة بحث الصور عن قوانين الصف كرتون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5" t="50000" r="57793" b="7964"/>
          <a:stretch>
            <a:fillRect/>
          </a:stretch>
        </p:blipFill>
        <p:spPr bwMode="auto">
          <a:xfrm>
            <a:off x="1700213" y="504825"/>
            <a:ext cx="1728787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6" descr="صورة ذات صلة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725" y="26988"/>
            <a:ext cx="6173788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="" xmlns:a16="http://schemas.microsoft.com/office/drawing/2014/main" id="{3C559434-B1F7-4EAF-8D5D-5968A353E3D5}"/>
              </a:ext>
            </a:extLst>
          </p:cNvPr>
          <p:cNvSpPr/>
          <p:nvPr/>
        </p:nvSpPr>
        <p:spPr>
          <a:xfrm rot="21262946">
            <a:off x="5600088" y="489314"/>
            <a:ext cx="320793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rtl="1" eaLnBrk="1" hangingPunct="1">
              <a:defRPr/>
            </a:pPr>
            <a:r>
              <a:rPr lang="ar-SA" sz="5400" cap="all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cs typeface="PT Bold Heading" pitchFamily="2" charset="-78"/>
              </a:rPr>
              <a:t>بطاقة دخول</a:t>
            </a:r>
          </a:p>
        </p:txBody>
      </p:sp>
      <p:sp>
        <p:nvSpPr>
          <p:cNvPr id="27653" name="مستطيل 6"/>
          <p:cNvSpPr>
            <a:spLocks noChangeArrowheads="1"/>
          </p:cNvSpPr>
          <p:nvPr/>
        </p:nvSpPr>
        <p:spPr bwMode="auto">
          <a:xfrm>
            <a:off x="5129213" y="2274888"/>
            <a:ext cx="31765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ar-SA" altLang="ar-SA" sz="2800" b="1">
                <a:latin typeface="Arial" pitchFamily="34" charset="0"/>
                <a:sym typeface="Wingdings 2" pitchFamily="18" charset="2"/>
              </a:rPr>
              <a:t>1 </a:t>
            </a:r>
            <a:r>
              <a:rPr lang="ar-SA" altLang="ar-SA" sz="2800" b="1">
                <a:latin typeface="Arial" pitchFamily="34" charset="0"/>
              </a:rPr>
              <a:t> كم وحدة درسنا ؟</a:t>
            </a:r>
          </a:p>
        </p:txBody>
      </p:sp>
      <p:sp>
        <p:nvSpPr>
          <p:cNvPr id="27654" name="مستطيل 8"/>
          <p:cNvSpPr>
            <a:spLocks noChangeArrowheads="1"/>
          </p:cNvSpPr>
          <p:nvPr/>
        </p:nvSpPr>
        <p:spPr bwMode="auto">
          <a:xfrm>
            <a:off x="3276600" y="2851150"/>
            <a:ext cx="5194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ar-SA" altLang="ar-SA" sz="2800" b="1">
                <a:latin typeface="Arial" pitchFamily="34" charset="0"/>
                <a:sym typeface="Wingdings 2" pitchFamily="18" charset="2"/>
              </a:rPr>
              <a:t>2 </a:t>
            </a:r>
            <a:r>
              <a:rPr lang="ar-SA" altLang="ar-SA" sz="2800" b="1">
                <a:latin typeface="Arial" pitchFamily="34" charset="0"/>
              </a:rPr>
              <a:t> ما مجال الوحدة التي ندرسها الآن؟</a:t>
            </a:r>
          </a:p>
        </p:txBody>
      </p:sp>
      <p:sp>
        <p:nvSpPr>
          <p:cNvPr id="27655" name="مستطيل 10"/>
          <p:cNvSpPr>
            <a:spLocks noChangeArrowheads="1"/>
          </p:cNvSpPr>
          <p:nvPr/>
        </p:nvSpPr>
        <p:spPr bwMode="auto">
          <a:xfrm>
            <a:off x="3824288" y="3482975"/>
            <a:ext cx="44640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ar-SA" altLang="ar-SA" sz="2800" b="1">
                <a:latin typeface="Arial" pitchFamily="34" charset="0"/>
                <a:sym typeface="Wingdings 2" pitchFamily="18" charset="2"/>
              </a:rPr>
              <a:t>3 </a:t>
            </a:r>
            <a:r>
              <a:rPr lang="ar-SA" altLang="ar-SA" sz="2800" b="1">
                <a:latin typeface="Arial" pitchFamily="34" charset="0"/>
              </a:rPr>
              <a:t> كم رقم الوحدة التي ندرسها؟</a:t>
            </a:r>
          </a:p>
        </p:txBody>
      </p:sp>
      <p:sp>
        <p:nvSpPr>
          <p:cNvPr id="27656" name="مستطيل 10"/>
          <p:cNvSpPr>
            <a:spLocks noChangeArrowheads="1"/>
          </p:cNvSpPr>
          <p:nvPr/>
        </p:nvSpPr>
        <p:spPr bwMode="auto">
          <a:xfrm>
            <a:off x="2832100" y="4121150"/>
            <a:ext cx="56546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ar-SA" altLang="ar-SA" sz="2800" b="1">
                <a:latin typeface="Arial" pitchFamily="34" charset="0"/>
                <a:sym typeface="Wingdings 2" pitchFamily="18" charset="2"/>
              </a:rPr>
              <a:t>4 </a:t>
            </a:r>
            <a:r>
              <a:rPr lang="ar-SA" altLang="ar-SA" sz="2800" b="1">
                <a:latin typeface="Arial" pitchFamily="34" charset="0"/>
              </a:rPr>
              <a:t> كوني عملية حسابية ناتجها رقم الوحدة ؟</a:t>
            </a:r>
          </a:p>
        </p:txBody>
      </p:sp>
      <p:sp>
        <p:nvSpPr>
          <p:cNvPr id="27657" name="مستطيل 12"/>
          <p:cNvSpPr>
            <a:spLocks noChangeArrowheads="1"/>
          </p:cNvSpPr>
          <p:nvPr/>
        </p:nvSpPr>
        <p:spPr bwMode="auto">
          <a:xfrm>
            <a:off x="3084513" y="4786313"/>
            <a:ext cx="5149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ar-SA" altLang="ar-SA" sz="2800" b="1">
                <a:latin typeface="Arial" pitchFamily="34" charset="0"/>
                <a:sym typeface="Wingdings 2" pitchFamily="18" charset="2"/>
              </a:rPr>
              <a:t>5 </a:t>
            </a:r>
            <a:r>
              <a:rPr lang="ar-SA" altLang="ar-SA" sz="2800" b="1">
                <a:latin typeface="Arial" pitchFamily="34" charset="0"/>
              </a:rPr>
              <a:t> ما لون الوحدة  ؟ وبـمـا يـذكــرك ؟</a:t>
            </a:r>
          </a:p>
        </p:txBody>
      </p:sp>
      <p:pic>
        <p:nvPicPr>
          <p:cNvPr id="27658" name="Picture 2" descr="صورة ذات صل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287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مستطيل 21">
            <a:extLst>
              <a:ext uri="{FF2B5EF4-FFF2-40B4-BE49-F238E27FC236}">
                <a16:creationId xmlns="" xmlns:a16="http://schemas.microsoft.com/office/drawing/2014/main" id="{B22DA2B7-1EDC-46DA-A6AF-31E47EE9FC06}"/>
              </a:ext>
            </a:extLst>
          </p:cNvPr>
          <p:cNvSpPr/>
          <p:nvPr/>
        </p:nvSpPr>
        <p:spPr>
          <a:xfrm>
            <a:off x="7236216" y="18556"/>
            <a:ext cx="1910680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 dirty="0">
                <a:latin typeface="+mn-lt"/>
                <a:cs typeface="+mn-cs"/>
              </a:rPr>
              <a:t>الوحدة</a:t>
            </a:r>
            <a:endParaRPr lang="en-US" sz="6000" dirty="0">
              <a:latin typeface="+mn-lt"/>
              <a:cs typeface="+mn-cs"/>
            </a:endParaRPr>
          </a:p>
        </p:txBody>
      </p:sp>
      <p:sp>
        <p:nvSpPr>
          <p:cNvPr id="23" name="دائرة مجوفة 22">
            <a:extLst>
              <a:ext uri="{FF2B5EF4-FFF2-40B4-BE49-F238E27FC236}">
                <a16:creationId xmlns="" xmlns:a16="http://schemas.microsoft.com/office/drawing/2014/main" id="{5818410B-386C-4871-AE54-947B0744618B}"/>
              </a:ext>
            </a:extLst>
          </p:cNvPr>
          <p:cNvSpPr/>
          <p:nvPr/>
        </p:nvSpPr>
        <p:spPr>
          <a:xfrm>
            <a:off x="7020272" y="3717032"/>
            <a:ext cx="1297218" cy="1225780"/>
          </a:xfrm>
          <a:prstGeom prst="donut">
            <a:avLst>
              <a:gd name="adj" fmla="val 17974"/>
            </a:avLst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64109">
            <a:off x="7045325" y="2243138"/>
            <a:ext cx="19970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صورة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17786" r="41574" b="6580"/>
          <a:stretch>
            <a:fillRect/>
          </a:stretch>
        </p:blipFill>
        <p:spPr bwMode="auto">
          <a:xfrm>
            <a:off x="611188" y="-3175"/>
            <a:ext cx="6235700" cy="694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>
            <a:extLst>
              <a:ext uri="{FF2B5EF4-FFF2-40B4-BE49-F238E27FC236}">
                <a16:creationId xmlns="" xmlns:a16="http://schemas.microsoft.com/office/drawing/2014/main" id="{A6EA9F6D-E2C7-4C48-A7EB-9F8087BDF583}"/>
              </a:ext>
            </a:extLst>
          </p:cNvPr>
          <p:cNvSpPr/>
          <p:nvPr/>
        </p:nvSpPr>
        <p:spPr>
          <a:xfrm>
            <a:off x="1714500" y="928688"/>
            <a:ext cx="6143625" cy="231933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39" tIns="45570" rIns="91139" bIns="45570" rtlCol="1" anchor="ctr"/>
          <a:lstStyle/>
          <a:p>
            <a:pPr algn="ctr" rtl="1" eaLnBrk="1" hangingPunct="1">
              <a:defRPr/>
            </a:pPr>
            <a:r>
              <a:rPr lang="ar-SA" sz="4800" b="1" dirty="0">
                <a:solidFill>
                  <a:srgbClr val="C00000"/>
                </a:solidFill>
              </a:rPr>
              <a:t>أعواد المثلجات</a:t>
            </a: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3357563"/>
            <a:ext cx="7286625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>
            <a:extLst>
              <a:ext uri="{FF2B5EF4-FFF2-40B4-BE49-F238E27FC236}">
                <a16:creationId xmlns="" xmlns:a16="http://schemas.microsoft.com/office/drawing/2014/main" id="{BAE6F37B-62EA-46DF-A5D2-C624F80ACA7A}"/>
              </a:ext>
            </a:extLst>
          </p:cNvPr>
          <p:cNvSpPr/>
          <p:nvPr/>
        </p:nvSpPr>
        <p:spPr>
          <a:xfrm>
            <a:off x="571500" y="1071563"/>
            <a:ext cx="7929563" cy="378618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39" tIns="45570" rIns="91139" bIns="45570" rtlCol="1" anchor="ctr"/>
          <a:lstStyle/>
          <a:p>
            <a:pPr algn="ctr" rtl="1" eaLnBrk="1" hangingPunct="1">
              <a:defRPr/>
            </a:pPr>
            <a:r>
              <a:rPr lang="ar-SA" sz="4800" b="1" dirty="0">
                <a:solidFill>
                  <a:srgbClr val="C00000"/>
                </a:solidFill>
              </a:rPr>
              <a:t>روح الفريق الواحد</a:t>
            </a:r>
          </a:p>
          <a:p>
            <a:pPr algn="ctr" rtl="1" eaLnBrk="1" hangingPunct="1">
              <a:defRPr/>
            </a:pPr>
            <a:endParaRPr lang="ar-SA" sz="4800" b="1" dirty="0">
              <a:solidFill>
                <a:srgbClr val="C00000"/>
              </a:solidFill>
            </a:endParaRPr>
          </a:p>
          <a:p>
            <a:pPr algn="ctr" rtl="1" eaLnBrk="1" hangingPunct="1">
              <a:defRPr/>
            </a:pPr>
            <a:r>
              <a:rPr lang="ar-SA" sz="4800" b="1" dirty="0">
                <a:solidFill>
                  <a:srgbClr val="C00000"/>
                </a:solidFill>
              </a:rPr>
              <a:t>إستراتجية اللوحات</a:t>
            </a:r>
          </a:p>
          <a:p>
            <a:pPr algn="ctr" rtl="1" eaLnBrk="1" hangingPunct="1">
              <a:defRPr/>
            </a:pPr>
            <a:r>
              <a:rPr lang="ar-SA" sz="4800" b="1" dirty="0">
                <a:solidFill>
                  <a:srgbClr val="C00000"/>
                </a:solidFill>
              </a:rPr>
              <a:t> </a:t>
            </a:r>
          </a:p>
          <a:p>
            <a:pPr algn="ctr" rtl="1" eaLnBrk="1" hangingPunct="1">
              <a:defRPr/>
            </a:pPr>
            <a:r>
              <a:rPr lang="ar-SA" sz="4800" b="1" dirty="0">
                <a:solidFill>
                  <a:srgbClr val="C00000"/>
                </a:solidFill>
              </a:rPr>
              <a:t>إملاء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33" name="Rectangle 4">
            <a:extLst>
              <a:ext uri="{FF2B5EF4-FFF2-40B4-BE49-F238E27FC236}">
                <a16:creationId xmlns="" xmlns:a16="http://schemas.microsoft.com/office/drawing/2014/main" id="{1DE9EF5B-CE9B-40F8-A9BE-B79DEBAFF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214313"/>
            <a:ext cx="8643938" cy="9540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rtl="1" eaLnBrk="1" hangingPunct="1">
              <a:defRPr/>
            </a:pPr>
            <a:r>
              <a:rPr lang="ar-SA" sz="1600" b="1" dirty="0">
                <a:cs typeface="Times New Roman" pitchFamily="18" charset="0"/>
              </a:rPr>
              <a:t>اسم المجموعة : ........................     الدرس : ..............................                            نشاط  (كلمة السر ) </a:t>
            </a:r>
          </a:p>
          <a:p>
            <a:pPr algn="ctr" rtl="1" eaLnBrk="1" hangingPunct="1">
              <a:defRPr/>
            </a:pPr>
            <a:r>
              <a:rPr lang="ar-SA" sz="1600" b="1" dirty="0">
                <a:cs typeface="Times New Roman" pitchFamily="18" charset="0"/>
              </a:rPr>
              <a:t>الهدف : التوصل لعنوان الدرس</a:t>
            </a:r>
            <a:endParaRPr lang="en-US" sz="900" dirty="0"/>
          </a:p>
          <a:p>
            <a:pPr algn="ctr" rtl="1" eaLnBrk="1" hangingPunct="1">
              <a:defRPr/>
            </a:pPr>
            <a:r>
              <a:rPr lang="ar-SA" sz="1600" b="1" dirty="0">
                <a:cs typeface="Times New Roman" pitchFamily="18" charset="0"/>
              </a:rPr>
              <a:t>الزمن : دقيقة                                                                                             آلية التنفيذ : جماعي (4) </a:t>
            </a:r>
            <a:endParaRPr lang="en-US" sz="900" dirty="0"/>
          </a:p>
          <a:p>
            <a:pPr algn="r" rtl="1" eaLnBrk="1" hangingPunct="1">
              <a:defRPr/>
            </a:pPr>
            <a:endParaRPr lang="en-US" sz="800" dirty="0"/>
          </a:p>
        </p:txBody>
      </p:sp>
      <p:sp>
        <p:nvSpPr>
          <p:cNvPr id="31747" name="مستطيل 8"/>
          <p:cNvSpPr>
            <a:spLocks noChangeArrowheads="1"/>
          </p:cNvSpPr>
          <p:nvPr/>
        </p:nvSpPr>
        <p:spPr bwMode="auto">
          <a:xfrm>
            <a:off x="-214313" y="1343025"/>
            <a:ext cx="9144001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2400" b="1">
                <a:latin typeface="Arial" pitchFamily="34" charset="0"/>
                <a:cs typeface="Times New Roman" pitchFamily="18" charset="0"/>
              </a:rPr>
              <a:t>تلميذتي الفطنة تعاوني  مع أفراد مجموعتك بشطب الحروف المتشابهة </a:t>
            </a:r>
          </a:p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2400" b="1">
                <a:latin typeface="Arial" pitchFamily="34" charset="0"/>
                <a:cs typeface="Times New Roman" pitchFamily="18" charset="0"/>
              </a:rPr>
              <a:t>لتصلي لعنوان درسنا : </a:t>
            </a:r>
          </a:p>
        </p:txBody>
      </p:sp>
      <p:pic>
        <p:nvPicPr>
          <p:cNvPr id="1026" name="Picture 2" descr="D:\دي 1\الصف الثاني\ف1\اليوم الوطني\1406616889091.jpg">
            <a:extLst>
              <a:ext uri="{FF2B5EF4-FFF2-40B4-BE49-F238E27FC236}">
                <a16:creationId xmlns="" xmlns:a16="http://schemas.microsoft.com/office/drawing/2014/main" id="{7DCA8F3A-6B72-4B02-A777-FE9D88D62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6625"/>
          <a:stretch>
            <a:fillRect/>
          </a:stretch>
        </p:blipFill>
        <p:spPr bwMode="auto">
          <a:xfrm>
            <a:off x="8072462" y="1142984"/>
            <a:ext cx="1071538" cy="13852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49" name="AutoShape 7" descr="نتيجة بحث الصور عن مفتاح كرتون للتلوين"/>
          <p:cNvSpPr>
            <a:spLocks noChangeAspect="1" noChangeArrowheads="1"/>
          </p:cNvSpPr>
          <p:nvPr/>
        </p:nvSpPr>
        <p:spPr bwMode="auto">
          <a:xfrm>
            <a:off x="8118475" y="-1881188"/>
            <a:ext cx="5543550" cy="392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ar-SA" altLang="ar-SA" sz="1800">
              <a:latin typeface="Arial" pitchFamily="34" charset="0"/>
            </a:endParaRPr>
          </a:p>
        </p:txBody>
      </p:sp>
      <p:sp>
        <p:nvSpPr>
          <p:cNvPr id="31750" name="AutoShape 9" descr="نتيجة بحث الصور عن مفتاح كرتون للتلوين"/>
          <p:cNvSpPr>
            <a:spLocks noChangeAspect="1" noChangeArrowheads="1"/>
          </p:cNvSpPr>
          <p:nvPr/>
        </p:nvSpPr>
        <p:spPr bwMode="auto">
          <a:xfrm>
            <a:off x="8207375" y="-1690688"/>
            <a:ext cx="7486650" cy="353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ar-SA" altLang="ar-SA" sz="1800">
              <a:latin typeface="Arial" pitchFamily="34" charset="0"/>
            </a:endParaRPr>
          </a:p>
        </p:txBody>
      </p:sp>
      <p:sp>
        <p:nvSpPr>
          <p:cNvPr id="31751" name="AutoShape 11" descr="نتيجة بحث الصور عن مفتاح كرتون للتلوين"/>
          <p:cNvSpPr>
            <a:spLocks noChangeAspect="1" noChangeArrowheads="1"/>
          </p:cNvSpPr>
          <p:nvPr/>
        </p:nvSpPr>
        <p:spPr bwMode="auto">
          <a:xfrm>
            <a:off x="8207375" y="-1690688"/>
            <a:ext cx="7486650" cy="353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ar-SA" altLang="ar-SA" sz="1800">
              <a:latin typeface="Arial" pitchFamily="34" charset="0"/>
            </a:endParaRPr>
          </a:p>
        </p:txBody>
      </p:sp>
      <p:sp>
        <p:nvSpPr>
          <p:cNvPr id="31752" name="AutoShape 13" descr="نتيجة بحث الصور عن مفتاح كرتون للتلوين"/>
          <p:cNvSpPr>
            <a:spLocks noChangeAspect="1" noChangeArrowheads="1"/>
          </p:cNvSpPr>
          <p:nvPr/>
        </p:nvSpPr>
        <p:spPr bwMode="auto">
          <a:xfrm>
            <a:off x="8207375" y="-1690688"/>
            <a:ext cx="7486650" cy="353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ar-SA" altLang="ar-SA" sz="1800">
              <a:latin typeface="Arial" pitchFamily="34" charset="0"/>
            </a:endParaRPr>
          </a:p>
        </p:txBody>
      </p:sp>
      <p:sp>
        <p:nvSpPr>
          <p:cNvPr id="31753" name="AutoShape 15" descr="نتيجة بحث الصور عن مفتاح كرتون للتلوين"/>
          <p:cNvSpPr>
            <a:spLocks noChangeAspect="1" noChangeArrowheads="1"/>
          </p:cNvSpPr>
          <p:nvPr/>
        </p:nvSpPr>
        <p:spPr bwMode="auto">
          <a:xfrm>
            <a:off x="8118475" y="-1881188"/>
            <a:ext cx="5543550" cy="392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ar-SA" altLang="ar-SA" sz="1800">
              <a:latin typeface="Arial" pitchFamily="34" charset="0"/>
            </a:endParaRPr>
          </a:p>
        </p:txBody>
      </p:sp>
      <p:graphicFrame>
        <p:nvGraphicFramePr>
          <p:cNvPr id="11" name="جدول 10">
            <a:extLst>
              <a:ext uri="{FF2B5EF4-FFF2-40B4-BE49-F238E27FC236}">
                <a16:creationId xmlns="" xmlns:a16="http://schemas.microsoft.com/office/drawing/2014/main" id="{42A0DC74-7168-464F-B4A3-C8EC0D443964}"/>
              </a:ext>
            </a:extLst>
          </p:cNvPr>
          <p:cNvGraphicFramePr>
            <a:graphicFrameLocks noGrp="1"/>
          </p:cNvGraphicFramePr>
          <p:nvPr/>
        </p:nvGraphicFramePr>
        <p:xfrm>
          <a:off x="3132138" y="2620963"/>
          <a:ext cx="5227637" cy="904875"/>
        </p:xfrm>
        <a:graphic>
          <a:graphicData uri="http://schemas.openxmlformats.org/drawingml/2006/table">
            <a:tbl>
              <a:tblPr rtl="1"/>
              <a:tblGrid>
                <a:gridCol w="9830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95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515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6822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6528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904875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800" b="0" dirty="0">
                          <a:solidFill>
                            <a:schemeClr val="tx1"/>
                          </a:solidFill>
                          <a:latin typeface="Adobe Caslon Pro" pitchFamily="18" charset="0"/>
                          <a:cs typeface="Estrangelo Edessa" pitchFamily="66" charset="0"/>
                        </a:rPr>
                        <a:t>صِ  </a:t>
                      </a:r>
                      <a:endParaRPr lang="ar-EG" sz="4800" b="0" dirty="0">
                        <a:solidFill>
                          <a:schemeClr val="tx1"/>
                        </a:solidFill>
                        <a:latin typeface="Adobe Caslon Pro" pitchFamily="18" charset="0"/>
                        <a:cs typeface="Estrangelo Edessa" pitchFamily="66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800" b="0" dirty="0">
                          <a:solidFill>
                            <a:schemeClr val="tx1"/>
                          </a:solidFill>
                          <a:latin typeface="Adobe Caslon Pro" pitchFamily="18" charset="0"/>
                          <a:cs typeface="Estrangelo Edessa" pitchFamily="66" charset="0"/>
                        </a:rPr>
                        <a:t>ق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4800" b="0" dirty="0">
                          <a:solidFill>
                            <a:schemeClr val="tx1"/>
                          </a:solidFill>
                          <a:latin typeface="Adobe Caslon Pro" pitchFamily="18" charset="0"/>
                          <a:cs typeface="Estrangelo Edessa" pitchFamily="66" charset="0"/>
                        </a:rPr>
                        <a:t>لَ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4800" b="0" dirty="0">
                          <a:solidFill>
                            <a:schemeClr val="tx1"/>
                          </a:solidFill>
                          <a:latin typeface="Adobe Caslon Pro" pitchFamily="18" charset="0"/>
                          <a:cs typeface="Estrangelo Edessa" pitchFamily="66" charset="0"/>
                        </a:rPr>
                        <a:t>ةُ 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4800" b="0" dirty="0">
                          <a:solidFill>
                            <a:schemeClr val="tx1"/>
                          </a:solidFill>
                          <a:latin typeface="Adobe Caslon Pro" pitchFamily="18" charset="0"/>
                          <a:cs typeface="Estrangelo Edessa" pitchFamily="66" charset="0"/>
                        </a:rPr>
                        <a:t>ق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جدول 13">
            <a:extLst>
              <a:ext uri="{FF2B5EF4-FFF2-40B4-BE49-F238E27FC236}">
                <a16:creationId xmlns="" xmlns:a16="http://schemas.microsoft.com/office/drawing/2014/main" id="{90B86E2B-A401-4BCB-8C75-43207A8AA74B}"/>
              </a:ext>
            </a:extLst>
          </p:cNvPr>
          <p:cNvGraphicFramePr>
            <a:graphicFrameLocks noGrp="1"/>
          </p:cNvGraphicFramePr>
          <p:nvPr/>
        </p:nvGraphicFramePr>
        <p:xfrm>
          <a:off x="3167062" y="3794125"/>
          <a:ext cx="5227638" cy="1208088"/>
        </p:xfrm>
        <a:graphic>
          <a:graphicData uri="http://schemas.openxmlformats.org/drawingml/2006/table">
            <a:tbl>
              <a:tblPr rtl="1"/>
              <a:tblGrid>
                <a:gridCol w="7794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022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030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505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8255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82554">
                  <a:extLst>
                    <a:ext uri="{9D8B030D-6E8A-4147-A177-3AD203B41FA5}">
                      <a16:colId xmlns="" xmlns:a16="http://schemas.microsoft.com/office/drawing/2014/main" val="3609164265"/>
                    </a:ext>
                  </a:extLst>
                </a:gridCol>
              </a:tblGrid>
              <a:tr h="1208088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800" b="0" dirty="0">
                          <a:solidFill>
                            <a:schemeClr val="tx1"/>
                          </a:solidFill>
                          <a:latin typeface="Adobe Caslon Pro" pitchFamily="18" charset="0"/>
                          <a:cs typeface="Estrangelo Edessa" pitchFamily="66" charset="0"/>
                        </a:rPr>
                        <a:t>ا  </a:t>
                      </a:r>
                      <a:endParaRPr lang="ar-EG" sz="4800" b="0" dirty="0">
                        <a:solidFill>
                          <a:schemeClr val="tx1"/>
                        </a:solidFill>
                        <a:latin typeface="Adobe Caslon Pro" pitchFamily="18" charset="0"/>
                        <a:cs typeface="Estrangelo Edessa" pitchFamily="66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800" b="0" dirty="0">
                          <a:solidFill>
                            <a:schemeClr val="tx1"/>
                          </a:solidFill>
                          <a:latin typeface="Adobe Caslon Pro" pitchFamily="18" charset="0"/>
                          <a:cs typeface="Estrangelo Edessa" pitchFamily="66" charset="0"/>
                        </a:rPr>
                        <a:t>ل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4800" b="0" dirty="0">
                          <a:solidFill>
                            <a:schemeClr val="tx1"/>
                          </a:solidFill>
                          <a:latin typeface="Adobe Caslon Pro" pitchFamily="18" charset="0"/>
                          <a:cs typeface="Estrangelo Edessa" pitchFamily="66" charset="0"/>
                        </a:rPr>
                        <a:t>غ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4800" b="0" dirty="0">
                          <a:solidFill>
                            <a:schemeClr val="tx1"/>
                          </a:solidFill>
                          <a:latin typeface="Adobe Caslon Pro" pitchFamily="18" charset="0"/>
                          <a:cs typeface="Estrangelo Edessa" pitchFamily="66" charset="0"/>
                        </a:rPr>
                        <a:t>ر 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4800" b="0" dirty="0">
                          <a:solidFill>
                            <a:schemeClr val="tx1"/>
                          </a:solidFill>
                          <a:latin typeface="Adobe Caslon Pro" pitchFamily="18" charset="0"/>
                          <a:cs typeface="Estrangelo Edessa" pitchFamily="66" charset="0"/>
                        </a:rPr>
                        <a:t>غ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800" b="0" dirty="0">
                          <a:solidFill>
                            <a:schemeClr val="tx1"/>
                          </a:solidFill>
                          <a:latin typeface="Adobe Caslon Pro" pitchFamily="18" charset="0"/>
                          <a:cs typeface="Estrangelo Edessa" pitchFamily="66" charset="0"/>
                        </a:rPr>
                        <a:t>ح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1784" name="مستطيل 1"/>
          <p:cNvSpPr>
            <a:spLocks noChangeArrowheads="1"/>
          </p:cNvSpPr>
          <p:nvPr/>
        </p:nvSpPr>
        <p:spPr bwMode="auto">
          <a:xfrm>
            <a:off x="468313" y="3059113"/>
            <a:ext cx="2141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1800">
                <a:latin typeface="Adobe Caslon Pro" pitchFamily="18" charset="0"/>
                <a:cs typeface="Estrangelo Edessa" pitchFamily="66" charset="0"/>
              </a:rPr>
              <a:t>..............................</a:t>
            </a:r>
            <a:endParaRPr lang="ar-SA" altLang="ar-SA" sz="1800">
              <a:latin typeface="Arial" pitchFamily="34" charset="0"/>
            </a:endParaRPr>
          </a:p>
        </p:txBody>
      </p:sp>
      <p:sp>
        <p:nvSpPr>
          <p:cNvPr id="31785" name="مستطيل 14"/>
          <p:cNvSpPr>
            <a:spLocks noChangeArrowheads="1"/>
          </p:cNvSpPr>
          <p:nvPr/>
        </p:nvSpPr>
        <p:spPr bwMode="auto">
          <a:xfrm>
            <a:off x="474663" y="4397375"/>
            <a:ext cx="2141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1800">
                <a:latin typeface="Adobe Caslon Pro" pitchFamily="18" charset="0"/>
                <a:cs typeface="Estrangelo Edessa" pitchFamily="66" charset="0"/>
              </a:rPr>
              <a:t>..............................</a:t>
            </a:r>
            <a:endParaRPr lang="ar-SA" altLang="ar-SA" sz="1800">
              <a:latin typeface="Arial" pitchFamily="34" charset="0"/>
            </a:endParaRPr>
          </a:p>
        </p:txBody>
      </p:sp>
      <p:graphicFrame>
        <p:nvGraphicFramePr>
          <p:cNvPr id="16" name="جدول 15">
            <a:extLst>
              <a:ext uri="{FF2B5EF4-FFF2-40B4-BE49-F238E27FC236}">
                <a16:creationId xmlns="" xmlns:a16="http://schemas.microsoft.com/office/drawing/2014/main" id="{5E350E47-B4DB-4D83-885E-6C291A3DB57C}"/>
              </a:ext>
            </a:extLst>
          </p:cNvPr>
          <p:cNvGraphicFramePr>
            <a:graphicFrameLocks noGrp="1"/>
          </p:cNvGraphicFramePr>
          <p:nvPr/>
        </p:nvGraphicFramePr>
        <p:xfrm>
          <a:off x="620713" y="5360988"/>
          <a:ext cx="8320087" cy="1219200"/>
        </p:xfrm>
        <a:graphic>
          <a:graphicData uri="http://schemas.openxmlformats.org/drawingml/2006/table">
            <a:tbl>
              <a:tblPr rtl="1"/>
              <a:tblGrid>
                <a:gridCol w="16661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539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53957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2400" b="1" dirty="0">
                        <a:solidFill>
                          <a:srgbClr val="FF0000"/>
                        </a:solidFill>
                        <a:latin typeface="Adobe Caslon Pro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>
                          <a:solidFill>
                            <a:srgbClr val="FF0000"/>
                          </a:solidFill>
                          <a:latin typeface="Adobe Caslon Pro" pitchFamily="18" charset="0"/>
                          <a:cs typeface="Times New Roman" pitchFamily="18" charset="0"/>
                        </a:rPr>
                        <a:t>موضوع الدرس</a:t>
                      </a:r>
                      <a:endParaRPr lang="ar-SA" sz="2400" b="1" dirty="0">
                        <a:solidFill>
                          <a:srgbClr val="FF0000"/>
                        </a:solidFill>
                        <a:cs typeface="Times New Roman" pitchFamily="18" charset="0"/>
                      </a:endParaRPr>
                    </a:p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EG" sz="3200" b="1" dirty="0">
                        <a:latin typeface="Adobe Caslon Pro" pitchFamily="18" charset="0"/>
                        <a:cs typeface="Estrangelo Edessa" pitchFamily="66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0" dirty="0">
                          <a:latin typeface="Adobe Caslon Pro" pitchFamily="18" charset="0"/>
                          <a:cs typeface="Estrangelo Edessa" pitchFamily="66" charset="0"/>
                        </a:rPr>
                        <a:t>.....................................................................................</a:t>
                      </a:r>
                      <a:endParaRPr lang="ar-EG" sz="2400" b="0" dirty="0">
                        <a:latin typeface="Adobe Caslon Pro" pitchFamily="18" charset="0"/>
                        <a:cs typeface="Estrangelo Edessa" pitchFamily="66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newsflash/>
    <p:sndAc>
      <p:stSnd>
        <p:snd r:embed="rId2" name="البسملة2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692150"/>
            <a:ext cx="7442200" cy="56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5715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160B133-66B3-4B90-BA96-A60A30ED0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4071938"/>
            <a:ext cx="478631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ar-SA" sz="8000" b="1" dirty="0">
                <a:latin typeface="Calibri" pitchFamily="34" charset="0"/>
                <a:cs typeface="+mn-cs"/>
              </a:rPr>
              <a:t>صِـلَـةُ الـرَّحِـمِ</a:t>
            </a:r>
            <a:endParaRPr lang="ar-EG" sz="8000" dirty="0">
              <a:latin typeface="Calibri" pitchFamily="34" charset="0"/>
              <a:cs typeface="+mn-cs"/>
            </a:endParaRPr>
          </a:p>
        </p:txBody>
      </p:sp>
      <p:grpSp>
        <p:nvGrpSpPr>
          <p:cNvPr id="2" name="مجموعة 8"/>
          <p:cNvGrpSpPr>
            <a:grpSpLocks/>
          </p:cNvGrpSpPr>
          <p:nvPr/>
        </p:nvGrpSpPr>
        <p:grpSpPr bwMode="auto">
          <a:xfrm rot="1680256">
            <a:off x="3575050" y="-171450"/>
            <a:ext cx="4903788" cy="4278313"/>
            <a:chOff x="-554038" y="685078"/>
            <a:chExt cx="6715126" cy="5620883"/>
          </a:xfrm>
        </p:grpSpPr>
        <p:sp>
          <p:nvSpPr>
            <p:cNvPr id="6" name="موجة 1">
              <a:extLst>
                <a:ext uri="{FF2B5EF4-FFF2-40B4-BE49-F238E27FC236}">
                  <a16:creationId xmlns="" xmlns:a16="http://schemas.microsoft.com/office/drawing/2014/main" id="{B1FE5F9A-30E3-4B11-B739-B054491E5DC2}"/>
                </a:ext>
              </a:extLst>
            </p:cNvPr>
            <p:cNvSpPr/>
            <p:nvPr/>
          </p:nvSpPr>
          <p:spPr>
            <a:xfrm rot="16200000">
              <a:off x="-214258" y="2096637"/>
              <a:ext cx="5620883" cy="2782571"/>
            </a:xfrm>
            <a:prstGeom prst="wave">
              <a:avLst>
                <a:gd name="adj1" fmla="val 20000"/>
                <a:gd name="adj2" fmla="val 6812"/>
              </a:avLst>
            </a:prstGeom>
            <a:solidFill>
              <a:srgbClr val="FFFF00"/>
            </a:solidFill>
            <a:ln w="571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6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7" name="مخطط انسيابي: رابط 4">
              <a:extLst>
                <a:ext uri="{FF2B5EF4-FFF2-40B4-BE49-F238E27FC236}">
                  <a16:creationId xmlns="" xmlns:a16="http://schemas.microsoft.com/office/drawing/2014/main" id="{271BCA93-DF3C-40DE-B51F-585554D75B60}"/>
                </a:ext>
              </a:extLst>
            </p:cNvPr>
            <p:cNvSpPr/>
            <p:nvPr/>
          </p:nvSpPr>
          <p:spPr>
            <a:xfrm rot="19130015">
              <a:off x="-554038" y="1838325"/>
              <a:ext cx="6715126" cy="3009900"/>
            </a:xfrm>
            <a:prstGeom prst="flowChartConnector">
              <a:avLst/>
            </a:prstGeom>
            <a:gradFill>
              <a:gsLst>
                <a:gs pos="0">
                  <a:srgbClr val="CC00FF"/>
                </a:gs>
                <a:gs pos="35000">
                  <a:schemeClr val="tx1"/>
                </a:gs>
                <a:gs pos="100000">
                  <a:srgbClr val="FF0000"/>
                </a:gs>
              </a:gsLst>
            </a:gradFill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6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</a:t>
              </a:r>
              <a:r>
                <a:rPr lang="ar-SA" sz="66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الدرس 1</a:t>
              </a:r>
              <a:endParaRPr lang="en-US" sz="6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pic>
        <p:nvPicPr>
          <p:cNvPr id="32773" name="صورة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17786" r="38188" b="5179"/>
          <a:stretch>
            <a:fillRect/>
          </a:stretch>
        </p:blipFill>
        <p:spPr bwMode="auto">
          <a:xfrm>
            <a:off x="5888038" y="3186113"/>
            <a:ext cx="324961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  <p:sndAc>
      <p:stSnd>
        <p:snd r:embed="rId2" name="0139 -  خطأ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درسالأ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صلة الرح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صلة الرح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="" xmlns:a16="http://schemas.microsoft.com/office/drawing/2014/main" id="{3B2A1EDB-3CCE-462F-8429-35F6C851B19D}"/>
              </a:ext>
            </a:extLst>
          </p:cNvPr>
          <p:cNvSpPr/>
          <p:nvPr/>
        </p:nvSpPr>
        <p:spPr>
          <a:xfrm>
            <a:off x="788379" y="211426"/>
            <a:ext cx="6603021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ar-SA" sz="66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خلال الصور التي أمامك توقعي المكون الذي ندرسه </a:t>
            </a:r>
          </a:p>
          <a:p>
            <a:pPr algn="ctr" rtl="1" eaLnBrk="1" hangingPunct="1">
              <a:defRPr/>
            </a:pPr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 يا  أميرتي .....</a:t>
            </a:r>
          </a:p>
        </p:txBody>
      </p:sp>
      <p:pic>
        <p:nvPicPr>
          <p:cNvPr id="77830" name="Picture 6" descr="نتيجة بحث الصور عن علامة استفهام ملونة">
            <a:extLst>
              <a:ext uri="{FF2B5EF4-FFF2-40B4-BE49-F238E27FC236}">
                <a16:creationId xmlns="" xmlns:a16="http://schemas.microsoft.com/office/drawing/2014/main" id="{BFBE55C3-1DB9-4EE1-B4BA-78654A3FD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r="27595"/>
          <a:stretch>
            <a:fillRect/>
          </a:stretch>
        </p:blipFill>
        <p:spPr bwMode="auto">
          <a:xfrm>
            <a:off x="7770041" y="211426"/>
            <a:ext cx="1074082" cy="1170845"/>
          </a:xfrm>
          <a:prstGeom prst="roundRect">
            <a:avLst/>
          </a:prstGeom>
          <a:noFill/>
        </p:spPr>
      </p:pic>
      <p:pic>
        <p:nvPicPr>
          <p:cNvPr id="8" name="صورة 7" descr="imagesCASW00TU.jpg">
            <a:extLst>
              <a:ext uri="{FF2B5EF4-FFF2-40B4-BE49-F238E27FC236}">
                <a16:creationId xmlns="" xmlns:a16="http://schemas.microsoft.com/office/drawing/2014/main" id="{C3A0A822-073A-4673-A19C-2E1193D3B60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1867" y="1516193"/>
            <a:ext cx="1876347" cy="12692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3797" name="Picture 2" descr="صورة ذات صل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1187450" cy="65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صورة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673350"/>
            <a:ext cx="3354387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lus/>
    <p:sndAc>
      <p:endSnd/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صورة ذات صل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1187450" cy="65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="" xmlns:a16="http://schemas.microsoft.com/office/drawing/2014/main" id="{4B01E645-79B8-4900-8C71-69BB614F1446}"/>
              </a:ext>
            </a:extLst>
          </p:cNvPr>
          <p:cNvSpPr/>
          <p:nvPr/>
        </p:nvSpPr>
        <p:spPr>
          <a:xfrm>
            <a:off x="1619671" y="908720"/>
            <a:ext cx="6603021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ar-SA" sz="115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النَّصُّ الْقِرَائِي</a:t>
            </a:r>
            <a:endParaRPr lang="ar-SA" sz="7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4820" name="صورة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17786" r="38188" b="5179"/>
          <a:stretch>
            <a:fillRect/>
          </a:stretch>
        </p:blipFill>
        <p:spPr bwMode="auto">
          <a:xfrm>
            <a:off x="3084513" y="2636838"/>
            <a:ext cx="4224337" cy="431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  <p:sndAc>
      <p:stSnd>
        <p:snd r:embed="rId2" name="البسملة2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="" xmlns:a16="http://schemas.microsoft.com/office/drawing/2014/main" id="{3B2A1EDB-3CCE-462F-8429-35F6C851B19D}"/>
              </a:ext>
            </a:extLst>
          </p:cNvPr>
          <p:cNvSpPr/>
          <p:nvPr/>
        </p:nvSpPr>
        <p:spPr>
          <a:xfrm>
            <a:off x="1187450" y="17778"/>
            <a:ext cx="5938685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ar-SA" sz="60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ar-SA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يا أمل </a:t>
            </a:r>
            <a:r>
              <a:rPr lang="ar-SA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المستقبل  افتحي </a:t>
            </a:r>
          </a:p>
          <a:p>
            <a:pPr algn="ctr" rtl="1" eaLnBrk="1" hangingPunct="1">
              <a:defRPr/>
            </a:pPr>
            <a:r>
              <a:rPr lang="ar-SA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كتاب الطالبة ص27 </a:t>
            </a:r>
          </a:p>
          <a:p>
            <a:pPr algn="ctr" rtl="1" eaLnBrk="1" hangingPunct="1">
              <a:defRPr/>
            </a:pPr>
            <a:r>
              <a:rPr lang="ar-SA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وتوقعي أهداف درسنا ....</a:t>
            </a:r>
            <a:endParaRPr lang="ar-SA" sz="4000" b="1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5843" name="Picture 2" descr="صورة ذات صل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1187450" cy="65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صورة 7" descr="imagesCASW00TU.jpg">
            <a:extLst>
              <a:ext uri="{FF2B5EF4-FFF2-40B4-BE49-F238E27FC236}">
                <a16:creationId xmlns="" xmlns:a16="http://schemas.microsoft.com/office/drawing/2014/main" id="{B15D26ED-DA40-4225-8AF6-1D159E01A3E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68101" y="189011"/>
            <a:ext cx="1876347" cy="12692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5845" name="Picture 2" descr="نتيجة بحث الصور عن بنت تقرا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341563"/>
            <a:ext cx="6551613" cy="413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عنوان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ar-SA" altLang="ar-SA" smtClean="0"/>
          </a:p>
        </p:txBody>
      </p:sp>
      <p:pic>
        <p:nvPicPr>
          <p:cNvPr id="37891" name="Picture 2" descr="1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6" t="10178" r="30992"/>
          <a:stretch>
            <a:fillRect/>
          </a:stretch>
        </p:blipFill>
        <p:spPr>
          <a:xfrm>
            <a:off x="0" y="0"/>
            <a:ext cx="9144000" cy="7643813"/>
          </a:xfrm>
        </p:spPr>
      </p:pic>
      <p:sp>
        <p:nvSpPr>
          <p:cNvPr id="5" name="مستطيل مستدير الزوايا 4">
            <a:extLst>
              <a:ext uri="{FF2B5EF4-FFF2-40B4-BE49-F238E27FC236}">
                <a16:creationId xmlns="" xmlns:a16="http://schemas.microsoft.com/office/drawing/2014/main" id="{A49A501C-8D33-437B-99A3-F58D3325CEE6}"/>
              </a:ext>
            </a:extLst>
          </p:cNvPr>
          <p:cNvSpPr/>
          <p:nvPr/>
        </p:nvSpPr>
        <p:spPr>
          <a:xfrm>
            <a:off x="428625" y="806450"/>
            <a:ext cx="1238250" cy="3222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39" tIns="45570" rIns="91139" bIns="45570" rtlCol="1" anchor="ctr"/>
          <a:lstStyle/>
          <a:p>
            <a:pPr algn="ctr" rtl="1" eaLnBrk="1" hangingPunct="1">
              <a:defRPr/>
            </a:pPr>
            <a:r>
              <a:rPr lang="ar-SA" sz="2400" b="1" dirty="0">
                <a:solidFill>
                  <a:prstClr val="black"/>
                </a:solidFill>
              </a:rPr>
              <a:t>لونها</a:t>
            </a:r>
          </a:p>
        </p:txBody>
      </p:sp>
      <p:sp>
        <p:nvSpPr>
          <p:cNvPr id="6" name="مستطيل مستدير الزوايا 5">
            <a:extLst>
              <a:ext uri="{FF2B5EF4-FFF2-40B4-BE49-F238E27FC236}">
                <a16:creationId xmlns="" xmlns:a16="http://schemas.microsoft.com/office/drawing/2014/main" id="{CBE94CE0-ACA0-43A8-A0BD-960DFDF18CCC}"/>
              </a:ext>
            </a:extLst>
          </p:cNvPr>
          <p:cNvSpPr/>
          <p:nvPr/>
        </p:nvSpPr>
        <p:spPr>
          <a:xfrm>
            <a:off x="3714750" y="625475"/>
            <a:ext cx="1524000" cy="3206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39" tIns="45570" rIns="91139" bIns="45570" rtlCol="1" anchor="ctr"/>
          <a:lstStyle/>
          <a:p>
            <a:pPr algn="ctr" rtl="1" eaLnBrk="1" hangingPunct="1">
              <a:defRPr/>
            </a:pPr>
            <a:r>
              <a:rPr lang="ar-SA" sz="2400" b="1" dirty="0">
                <a:solidFill>
                  <a:prstClr val="black"/>
                </a:solidFill>
              </a:rPr>
              <a:t>المجال</a:t>
            </a:r>
          </a:p>
        </p:txBody>
      </p:sp>
      <p:sp>
        <p:nvSpPr>
          <p:cNvPr id="8" name="مستطيل مستدير الزوايا 7">
            <a:extLst>
              <a:ext uri="{FF2B5EF4-FFF2-40B4-BE49-F238E27FC236}">
                <a16:creationId xmlns="" xmlns:a16="http://schemas.microsoft.com/office/drawing/2014/main" id="{EC8EAC6C-208B-44FE-A549-26DF835D7576}"/>
              </a:ext>
            </a:extLst>
          </p:cNvPr>
          <p:cNvSpPr/>
          <p:nvPr/>
        </p:nvSpPr>
        <p:spPr>
          <a:xfrm>
            <a:off x="6553200" y="966788"/>
            <a:ext cx="1897063" cy="10144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39" tIns="45570" rIns="91139" bIns="45570" rtlCol="1" anchor="ctr"/>
          <a:lstStyle/>
          <a:p>
            <a:pPr algn="ctr" rtl="1" eaLnBrk="1" hangingPunct="1">
              <a:defRPr/>
            </a:pPr>
            <a:r>
              <a:rPr lang="ar-SA" sz="3600" b="1" dirty="0">
                <a:solidFill>
                  <a:srgbClr val="00B0F0"/>
                </a:solidFill>
              </a:rPr>
              <a:t>الأولى </a:t>
            </a:r>
            <a:endParaRPr lang="ar-SA" sz="2800" b="1" dirty="0">
              <a:solidFill>
                <a:srgbClr val="00B0F0"/>
              </a:solidFill>
            </a:endParaRPr>
          </a:p>
        </p:txBody>
      </p:sp>
      <p:sp>
        <p:nvSpPr>
          <p:cNvPr id="9" name="مستطيل مستدير الزوايا 8">
            <a:extLst>
              <a:ext uri="{FF2B5EF4-FFF2-40B4-BE49-F238E27FC236}">
                <a16:creationId xmlns="" xmlns:a16="http://schemas.microsoft.com/office/drawing/2014/main" id="{20BE2038-CB59-4643-9E97-E7DEDB963B5B}"/>
              </a:ext>
            </a:extLst>
          </p:cNvPr>
          <p:cNvSpPr/>
          <p:nvPr/>
        </p:nvSpPr>
        <p:spPr>
          <a:xfrm>
            <a:off x="2590800" y="1000125"/>
            <a:ext cx="3657600" cy="7921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39" tIns="45570" rIns="91139" bIns="45570" rtlCol="1" anchor="ctr"/>
          <a:lstStyle/>
          <a:p>
            <a:pPr algn="ctr" rtl="1" eaLnBrk="1" hangingPunct="1">
              <a:defRPr/>
            </a:pPr>
            <a:endParaRPr lang="ar-SA" sz="4800" b="1" dirty="0">
              <a:solidFill>
                <a:srgbClr val="C00000"/>
              </a:solidFill>
            </a:endParaRPr>
          </a:p>
        </p:txBody>
      </p:sp>
      <p:sp>
        <p:nvSpPr>
          <p:cNvPr id="17" name="مستطيل مستدير الزوايا 16">
            <a:extLst>
              <a:ext uri="{FF2B5EF4-FFF2-40B4-BE49-F238E27FC236}">
                <a16:creationId xmlns="" xmlns:a16="http://schemas.microsoft.com/office/drawing/2014/main" id="{55A47237-3EEA-456C-B975-2D430047B809}"/>
              </a:ext>
            </a:extLst>
          </p:cNvPr>
          <p:cNvSpPr/>
          <p:nvPr/>
        </p:nvSpPr>
        <p:spPr>
          <a:xfrm>
            <a:off x="7212013" y="625475"/>
            <a:ext cx="1238250" cy="3206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39" tIns="45570" rIns="91139" bIns="45570" rtlCol="1" anchor="ctr"/>
          <a:lstStyle/>
          <a:p>
            <a:pPr algn="ctr" rtl="1" eaLnBrk="1" hangingPunct="1">
              <a:defRPr/>
            </a:pPr>
            <a:r>
              <a:rPr lang="ar-SA" sz="2400" b="1" dirty="0">
                <a:solidFill>
                  <a:prstClr val="black"/>
                </a:solidFill>
              </a:rPr>
              <a:t>الوحدة</a:t>
            </a:r>
          </a:p>
        </p:txBody>
      </p:sp>
      <p:sp>
        <p:nvSpPr>
          <p:cNvPr id="20" name="مستطيل مستدير الزوايا 19">
            <a:extLst>
              <a:ext uri="{FF2B5EF4-FFF2-40B4-BE49-F238E27FC236}">
                <a16:creationId xmlns="" xmlns:a16="http://schemas.microsoft.com/office/drawing/2014/main" id="{E0A3FFFD-2BDC-4155-8351-C32A69A0BF1E}"/>
              </a:ext>
            </a:extLst>
          </p:cNvPr>
          <p:cNvSpPr/>
          <p:nvPr/>
        </p:nvSpPr>
        <p:spPr>
          <a:xfrm>
            <a:off x="428625" y="1214438"/>
            <a:ext cx="1785938" cy="7921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39" tIns="45570" rIns="91139" bIns="45570" rtlCol="1" anchor="ctr"/>
          <a:lstStyle/>
          <a:p>
            <a:pPr algn="ctr" rtl="1" eaLnBrk="1" hangingPunct="1">
              <a:defRPr/>
            </a:pPr>
            <a:r>
              <a:rPr lang="ar-SA" sz="4000" b="1" dirty="0">
                <a:solidFill>
                  <a:srgbClr val="00B0F0"/>
                </a:solidFill>
              </a:rPr>
              <a:t>أزرق</a:t>
            </a:r>
          </a:p>
        </p:txBody>
      </p:sp>
      <p:sp>
        <p:nvSpPr>
          <p:cNvPr id="37898" name="مستطيل 6"/>
          <p:cNvSpPr>
            <a:spLocks noChangeArrowheads="1"/>
          </p:cNvSpPr>
          <p:nvPr/>
        </p:nvSpPr>
        <p:spPr bwMode="auto">
          <a:xfrm>
            <a:off x="1404938" y="1806575"/>
            <a:ext cx="6000750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194" tIns="35592" rIns="71194" bIns="35592">
            <a:spAutoFit/>
          </a:bodyPr>
          <a:lstStyle>
            <a:lvl1pPr algn="r" defTabSz="711200" rtl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defTabSz="711200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defTabSz="711200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defTabSz="711200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defTabSz="711200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defTabSz="711200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defTabSz="711200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defTabSz="711200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defTabSz="711200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775"/>
              </a:spcAft>
              <a:buFontTx/>
              <a:buNone/>
            </a:pPr>
            <a:r>
              <a:rPr lang="ar-SA" altLang="ar-SA" sz="1400" b="1">
                <a:solidFill>
                  <a:srgbClr val="FF0000"/>
                </a:solidFill>
                <a:latin typeface="Arial" pitchFamily="34" charset="0"/>
                <a:cs typeface="Mudir MT" pitchFamily="2" charset="-78"/>
              </a:rPr>
              <a:t>    </a:t>
            </a:r>
            <a:r>
              <a:rPr lang="ar-SA" altLang="ar-SA" sz="1600">
                <a:solidFill>
                  <a:srgbClr val="FF0000"/>
                </a:solidFill>
                <a:latin typeface="Arial" pitchFamily="34" charset="0"/>
                <a:cs typeface="Mudir MT" pitchFamily="2" charset="-78"/>
              </a:rPr>
              <a:t> </a:t>
            </a:r>
            <a:r>
              <a:rPr lang="ar-SA" altLang="ar-SA" sz="2000">
                <a:solidFill>
                  <a:srgbClr val="FF0000"/>
                </a:solidFill>
                <a:latin typeface="Arial" pitchFamily="34" charset="0"/>
                <a:cs typeface="Mudir MT" pitchFamily="2" charset="-78"/>
              </a:rPr>
              <a:t>المكــون</a:t>
            </a:r>
            <a:r>
              <a:rPr lang="ar-SA" altLang="ar-SA" sz="2000">
                <a:solidFill>
                  <a:srgbClr val="000000"/>
                </a:solidFill>
                <a:latin typeface="Arial" pitchFamily="34" charset="0"/>
                <a:cs typeface="Mudir MT" pitchFamily="2" charset="-78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775"/>
              </a:spcAft>
              <a:buFontTx/>
              <a:buNone/>
            </a:pPr>
            <a:r>
              <a:rPr lang="ar-SA" altLang="ar-SA" sz="2000">
                <a:solidFill>
                  <a:srgbClr val="000000"/>
                </a:solidFill>
                <a:latin typeface="Arial" pitchFamily="34" charset="0"/>
                <a:cs typeface="Mudir MT" pitchFamily="2" charset="-78"/>
              </a:rPr>
              <a:t>النص القرائي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775"/>
              </a:spcAft>
              <a:buFontTx/>
              <a:buNone/>
            </a:pPr>
            <a:r>
              <a:rPr lang="ar-SA" altLang="ar-SA" sz="2000">
                <a:solidFill>
                  <a:srgbClr val="FF0000"/>
                </a:solidFill>
                <a:latin typeface="Arial" pitchFamily="34" charset="0"/>
                <a:cs typeface="Mudir MT" pitchFamily="2" charset="-78"/>
              </a:rPr>
              <a:t>الهدف 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</a:pPr>
            <a:r>
              <a:rPr lang="ar-SA" altLang="ar-SA" sz="2000" b="1"/>
              <a:t>1-تطبيق قوانين التحدث .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</a:pPr>
            <a:r>
              <a:rPr lang="ar-SA" altLang="ar-SA" sz="2000" b="1"/>
              <a:t>2- التعبير شفهيًا عن محتوى الصور.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</a:pPr>
            <a:r>
              <a:rPr lang="ar-SA" altLang="ar-SA" sz="2000" b="1"/>
              <a:t>3- قراءة النص قراءة صحيحة مسترسلة.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</a:pPr>
            <a:r>
              <a:rPr lang="ar-SA" altLang="ar-SA" sz="2000" b="1"/>
              <a:t>4- تلوين الصوت وفق مقتضيات المعنى .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</a:pPr>
            <a:r>
              <a:rPr lang="ar-SA" altLang="ar-SA" sz="2000" b="1"/>
              <a:t>5- مراعاة علامات الوقف والوصل عند القراءة </a:t>
            </a:r>
            <a:r>
              <a:rPr lang="ar-SA" altLang="ar-SA" sz="1800" b="1"/>
              <a:t>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1800">
                <a:solidFill>
                  <a:srgbClr val="FF0000"/>
                </a:solidFill>
                <a:latin typeface="Arial" pitchFamily="34" charset="0"/>
                <a:cs typeface="Mudir MT" pitchFamily="2" charset="-78"/>
              </a:rPr>
              <a:t>المهـــــارة : </a:t>
            </a:r>
            <a:r>
              <a:rPr lang="ar-SA" altLang="ar-SA" sz="1800">
                <a:solidFill>
                  <a:srgbClr val="000000"/>
                </a:solidFill>
                <a:latin typeface="Arial" pitchFamily="34" charset="0"/>
                <a:cs typeface="Mudir MT" pitchFamily="2" charset="-78"/>
              </a:rPr>
              <a:t>( القراءة )</a:t>
            </a:r>
            <a:endParaRPr lang="ar-SA" altLang="ar-SA" sz="2800" b="1">
              <a:solidFill>
                <a:srgbClr val="000000"/>
              </a:solidFill>
              <a:latin typeface="Arial" pitchFamily="34" charset="0"/>
              <a:cs typeface="Mudir MT" pitchFamily="2" charset="-78"/>
            </a:endParaRPr>
          </a:p>
        </p:txBody>
      </p:sp>
      <p:sp>
        <p:nvSpPr>
          <p:cNvPr id="37899" name="مستطيل 13"/>
          <p:cNvSpPr>
            <a:spLocks noChangeArrowheads="1"/>
          </p:cNvSpPr>
          <p:nvPr/>
        </p:nvSpPr>
        <p:spPr bwMode="auto">
          <a:xfrm>
            <a:off x="2438400" y="990600"/>
            <a:ext cx="3652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3600" b="1">
                <a:solidFill>
                  <a:srgbClr val="00B0F0"/>
                </a:solidFill>
                <a:latin typeface="Arial" pitchFamily="34" charset="0"/>
              </a:rPr>
              <a:t>أقاربي</a:t>
            </a:r>
          </a:p>
        </p:txBody>
      </p:sp>
      <p:pic>
        <p:nvPicPr>
          <p:cNvPr id="37900" name="صورة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t="34332" r="54655" b="15353"/>
          <a:stretch>
            <a:fillRect/>
          </a:stretch>
        </p:blipFill>
        <p:spPr bwMode="auto">
          <a:xfrm>
            <a:off x="6111875" y="2916238"/>
            <a:ext cx="233838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صورة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17786" r="41574" b="6580"/>
          <a:stretch>
            <a:fillRect/>
          </a:stretch>
        </p:blipFill>
        <p:spPr bwMode="auto">
          <a:xfrm>
            <a:off x="477838" y="2116138"/>
            <a:ext cx="1758950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صورة ذات صل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="" xmlns:a16="http://schemas.microsoft.com/office/drawing/2014/main" id="{20D0769D-FE4E-4107-B382-3674ECA1C148}"/>
              </a:ext>
            </a:extLst>
          </p:cNvPr>
          <p:cNvSpPr/>
          <p:nvPr/>
        </p:nvSpPr>
        <p:spPr>
          <a:xfrm>
            <a:off x="1447800" y="357166"/>
            <a:ext cx="7772994" cy="46166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ar-SA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صغيرتي لديك ذاكرة سمعية وبصرية </a:t>
            </a:r>
          </a:p>
          <a:p>
            <a:pPr algn="ctr" rtl="1" eaLnBrk="1" hangingPunct="1">
              <a:defRPr/>
            </a:pPr>
            <a:r>
              <a:rPr lang="ar-SA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جيدتان ولله الحمد ,وظفي ما تسمعين </a:t>
            </a:r>
          </a:p>
          <a:p>
            <a:pPr algn="ctr" rtl="1" eaLnBrk="1" hangingPunct="1">
              <a:defRPr/>
            </a:pPr>
            <a:r>
              <a:rPr lang="ar-SA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وتنظرين له,من خلال الحديث,ولا</a:t>
            </a:r>
          </a:p>
          <a:p>
            <a:pPr algn="ctr" rtl="1" eaLnBrk="1" hangingPunct="1">
              <a:defRPr/>
            </a:pPr>
            <a:r>
              <a:rPr lang="ar-SA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تنسي شكر الله على هذه النعم.</a:t>
            </a:r>
          </a:p>
          <a:p>
            <a:pPr algn="ctr" rtl="1" eaLnBrk="1" hangingPunct="1">
              <a:defRPr/>
            </a:pPr>
            <a:r>
              <a:rPr lang="ar-SA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فلنبدأ مستعينة بالله.</a:t>
            </a:r>
          </a:p>
          <a:p>
            <a:pPr algn="ctr" rtl="1" eaLnBrk="1" hangingPunct="1">
              <a:defRPr/>
            </a:pPr>
            <a:endParaRPr lang="ar-SA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صورة 2" descr="imagesCASW00TU.jpg">
            <a:extLst>
              <a:ext uri="{FF2B5EF4-FFF2-40B4-BE49-F238E27FC236}">
                <a16:creationId xmlns="" xmlns:a16="http://schemas.microsoft.com/office/drawing/2014/main" id="{47A3C2F4-F932-4683-9B1E-2933486DC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648200"/>
            <a:ext cx="2428892" cy="16430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صورة 3" descr="فم.jpg">
            <a:extLst>
              <a:ext uri="{FF2B5EF4-FFF2-40B4-BE49-F238E27FC236}">
                <a16:creationId xmlns="" xmlns:a16="http://schemas.microsoft.com/office/drawing/2014/main" id="{0EE10816-5D53-4738-BBB5-A5B30F021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4648200"/>
            <a:ext cx="2133606" cy="1500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صورة 4" descr="imagesCA4A6F6P.jpg">
            <a:extLst>
              <a:ext uri="{FF2B5EF4-FFF2-40B4-BE49-F238E27FC236}">
                <a16:creationId xmlns="" xmlns:a16="http://schemas.microsoft.com/office/drawing/2014/main" id="{BBD3CCA1-C06C-469D-89D7-F031F23603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4191000"/>
            <a:ext cx="1714512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>
            <a:extLst>
              <a:ext uri="{FF2B5EF4-FFF2-40B4-BE49-F238E27FC236}">
                <a16:creationId xmlns="" xmlns:a16="http://schemas.microsoft.com/office/drawing/2014/main" id="{6FC23E1E-1993-4B84-87F3-120920245EA7}"/>
              </a:ext>
            </a:extLst>
          </p:cNvPr>
          <p:cNvSpPr/>
          <p:nvPr/>
        </p:nvSpPr>
        <p:spPr>
          <a:xfrm>
            <a:off x="6357938" y="285750"/>
            <a:ext cx="2500312" cy="1143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 rtl="1" eaLnBrk="1" hangingPunct="1">
              <a:defRPr/>
            </a:pPr>
            <a:r>
              <a:rPr lang="ar-SA" sz="4000" b="1" dirty="0">
                <a:solidFill>
                  <a:srgbClr val="C00000"/>
                </a:solidFill>
              </a:rPr>
              <a:t>مهارة التساؤل</a:t>
            </a:r>
          </a:p>
        </p:txBody>
      </p:sp>
      <p:sp>
        <p:nvSpPr>
          <p:cNvPr id="6" name="مستطيل مستدير الزوايا 5">
            <a:extLst>
              <a:ext uri="{FF2B5EF4-FFF2-40B4-BE49-F238E27FC236}">
                <a16:creationId xmlns="" xmlns:a16="http://schemas.microsoft.com/office/drawing/2014/main" id="{AFA41907-1F50-4302-8545-89B35F06D7B6}"/>
              </a:ext>
            </a:extLst>
          </p:cNvPr>
          <p:cNvSpPr/>
          <p:nvPr/>
        </p:nvSpPr>
        <p:spPr>
          <a:xfrm>
            <a:off x="0" y="214313"/>
            <a:ext cx="6143625" cy="14859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 rtl="1" eaLnBrk="1" hangingPunct="1">
              <a:defRPr/>
            </a:pPr>
            <a:r>
              <a:rPr lang="ar-SA" sz="3200" b="1" dirty="0">
                <a:solidFill>
                  <a:srgbClr val="C00000"/>
                </a:solidFill>
              </a:rPr>
              <a:t>تلميذتي الفطنة تأملي الصورة التي أمامك ثم شاركِ مجموعتك في طرح سؤال مناسب. </a:t>
            </a:r>
          </a:p>
        </p:txBody>
      </p:sp>
      <p:pic>
        <p:nvPicPr>
          <p:cNvPr id="40964" name="صورة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37395" r="38188" b="5179"/>
          <a:stretch>
            <a:fillRect/>
          </a:stretch>
        </p:blipFill>
        <p:spPr bwMode="auto">
          <a:xfrm>
            <a:off x="1476375" y="1773238"/>
            <a:ext cx="6480175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>
            <a:extLst>
              <a:ext uri="{FF2B5EF4-FFF2-40B4-BE49-F238E27FC236}">
                <a16:creationId xmlns="" xmlns:a16="http://schemas.microsoft.com/office/drawing/2014/main" id="{200A4C06-C271-4720-97CD-703F4D16FF9E}"/>
              </a:ext>
            </a:extLst>
          </p:cNvPr>
          <p:cNvSpPr/>
          <p:nvPr/>
        </p:nvSpPr>
        <p:spPr>
          <a:xfrm>
            <a:off x="6357938" y="285750"/>
            <a:ext cx="2500312" cy="1143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 rtl="1" eaLnBrk="1" hangingPunct="1">
              <a:defRPr/>
            </a:pPr>
            <a:r>
              <a:rPr lang="ar-SA" sz="4000" b="1" dirty="0">
                <a:solidFill>
                  <a:srgbClr val="C00000"/>
                </a:solidFill>
              </a:rPr>
              <a:t>مهارة التساؤل</a:t>
            </a:r>
          </a:p>
        </p:txBody>
      </p:sp>
      <p:sp>
        <p:nvSpPr>
          <p:cNvPr id="6" name="مستطيل مستدير الزوايا 5">
            <a:extLst>
              <a:ext uri="{FF2B5EF4-FFF2-40B4-BE49-F238E27FC236}">
                <a16:creationId xmlns="" xmlns:a16="http://schemas.microsoft.com/office/drawing/2014/main" id="{D73C95B7-788C-447F-968A-CDE4591476BF}"/>
              </a:ext>
            </a:extLst>
          </p:cNvPr>
          <p:cNvSpPr/>
          <p:nvPr/>
        </p:nvSpPr>
        <p:spPr>
          <a:xfrm>
            <a:off x="0" y="214313"/>
            <a:ext cx="6143625" cy="163036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 rtl="1" eaLnBrk="1" hangingPunct="1">
              <a:defRPr/>
            </a:pPr>
            <a:r>
              <a:rPr lang="ar-SA" sz="3200" b="1" dirty="0">
                <a:solidFill>
                  <a:srgbClr val="C00000"/>
                </a:solidFill>
              </a:rPr>
              <a:t>تلميذتي الفطنة تأملي الصورة التي أمامك ثم شاركِ مجموعتك في طرح سؤال مناسب. </a:t>
            </a:r>
          </a:p>
        </p:txBody>
      </p:sp>
      <p:pic>
        <p:nvPicPr>
          <p:cNvPr id="41988" name="صورة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37395" r="30469" b="5179"/>
          <a:stretch>
            <a:fillRect/>
          </a:stretch>
        </p:blipFill>
        <p:spPr bwMode="auto">
          <a:xfrm>
            <a:off x="1476375" y="1916113"/>
            <a:ext cx="6911975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>
            <a:extLst>
              <a:ext uri="{FF2B5EF4-FFF2-40B4-BE49-F238E27FC236}">
                <a16:creationId xmlns="" xmlns:a16="http://schemas.microsoft.com/office/drawing/2014/main" id="{471EFBC4-5D4E-4B2B-88DA-8091CFADCCA9}"/>
              </a:ext>
            </a:extLst>
          </p:cNvPr>
          <p:cNvSpPr/>
          <p:nvPr/>
        </p:nvSpPr>
        <p:spPr>
          <a:xfrm>
            <a:off x="500063" y="285750"/>
            <a:ext cx="8358187" cy="1143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 rtl="1" eaLnBrk="1" hangingPunct="1">
              <a:defRPr/>
            </a:pPr>
            <a:endParaRPr lang="ar-SA" sz="3600" b="1" dirty="0">
              <a:solidFill>
                <a:srgbClr val="C00000"/>
              </a:solidFill>
            </a:endParaRPr>
          </a:p>
          <a:p>
            <a:pPr algn="ctr" rtl="1" eaLnBrk="1" hangingPunct="1">
              <a:defRPr/>
            </a:pPr>
            <a:endParaRPr lang="ar-SA" sz="3600" b="1" dirty="0">
              <a:solidFill>
                <a:srgbClr val="C00000"/>
              </a:solidFill>
            </a:endParaRPr>
          </a:p>
          <a:p>
            <a:pPr algn="ctr" rtl="1" eaLnBrk="1" hangingPunct="1">
              <a:defRPr/>
            </a:pPr>
            <a:r>
              <a:rPr lang="ar-SA" sz="3600" b="1" dirty="0">
                <a:solidFill>
                  <a:srgbClr val="C00000"/>
                </a:solidFill>
              </a:rPr>
              <a:t>صغيرتي القارئة المميزة : لنقرأ النص قراءة صامتة </a:t>
            </a:r>
            <a:r>
              <a:rPr lang="ar-SA" sz="4800" b="1" dirty="0">
                <a:solidFill>
                  <a:srgbClr val="C00000"/>
                </a:solidFill>
              </a:rPr>
              <a:t>.</a:t>
            </a:r>
          </a:p>
          <a:p>
            <a:pPr algn="ctr" rtl="1" eaLnBrk="1" hangingPunct="1">
              <a:defRPr/>
            </a:pPr>
            <a:endParaRPr lang="ar-SA" sz="4800" b="1" dirty="0">
              <a:solidFill>
                <a:srgbClr val="C00000"/>
              </a:solidFill>
            </a:endParaRPr>
          </a:p>
          <a:p>
            <a:pPr algn="ctr" rtl="1" eaLnBrk="1" hangingPunct="1">
              <a:defRPr/>
            </a:pPr>
            <a:endParaRPr lang="ar-SA" sz="4800" b="1" dirty="0">
              <a:solidFill>
                <a:srgbClr val="C00000"/>
              </a:solidFill>
            </a:endParaRPr>
          </a:p>
        </p:txBody>
      </p:sp>
      <p:pic>
        <p:nvPicPr>
          <p:cNvPr id="83970" name="Picture 2" descr="نتيجة بحث الصور عن بنت تكتب كرتون">
            <a:extLst>
              <a:ext uri="{FF2B5EF4-FFF2-40B4-BE49-F238E27FC236}">
                <a16:creationId xmlns="" xmlns:a16="http://schemas.microsoft.com/office/drawing/2014/main" id="{4894EF94-D113-40EB-9767-4DA839F55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643050"/>
            <a:ext cx="2500330" cy="2428892"/>
          </a:xfrm>
          <a:prstGeom prst="roundRect">
            <a:avLst/>
          </a:prstGeom>
          <a:noFill/>
        </p:spPr>
      </p:pic>
      <p:sp>
        <p:nvSpPr>
          <p:cNvPr id="7" name="مستطيل 6">
            <a:extLst>
              <a:ext uri="{FF2B5EF4-FFF2-40B4-BE49-F238E27FC236}">
                <a16:creationId xmlns="" xmlns:a16="http://schemas.microsoft.com/office/drawing/2014/main" id="{37A1FC16-F65A-4B06-9EF1-07ADE313F3ED}"/>
              </a:ext>
            </a:extLst>
          </p:cNvPr>
          <p:cNvSpPr/>
          <p:nvPr/>
        </p:nvSpPr>
        <p:spPr>
          <a:xfrm>
            <a:off x="2357438" y="1857375"/>
            <a:ext cx="6492875" cy="830263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ar-SA" sz="4800" b="1" u="sng" dirty="0">
                <a:solidFill>
                  <a:srgbClr val="C00000"/>
                </a:solidFill>
              </a:rPr>
              <a:t>شروط القراءة الصامتة:</a:t>
            </a:r>
            <a:endParaRPr lang="ar-SA" sz="6600" b="1" u="sng" dirty="0">
              <a:solidFill>
                <a:srgbClr val="C0000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="" xmlns:a16="http://schemas.microsoft.com/office/drawing/2014/main" id="{7C022EAF-4F1B-4C66-8455-39556611AC7E}"/>
              </a:ext>
            </a:extLst>
          </p:cNvPr>
          <p:cNvSpPr/>
          <p:nvPr/>
        </p:nvSpPr>
        <p:spPr>
          <a:xfrm>
            <a:off x="2857500" y="3214688"/>
            <a:ext cx="5975350" cy="5842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rtl="1" eaLnBrk="1" hangingPunct="1">
              <a:defRPr/>
            </a:pPr>
            <a:r>
              <a:rPr lang="ar-SA" sz="3200" b="1" dirty="0">
                <a:solidFill>
                  <a:schemeClr val="tx1"/>
                </a:solidFill>
              </a:rPr>
              <a:t>1- الالتزام بالوقت المحدد للقراءة الصامتة .</a:t>
            </a:r>
            <a:endParaRPr lang="ar-SA" sz="4400" b="1" dirty="0">
              <a:solidFill>
                <a:schemeClr val="tx1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="" xmlns:a16="http://schemas.microsoft.com/office/drawing/2014/main" id="{AD326E65-33C6-411D-B507-0ECB89132CC6}"/>
              </a:ext>
            </a:extLst>
          </p:cNvPr>
          <p:cNvSpPr/>
          <p:nvPr/>
        </p:nvSpPr>
        <p:spPr>
          <a:xfrm>
            <a:off x="3643313" y="3929063"/>
            <a:ext cx="5137150" cy="5842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rtl="1" eaLnBrk="1" hangingPunct="1">
              <a:defRPr/>
            </a:pPr>
            <a:r>
              <a:rPr lang="ar-SA" sz="3200" b="1" dirty="0">
                <a:solidFill>
                  <a:schemeClr val="tx1"/>
                </a:solidFill>
              </a:rPr>
              <a:t>2- القراءة بالعين دون تحريك الشفاه.</a:t>
            </a:r>
            <a:endParaRPr lang="ar-SA" sz="4400" b="1" dirty="0">
              <a:solidFill>
                <a:schemeClr val="tx1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="" xmlns:a16="http://schemas.microsoft.com/office/drawing/2014/main" id="{2FB407EB-EBE5-4CA8-A131-30763ECEF29C}"/>
              </a:ext>
            </a:extLst>
          </p:cNvPr>
          <p:cNvSpPr/>
          <p:nvPr/>
        </p:nvSpPr>
        <p:spPr>
          <a:xfrm>
            <a:off x="357188" y="4714875"/>
            <a:ext cx="8488362" cy="5842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rtl="1" eaLnBrk="1" hangingPunct="1">
              <a:defRPr/>
            </a:pPr>
            <a:r>
              <a:rPr lang="ar-SA" sz="3200" b="1" dirty="0">
                <a:solidFill>
                  <a:schemeClr val="tx1"/>
                </a:solidFill>
              </a:rPr>
              <a:t>3- التركيز وفهم المعنى لأتمكن بعدها من الإجابة على الأسئلة .</a:t>
            </a:r>
            <a:endParaRPr lang="ar-SA" sz="4400" b="1" dirty="0">
              <a:solidFill>
                <a:schemeClr val="tx1"/>
              </a:solidFill>
            </a:endParaRPr>
          </a:p>
        </p:txBody>
      </p:sp>
      <p:pic>
        <p:nvPicPr>
          <p:cNvPr id="43016" name="صورة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37395" r="30469" b="5179"/>
          <a:stretch>
            <a:fillRect/>
          </a:stretch>
        </p:blipFill>
        <p:spPr bwMode="auto">
          <a:xfrm>
            <a:off x="179388" y="5299075"/>
            <a:ext cx="1944687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صورة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37395" r="30469" b="5179"/>
          <a:stretch>
            <a:fillRect/>
          </a:stretch>
        </p:blipFill>
        <p:spPr bwMode="auto">
          <a:xfrm>
            <a:off x="7019925" y="5348288"/>
            <a:ext cx="1944688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صورة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37395" r="30469" b="5179"/>
          <a:stretch>
            <a:fillRect/>
          </a:stretch>
        </p:blipFill>
        <p:spPr bwMode="auto">
          <a:xfrm>
            <a:off x="3540125" y="5429250"/>
            <a:ext cx="1944688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>
            <a:extLst>
              <a:ext uri="{FF2B5EF4-FFF2-40B4-BE49-F238E27FC236}">
                <a16:creationId xmlns="" xmlns:a16="http://schemas.microsoft.com/office/drawing/2014/main" id="{8789A278-6BF6-47A8-B991-9D7F0B5F420C}"/>
              </a:ext>
            </a:extLst>
          </p:cNvPr>
          <p:cNvSpPr/>
          <p:nvPr/>
        </p:nvSpPr>
        <p:spPr>
          <a:xfrm>
            <a:off x="6786563" y="285750"/>
            <a:ext cx="2071687" cy="85725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 rtl="1" eaLnBrk="1" hangingPunct="1">
              <a:defRPr/>
            </a:pPr>
            <a:r>
              <a:rPr lang="ar-SA" sz="3600" b="1" dirty="0">
                <a:solidFill>
                  <a:srgbClr val="C00000"/>
                </a:solidFill>
              </a:rPr>
              <a:t>مهارة التنبؤ</a:t>
            </a:r>
          </a:p>
        </p:txBody>
      </p:sp>
      <p:sp>
        <p:nvSpPr>
          <p:cNvPr id="6" name="مستطيل مستدير الزوايا 5">
            <a:extLst>
              <a:ext uri="{FF2B5EF4-FFF2-40B4-BE49-F238E27FC236}">
                <a16:creationId xmlns="" xmlns:a16="http://schemas.microsoft.com/office/drawing/2014/main" id="{8D2215B2-D2D9-4E42-9605-B5AE8044CB6E}"/>
              </a:ext>
            </a:extLst>
          </p:cNvPr>
          <p:cNvSpPr/>
          <p:nvPr/>
        </p:nvSpPr>
        <p:spPr>
          <a:xfrm>
            <a:off x="285750" y="1214438"/>
            <a:ext cx="8572500" cy="100012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 rtl="1" eaLnBrk="1" hangingPunct="1">
              <a:defRPr/>
            </a:pPr>
            <a:r>
              <a:rPr lang="ar-SA" sz="3200" b="1" dirty="0">
                <a:solidFill>
                  <a:schemeClr val="tx1"/>
                </a:solidFill>
              </a:rPr>
              <a:t>تلميذتي الفطنة بعد قراءة النص أجيبي عن الأسئلة التالية :</a:t>
            </a:r>
          </a:p>
        </p:txBody>
      </p:sp>
      <p:pic>
        <p:nvPicPr>
          <p:cNvPr id="44036" name="Picture 2" descr="نتيجة بحث الصور عن بنت كرتون تفك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6513"/>
            <a:ext cx="2124075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مستدير الزوايا 6">
            <a:extLst>
              <a:ext uri="{FF2B5EF4-FFF2-40B4-BE49-F238E27FC236}">
                <a16:creationId xmlns="" xmlns:a16="http://schemas.microsoft.com/office/drawing/2014/main" id="{48D2E10A-51B5-4354-8BD2-CF606AF12F33}"/>
              </a:ext>
            </a:extLst>
          </p:cNvPr>
          <p:cNvSpPr/>
          <p:nvPr/>
        </p:nvSpPr>
        <p:spPr>
          <a:xfrm>
            <a:off x="1749425" y="2565400"/>
            <a:ext cx="7080250" cy="1425575"/>
          </a:xfrm>
          <a:prstGeom prst="round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 rtl="1" eaLnBrk="1" hangingPunct="1">
              <a:defRPr/>
            </a:pPr>
            <a:r>
              <a:rPr lang="ar-SA" sz="4400" b="1" dirty="0">
                <a:solidFill>
                  <a:schemeClr val="tx1"/>
                </a:solidFill>
              </a:rPr>
              <a:t>س1: </a:t>
            </a:r>
            <a:r>
              <a:rPr lang="ar-SA" sz="3600" b="1" dirty="0">
                <a:solidFill>
                  <a:srgbClr val="FF0000"/>
                </a:solidFill>
              </a:rPr>
              <a:t>بِــم </a:t>
            </a:r>
            <a:r>
              <a:rPr lang="ar-SA" sz="3600" b="1" dirty="0"/>
              <a:t>أَمَر الْنَّبِي </a:t>
            </a:r>
            <a:r>
              <a:rPr lang="ar-EG" sz="3600" b="1" dirty="0"/>
              <a:t>”</a:t>
            </a:r>
            <a:r>
              <a:rPr lang="ar-SA" sz="3600" b="1" dirty="0"/>
              <a:t>صَلَّى الْلَّه عَلَيْه وَسَلَّم</a:t>
            </a:r>
            <a:r>
              <a:rPr lang="ar-EG" sz="3600" b="1" dirty="0"/>
              <a:t>“</a:t>
            </a:r>
            <a:r>
              <a:rPr lang="ar-SA" sz="3600" b="1" dirty="0"/>
              <a:t> فِي الْحَدِيْث الْشَّرِيف الْوَارِد فِي النَّص</a:t>
            </a:r>
            <a:r>
              <a:rPr lang="ar-SA" sz="3600" b="1" dirty="0">
                <a:solidFill>
                  <a:srgbClr val="FF0000"/>
                </a:solidFill>
              </a:rPr>
              <a:t>؟</a:t>
            </a:r>
            <a:endParaRPr lang="ar-SA" sz="4400" b="1" dirty="0">
              <a:solidFill>
                <a:schemeClr val="tx1"/>
              </a:solidFill>
            </a:endParaRPr>
          </a:p>
        </p:txBody>
      </p:sp>
      <p:sp>
        <p:nvSpPr>
          <p:cNvPr id="9" name="مستطيل مستدير الزوايا 8">
            <a:extLst>
              <a:ext uri="{FF2B5EF4-FFF2-40B4-BE49-F238E27FC236}">
                <a16:creationId xmlns="" xmlns:a16="http://schemas.microsoft.com/office/drawing/2014/main" id="{22737917-379C-414F-A7D4-7B6EDAE9F22F}"/>
              </a:ext>
            </a:extLst>
          </p:cNvPr>
          <p:cNvSpPr/>
          <p:nvPr/>
        </p:nvSpPr>
        <p:spPr>
          <a:xfrm>
            <a:off x="2398713" y="4479925"/>
            <a:ext cx="6477000" cy="1314450"/>
          </a:xfrm>
          <a:prstGeom prst="round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 rtl="1" eaLnBrk="1" hangingPunct="1">
              <a:defRPr/>
            </a:pPr>
            <a:r>
              <a:rPr lang="ar-SA" sz="4400" b="1" dirty="0">
                <a:solidFill>
                  <a:schemeClr val="tx1"/>
                </a:solidFill>
                <a:latin typeface="Adobe Caslon Pro" pitchFamily="18" charset="0"/>
              </a:rPr>
              <a:t>س2: </a:t>
            </a:r>
            <a:r>
              <a:rPr lang="ar-SA" sz="4400" b="1" dirty="0">
                <a:solidFill>
                  <a:srgbClr val="FF0000"/>
                </a:solidFill>
              </a:rPr>
              <a:t>مَن</a:t>
            </a:r>
            <a:r>
              <a:rPr lang="ar-SA" sz="4400" b="1" dirty="0"/>
              <a:t> هُـم ال</a:t>
            </a:r>
            <a:r>
              <a:rPr lang="ar-EG" sz="4400" b="1" dirty="0"/>
              <a:t>أ</a:t>
            </a:r>
            <a:r>
              <a:rPr lang="ar-SA" sz="4400" b="1" dirty="0"/>
              <a:t>رْحَام</a:t>
            </a:r>
            <a:r>
              <a:rPr lang="ar-SA" sz="4400" b="1" dirty="0">
                <a:solidFill>
                  <a:srgbClr val="FF0000"/>
                </a:solidFill>
              </a:rPr>
              <a:t>؟</a:t>
            </a:r>
            <a:r>
              <a:rPr lang="en-US" sz="4400" b="1" dirty="0">
                <a:solidFill>
                  <a:srgbClr val="FF0000"/>
                </a:solidFill>
              </a:rPr>
              <a:t> </a:t>
            </a:r>
            <a:endParaRPr lang="ar-SA" sz="4400" b="1" dirty="0">
              <a:solidFill>
                <a:schemeClr val="tx1"/>
              </a:solidFill>
              <a:latin typeface="Adobe Caslon Pro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QU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8077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besmele-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908050"/>
            <a:ext cx="568960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2" descr="صورة ذات صلة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 descr="نتيجة بحث الصور عن خلفية اقلام تلوين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03"/>
          <a:stretch>
            <a:fillRect/>
          </a:stretch>
        </p:blipFill>
        <p:spPr bwMode="auto">
          <a:xfrm>
            <a:off x="4876800" y="6096000"/>
            <a:ext cx="426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4" descr="نتيجة بحث الصور عن خلفية اقلام تلوين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03"/>
          <a:stretch>
            <a:fillRect/>
          </a:stretch>
        </p:blipFill>
        <p:spPr bwMode="auto">
          <a:xfrm>
            <a:off x="457200" y="6096000"/>
            <a:ext cx="426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بسملة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22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>
            <a:extLst>
              <a:ext uri="{FF2B5EF4-FFF2-40B4-BE49-F238E27FC236}">
                <a16:creationId xmlns="" xmlns:a16="http://schemas.microsoft.com/office/drawing/2014/main" id="{D1F7626A-D6E7-49B4-911A-4E0393CC3F0B}"/>
              </a:ext>
            </a:extLst>
          </p:cNvPr>
          <p:cNvSpPr/>
          <p:nvPr/>
        </p:nvSpPr>
        <p:spPr>
          <a:xfrm>
            <a:off x="1908175" y="1412875"/>
            <a:ext cx="6842125" cy="2571750"/>
          </a:xfrm>
          <a:prstGeom prst="round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 rtl="1" eaLnBrk="1" hangingPunct="1">
              <a:defRPr/>
            </a:pPr>
            <a:endParaRPr lang="ar-SA" sz="3600" b="1" dirty="0">
              <a:solidFill>
                <a:srgbClr val="C00000"/>
              </a:solidFill>
            </a:endParaRPr>
          </a:p>
          <a:p>
            <a:pPr algn="ctr" rtl="1" eaLnBrk="1" hangingPunct="1">
              <a:defRPr/>
            </a:pPr>
            <a:endParaRPr lang="ar-SA" sz="3600" b="1" dirty="0">
              <a:solidFill>
                <a:srgbClr val="C00000"/>
              </a:solidFill>
            </a:endParaRPr>
          </a:p>
          <a:p>
            <a:pPr algn="ctr" rtl="1" eaLnBrk="1" hangingPunct="1">
              <a:defRPr/>
            </a:pPr>
            <a:r>
              <a:rPr lang="ar-SA" sz="4800" b="1" dirty="0">
                <a:solidFill>
                  <a:srgbClr val="C00000"/>
                </a:solidFill>
              </a:rPr>
              <a:t>والآن صغيرتي نغلق الكتاب </a:t>
            </a:r>
            <a:endParaRPr lang="ar-SA" sz="6600" b="1" dirty="0">
              <a:solidFill>
                <a:srgbClr val="C00000"/>
              </a:solidFill>
            </a:endParaRPr>
          </a:p>
          <a:p>
            <a:pPr algn="ctr" rtl="1" eaLnBrk="1" hangingPunct="1">
              <a:defRPr/>
            </a:pPr>
            <a:endParaRPr lang="ar-SA" sz="4800" b="1" dirty="0">
              <a:solidFill>
                <a:srgbClr val="C00000"/>
              </a:solidFill>
            </a:endParaRPr>
          </a:p>
          <a:p>
            <a:pPr algn="ctr" rtl="1" eaLnBrk="1" hangingPunct="1">
              <a:defRPr/>
            </a:pPr>
            <a:endParaRPr lang="ar-SA" sz="4800" b="1" dirty="0">
              <a:solidFill>
                <a:srgbClr val="C00000"/>
              </a:solidFill>
            </a:endParaRPr>
          </a:p>
        </p:txBody>
      </p:sp>
      <p:pic>
        <p:nvPicPr>
          <p:cNvPr id="45059" name="Picture 2" descr="صورة ذات صل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="" xmlns:a16="http://schemas.microsoft.com/office/drawing/2014/main" id="{97BC984A-BE83-4436-9421-89CC9672CECC}"/>
              </a:ext>
            </a:extLst>
          </p:cNvPr>
          <p:cNvSpPr/>
          <p:nvPr/>
        </p:nvSpPr>
        <p:spPr>
          <a:xfrm>
            <a:off x="217488" y="1989138"/>
            <a:ext cx="1512887" cy="1143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 rtl="1" eaLnBrk="1" hangingPunct="1">
              <a:defRPr/>
            </a:pPr>
            <a:r>
              <a:rPr lang="ar-SA" sz="3200" b="1" dirty="0">
                <a:solidFill>
                  <a:srgbClr val="C00000"/>
                </a:solidFill>
              </a:rPr>
              <a:t>مهارة التوضيح </a:t>
            </a:r>
          </a:p>
        </p:txBody>
      </p:sp>
      <p:pic>
        <p:nvPicPr>
          <p:cNvPr id="46083" name="صورة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t="17784" r="33463" b="6580"/>
          <a:stretch>
            <a:fillRect/>
          </a:stretch>
        </p:blipFill>
        <p:spPr bwMode="auto">
          <a:xfrm>
            <a:off x="1763713" y="0"/>
            <a:ext cx="7380287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rd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Box 4">
            <a:extLst>
              <a:ext uri="{FF2B5EF4-FFF2-40B4-BE49-F238E27FC236}">
                <a16:creationId xmlns="" xmlns:a16="http://schemas.microsoft.com/office/drawing/2014/main" id="{C53E6E09-795B-4CBC-8BE0-1178FBDA4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0813"/>
            <a:ext cx="9144000" cy="6556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ar-SA" sz="4800" b="1" dirty="0">
                <a:solidFill>
                  <a:srgbClr val="000000"/>
                </a:solidFill>
                <a:latin typeface="Calibri" pitchFamily="34" charset="0"/>
                <a:cs typeface="+mn-cs"/>
              </a:rPr>
              <a:t>عِـنْدَ عَـوْدَةِ فَــوَّازٍ وَنُــورَةُ مَنَ الْمَدْرَسَةِ </a:t>
            </a:r>
          </a:p>
          <a:p>
            <a:pPr algn="ctr" rtl="1" eaLnBrk="1" hangingPunct="1">
              <a:defRPr/>
            </a:pPr>
            <a:endParaRPr lang="ar-SA" sz="1000" b="1" dirty="0">
              <a:solidFill>
                <a:srgbClr val="000000"/>
              </a:solidFill>
              <a:latin typeface="Calibri" pitchFamily="34" charset="0"/>
              <a:cs typeface="+mn-cs"/>
            </a:endParaRPr>
          </a:p>
          <a:p>
            <a:pPr algn="ctr" rtl="1" eaLnBrk="1" hangingPunct="1">
              <a:defRPr/>
            </a:pPr>
            <a:endParaRPr lang="ar-SA" sz="1600" b="1" dirty="0">
              <a:solidFill>
                <a:srgbClr val="000000"/>
              </a:solidFill>
              <a:latin typeface="Calibri" pitchFamily="34" charset="0"/>
              <a:cs typeface="+mn-cs"/>
            </a:endParaRPr>
          </a:p>
          <a:p>
            <a:pPr algn="ctr" rtl="1" eaLnBrk="1" hangingPunct="1">
              <a:defRPr/>
            </a:pPr>
            <a:r>
              <a:rPr lang="ar-SA" sz="4800" b="1" dirty="0">
                <a:solidFill>
                  <a:srgbClr val="000000"/>
                </a:solidFill>
                <a:latin typeface="Calibri" pitchFamily="34" charset="0"/>
                <a:cs typeface="+mn-cs"/>
              </a:rPr>
              <a:t>بِصُحْـبَـةِ أَبِـيـهِـمَا </a:t>
            </a:r>
            <a:r>
              <a:rPr lang="ar-SA" sz="4800" b="1" dirty="0">
                <a:solidFill>
                  <a:srgbClr val="0000FF"/>
                </a:solidFill>
                <a:latin typeface="Calibri" pitchFamily="34" charset="0"/>
                <a:cs typeface="+mn-cs"/>
              </a:rPr>
              <a:t>، </a:t>
            </a:r>
            <a:r>
              <a:rPr lang="ar-SA" sz="4800" b="1" dirty="0">
                <a:solidFill>
                  <a:srgbClr val="000000"/>
                </a:solidFill>
                <a:latin typeface="Calibri" pitchFamily="34" charset="0"/>
                <a:cs typeface="+mn-cs"/>
              </a:rPr>
              <a:t>اسْـتَــمَعُـوا إِلَــى مُذِيـعٍ</a:t>
            </a:r>
          </a:p>
          <a:p>
            <a:pPr algn="ctr" rtl="1" eaLnBrk="1" hangingPunct="1">
              <a:defRPr/>
            </a:pPr>
            <a:endParaRPr lang="ar-SA" sz="2400" b="1" dirty="0">
              <a:solidFill>
                <a:srgbClr val="000000"/>
              </a:solidFill>
              <a:latin typeface="Calibri" pitchFamily="34" charset="0"/>
              <a:cs typeface="+mn-cs"/>
            </a:endParaRPr>
          </a:p>
          <a:p>
            <a:pPr algn="ctr" rtl="1" eaLnBrk="1" hangingPunct="1">
              <a:defRPr/>
            </a:pPr>
            <a:r>
              <a:rPr lang="ar-SA" sz="4800" b="1" dirty="0">
                <a:solidFill>
                  <a:srgbClr val="000000"/>
                </a:solidFill>
                <a:latin typeface="Calibri" pitchFamily="34" charset="0"/>
                <a:cs typeface="+mn-cs"/>
              </a:rPr>
              <a:t> يَـقْــرُأُ فِــي الْإِذَاعَــــةِ قَـوْلِ الـرَّسُولِ</a:t>
            </a:r>
          </a:p>
          <a:p>
            <a:pPr algn="ctr" rtl="1" eaLnBrk="1" hangingPunct="1">
              <a:defRPr/>
            </a:pPr>
            <a:endParaRPr lang="ar-SA" sz="4400" b="1" dirty="0">
              <a:solidFill>
                <a:srgbClr val="000000"/>
              </a:solidFill>
              <a:latin typeface="Calibri" pitchFamily="34" charset="0"/>
              <a:cs typeface="+mn-cs"/>
            </a:endParaRPr>
          </a:p>
          <a:p>
            <a:pPr algn="ctr" rtl="1" eaLnBrk="1" hangingPunct="1">
              <a:defRPr/>
            </a:pPr>
            <a:r>
              <a:rPr lang="ar-SA" sz="4800" b="1" dirty="0">
                <a:solidFill>
                  <a:srgbClr val="000000"/>
                </a:solidFill>
                <a:latin typeface="Calibri" pitchFamily="34" charset="0"/>
                <a:cs typeface="+mn-cs"/>
              </a:rPr>
              <a:t>صَــلَّــى اللَّهُ عَــلَــيْــهِ وَسَــلَّــم </a:t>
            </a:r>
            <a:r>
              <a:rPr lang="ar-EG" sz="4800" b="1" dirty="0">
                <a:solidFill>
                  <a:srgbClr val="000000"/>
                </a:solidFill>
                <a:latin typeface="Calibri" pitchFamily="34" charset="0"/>
                <a:cs typeface="+mn-cs"/>
              </a:rPr>
              <a:t>:</a:t>
            </a:r>
            <a:endParaRPr lang="ar-SA" sz="4800" b="1" dirty="0">
              <a:solidFill>
                <a:srgbClr val="000000"/>
              </a:solidFill>
              <a:latin typeface="Calibri" pitchFamily="34" charset="0"/>
              <a:cs typeface="+mn-cs"/>
            </a:endParaRPr>
          </a:p>
          <a:p>
            <a:pPr algn="ctr" rtl="1" eaLnBrk="1" hangingPunct="1">
              <a:defRPr/>
            </a:pPr>
            <a:r>
              <a:rPr lang="ar-EG" sz="1400" b="1" dirty="0">
                <a:solidFill>
                  <a:srgbClr val="000000"/>
                </a:solidFill>
                <a:latin typeface="Calibri" pitchFamily="34" charset="0"/>
                <a:cs typeface="+mn-cs"/>
              </a:rPr>
              <a:t> </a:t>
            </a:r>
            <a:endParaRPr lang="ar-SA" sz="4800" b="1" dirty="0">
              <a:solidFill>
                <a:srgbClr val="000000"/>
              </a:solidFill>
              <a:latin typeface="Calibri" pitchFamily="34" charset="0"/>
              <a:cs typeface="+mn-cs"/>
            </a:endParaRPr>
          </a:p>
          <a:p>
            <a:pPr algn="ctr" rtl="1" eaLnBrk="1" hangingPunct="1">
              <a:defRPr/>
            </a:pPr>
            <a:r>
              <a:rPr lang="ar-EG" sz="4800" b="1" dirty="0">
                <a:solidFill>
                  <a:srgbClr val="FF0000"/>
                </a:solidFill>
                <a:latin typeface="Calibri" pitchFamily="34" charset="0"/>
                <a:cs typeface="+mn-cs"/>
              </a:rPr>
              <a:t>(</a:t>
            </a:r>
            <a:r>
              <a:rPr lang="ar-SA" sz="4800" b="1" dirty="0">
                <a:solidFill>
                  <a:srgbClr val="FF0000"/>
                </a:solidFill>
                <a:latin typeface="Calibri" pitchFamily="34" charset="0"/>
                <a:cs typeface="+mn-cs"/>
              </a:rPr>
              <a:t>مَنْ كَانَ يُـؤْمِـنُ بِاللهِ وَالْـيَـوْمِ </a:t>
            </a:r>
            <a:r>
              <a:rPr lang="ar-SA" sz="4800" b="1" dirty="0" err="1">
                <a:solidFill>
                  <a:srgbClr val="FF0000"/>
                </a:solidFill>
                <a:latin typeface="Calibri" pitchFamily="34" charset="0"/>
                <a:cs typeface="+mn-cs"/>
              </a:rPr>
              <a:t>الْ</a:t>
            </a:r>
            <a:r>
              <a:rPr lang="ar-EG" sz="4800" b="1" dirty="0">
                <a:solidFill>
                  <a:srgbClr val="FF0000"/>
                </a:solidFill>
                <a:latin typeface="Calibri" pitchFamily="34" charset="0"/>
                <a:cs typeface="+mn-cs"/>
              </a:rPr>
              <a:t>آ</a:t>
            </a:r>
            <a:r>
              <a:rPr lang="ar-SA" sz="4800" b="1" dirty="0">
                <a:solidFill>
                  <a:srgbClr val="FF0000"/>
                </a:solidFill>
                <a:latin typeface="Calibri" pitchFamily="34" charset="0"/>
                <a:cs typeface="+mn-cs"/>
              </a:rPr>
              <a:t>خِـرِ</a:t>
            </a:r>
          </a:p>
          <a:p>
            <a:pPr algn="ctr" rtl="1" eaLnBrk="1" hangingPunct="1">
              <a:defRPr/>
            </a:pPr>
            <a:endParaRPr lang="ar-SA" b="1" dirty="0">
              <a:solidFill>
                <a:srgbClr val="FF0000"/>
              </a:solidFill>
              <a:latin typeface="Calibri" pitchFamily="34" charset="0"/>
              <a:cs typeface="+mn-cs"/>
            </a:endParaRPr>
          </a:p>
          <a:p>
            <a:pPr algn="ctr" rtl="1" eaLnBrk="1" hangingPunct="1">
              <a:defRPr/>
            </a:pPr>
            <a:endParaRPr lang="ar-SA" sz="600" b="1" dirty="0">
              <a:solidFill>
                <a:srgbClr val="FF0000"/>
              </a:solidFill>
              <a:latin typeface="Calibri" pitchFamily="34" charset="0"/>
              <a:cs typeface="+mn-cs"/>
            </a:endParaRPr>
          </a:p>
          <a:p>
            <a:pPr algn="ctr" rtl="1" eaLnBrk="1" hangingPunct="1">
              <a:defRPr/>
            </a:pPr>
            <a:r>
              <a:rPr lang="ar-SA" sz="4800" b="1" dirty="0">
                <a:solidFill>
                  <a:srgbClr val="FF0000"/>
                </a:solidFill>
                <a:latin typeface="Calibri" pitchFamily="34" charset="0"/>
                <a:cs typeface="+mn-cs"/>
              </a:rPr>
              <a:t> فَـلْـيَـصِـلْ رَحِـمَـهُ</a:t>
            </a:r>
            <a:r>
              <a:rPr lang="ar-EG" sz="4800" b="1" dirty="0">
                <a:solidFill>
                  <a:srgbClr val="FF0000"/>
                </a:solidFill>
                <a:latin typeface="Calibri" pitchFamily="34" charset="0"/>
                <a:cs typeface="+mn-cs"/>
              </a:rPr>
              <a:t>)</a:t>
            </a:r>
            <a:r>
              <a:rPr lang="ar-SA" sz="4800" b="1" dirty="0">
                <a:solidFill>
                  <a:srgbClr val="000000"/>
                </a:solidFill>
                <a:latin typeface="Calibri" pitchFamily="34" charset="0"/>
                <a:cs typeface="+mn-cs"/>
              </a:rPr>
              <a:t>.</a:t>
            </a:r>
          </a:p>
        </p:txBody>
      </p:sp>
    </p:spTree>
  </p:cSld>
  <p:clrMapOvr>
    <a:masterClrMapping/>
  </p:clrMapOvr>
  <p:transition>
    <p:pull dir="d"/>
    <p:sndAc>
      <p:endSnd/>
    </p:sndAc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22275" y="404813"/>
            <a:ext cx="8237538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6600" b="1">
                <a:solidFill>
                  <a:srgbClr val="FF0000"/>
                </a:solidFill>
                <a:cs typeface="Akhbar MT" pitchFamily="2" charset="-78"/>
              </a:rPr>
              <a:t>سَـأَلَ فَـوَّازُ ُ أَبَـاهُ: </a:t>
            </a:r>
            <a:r>
              <a:rPr lang="ar-SA" altLang="ar-SA" sz="6600" b="1">
                <a:cs typeface="Akhbar MT" pitchFamily="2" charset="-78"/>
              </a:rPr>
              <a:t>مَا مَـعْــنَـى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ar-SA" altLang="ar-SA" sz="2800" b="1">
              <a:cs typeface="Akhbar MT" pitchFamily="2" charset="-78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6600" b="1">
                <a:cs typeface="Akhbar MT" pitchFamily="2" charset="-78"/>
              </a:rPr>
              <a:t> الــرََّحِــمِ </a:t>
            </a:r>
            <a:r>
              <a:rPr lang="ar-SA" altLang="ar-SA" sz="6600" b="1">
                <a:solidFill>
                  <a:srgbClr val="0000FF"/>
                </a:solidFill>
                <a:cs typeface="Akhbar MT" pitchFamily="2" charset="-78"/>
              </a:rPr>
              <a:t>يَا </a:t>
            </a:r>
            <a:r>
              <a:rPr lang="ar-SA" altLang="ar-SA" sz="6600" b="1">
                <a:cs typeface="Akhbar MT" pitchFamily="2" charset="-78"/>
              </a:rPr>
              <a:t>أَبـِـي </a:t>
            </a:r>
            <a:r>
              <a:rPr lang="ar-SA" altLang="ar-SA" sz="6600" b="1">
                <a:solidFill>
                  <a:srgbClr val="FF0000"/>
                </a:solidFill>
                <a:cs typeface="Akhbar MT" pitchFamily="2" charset="-78"/>
              </a:rPr>
              <a:t>؟</a:t>
            </a:r>
            <a:endParaRPr lang="en-US" altLang="ar-SA" sz="6600">
              <a:solidFill>
                <a:srgbClr val="FF0000"/>
              </a:solidFill>
              <a:cs typeface="Akhbar MT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60F4016-729B-469A-9CCF-BA9AF4DA3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500438"/>
            <a:ext cx="7929563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>
              <a:defRPr/>
            </a:pPr>
            <a:r>
              <a:rPr lang="ar-SA" sz="6000" b="1" dirty="0">
                <a:solidFill>
                  <a:srgbClr val="0000FF"/>
                </a:solidFill>
                <a:latin typeface="Calibri" pitchFamily="34" charset="0"/>
                <a:cs typeface="+mn-cs"/>
              </a:rPr>
              <a:t>ا</a:t>
            </a:r>
            <a:r>
              <a:rPr lang="ar-EG" sz="6000" b="1" dirty="0">
                <a:solidFill>
                  <a:srgbClr val="0000FF"/>
                </a:solidFill>
                <a:latin typeface="Calibri" pitchFamily="34" charset="0"/>
                <a:cs typeface="+mn-cs"/>
              </a:rPr>
              <a:t>ل</a:t>
            </a:r>
            <a:r>
              <a:rPr lang="ar-SA" sz="6000" b="1" dirty="0">
                <a:solidFill>
                  <a:srgbClr val="0000FF"/>
                </a:solidFill>
                <a:latin typeface="Calibri" pitchFamily="34" charset="0"/>
                <a:cs typeface="+mn-cs"/>
              </a:rPr>
              <a:t>ْ</a:t>
            </a:r>
            <a:r>
              <a:rPr lang="ar-EG" sz="6000" b="1" dirty="0">
                <a:solidFill>
                  <a:srgbClr val="0000FF"/>
                </a:solidFill>
                <a:latin typeface="Calibri" pitchFamily="34" charset="0"/>
                <a:cs typeface="+mn-cs"/>
              </a:rPr>
              <a:t>أ</a:t>
            </a:r>
            <a:r>
              <a:rPr lang="ar-SA" sz="6000" b="1" dirty="0">
                <a:solidFill>
                  <a:srgbClr val="0000FF"/>
                </a:solidFill>
                <a:latin typeface="Calibri" pitchFamily="34" charset="0"/>
                <a:cs typeface="+mn-cs"/>
              </a:rPr>
              <a:t>َ</a:t>
            </a:r>
            <a:r>
              <a:rPr lang="ar-EG" sz="6000" b="1" dirty="0">
                <a:solidFill>
                  <a:srgbClr val="0000FF"/>
                </a:solidFill>
                <a:latin typeface="Calibri" pitchFamily="34" charset="0"/>
                <a:cs typeface="+mn-cs"/>
              </a:rPr>
              <a:t>ب</a:t>
            </a:r>
            <a:r>
              <a:rPr lang="ar-SA" sz="6000" b="1" dirty="0">
                <a:solidFill>
                  <a:srgbClr val="0000FF"/>
                </a:solidFill>
                <a:latin typeface="Calibri" pitchFamily="34" charset="0"/>
                <a:cs typeface="+mn-cs"/>
              </a:rPr>
              <a:t>ُ </a:t>
            </a:r>
            <a:r>
              <a:rPr lang="ar-SA" sz="6000" b="1" dirty="0">
                <a:solidFill>
                  <a:srgbClr val="0000FF"/>
                </a:solidFill>
                <a:latin typeface="Calibri" pitchFamily="34" charset="0"/>
                <a:cs typeface="Akhbar MT" pitchFamily="2" charset="-78"/>
              </a:rPr>
              <a:t>: </a:t>
            </a:r>
            <a:r>
              <a:rPr lang="ar-SA" sz="6000" b="1" dirty="0">
                <a:latin typeface="Calibri" pitchFamily="34" charset="0"/>
                <a:cs typeface="Akhbar MT" pitchFamily="2" charset="-78"/>
              </a:rPr>
              <a:t> الــرََّحِــمُ اسْــمُ ُ لِـكُــلِّ مَـنْ</a:t>
            </a:r>
          </a:p>
          <a:p>
            <a:pPr algn="r" rtl="1" eaLnBrk="1" hangingPunct="1">
              <a:defRPr/>
            </a:pPr>
            <a:endParaRPr lang="ar-SA" sz="3600" b="1" dirty="0">
              <a:latin typeface="Calibri" pitchFamily="34" charset="0"/>
              <a:cs typeface="Akhbar MT" pitchFamily="2" charset="-78"/>
            </a:endParaRPr>
          </a:p>
          <a:p>
            <a:pPr algn="r" rtl="1" eaLnBrk="1" hangingPunct="1">
              <a:defRPr/>
            </a:pPr>
            <a:r>
              <a:rPr lang="ar-SA" sz="6000" b="1" dirty="0">
                <a:latin typeface="Calibri" pitchFamily="34" charset="0"/>
                <a:cs typeface="Akhbar MT" pitchFamily="2" charset="-78"/>
              </a:rPr>
              <a:t> تَـرْبـِـطُــنَـا بـِـهِــمُ صِــلَـةُ قُــرْبَــى.</a:t>
            </a:r>
            <a:endParaRPr lang="en-US" sz="6000" dirty="0">
              <a:latin typeface="Calibri" pitchFamily="34" charset="0"/>
              <a:cs typeface="Akhbar MT" pitchFamily="2" charset="-78"/>
            </a:endParaRPr>
          </a:p>
        </p:txBody>
      </p:sp>
    </p:spTree>
  </p:cSld>
  <p:clrMapOvr>
    <a:masterClrMapping/>
  </p:clrMapOvr>
  <p:transition>
    <p:strips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سأل عمر والده - مامعنى الرح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أب - إن الرح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="" xmlns:a16="http://schemas.microsoft.com/office/drawing/2014/main" id="{89C9F827-9CB1-4227-AE74-28E3CF87C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3" y="404813"/>
            <a:ext cx="84994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>
              <a:defRPr/>
            </a:pPr>
            <a:r>
              <a:rPr lang="ar-SA" sz="5400" b="1" dirty="0">
                <a:solidFill>
                  <a:srgbClr val="FF0000"/>
                </a:solidFill>
                <a:latin typeface="Calibri" pitchFamily="34" charset="0"/>
                <a:cs typeface="+mn-cs"/>
              </a:rPr>
              <a:t>نُــورَةُ: </a:t>
            </a:r>
            <a:r>
              <a:rPr lang="ar-SA" sz="5400" b="1" dirty="0">
                <a:latin typeface="Calibri" pitchFamily="34" charset="0"/>
                <a:cs typeface="+mn-cs"/>
              </a:rPr>
              <a:t>وَمَـا مَـعْـنَـى صِـلَــةِ الـرَّحِــمِ</a:t>
            </a:r>
            <a:r>
              <a:rPr lang="ar-SA" sz="5400" b="1" dirty="0">
                <a:solidFill>
                  <a:srgbClr val="FF0000"/>
                </a:solidFill>
                <a:latin typeface="Calibri" pitchFamily="34" charset="0"/>
                <a:cs typeface="+mn-cs"/>
              </a:rPr>
              <a:t>؟</a:t>
            </a:r>
            <a:endParaRPr lang="en-US" sz="5400" dirty="0">
              <a:solidFill>
                <a:srgbClr val="FF0000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="" xmlns:a16="http://schemas.microsoft.com/office/drawing/2014/main" id="{0C62F5A6-E563-4986-B746-F30C08976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41475"/>
            <a:ext cx="8821738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>
              <a:defRPr/>
            </a:pPr>
            <a:r>
              <a:rPr lang="ar-SA" sz="5400" b="1" dirty="0" err="1">
                <a:solidFill>
                  <a:srgbClr val="0000FF"/>
                </a:solidFill>
                <a:latin typeface="Calibri" pitchFamily="34" charset="0"/>
                <a:cs typeface="+mn-cs"/>
              </a:rPr>
              <a:t>الْ</a:t>
            </a:r>
            <a:r>
              <a:rPr lang="ar-EG" sz="5400" b="1" dirty="0">
                <a:solidFill>
                  <a:srgbClr val="0000FF"/>
                </a:solidFill>
                <a:latin typeface="Calibri" pitchFamily="34" charset="0"/>
                <a:cs typeface="+mn-cs"/>
              </a:rPr>
              <a:t>أ</a:t>
            </a:r>
            <a:r>
              <a:rPr lang="ar-SA" sz="5400" b="1" dirty="0" err="1">
                <a:solidFill>
                  <a:srgbClr val="0000FF"/>
                </a:solidFill>
                <a:latin typeface="Calibri" pitchFamily="34" charset="0"/>
                <a:cs typeface="+mn-cs"/>
              </a:rPr>
              <a:t>َبُ</a:t>
            </a:r>
            <a:r>
              <a:rPr lang="ar-SA" sz="5400" b="1" dirty="0">
                <a:solidFill>
                  <a:srgbClr val="0000FF"/>
                </a:solidFill>
                <a:latin typeface="Calibri" pitchFamily="34" charset="0"/>
                <a:cs typeface="+mn-cs"/>
              </a:rPr>
              <a:t> : </a:t>
            </a:r>
            <a:r>
              <a:rPr lang="ar-SA" sz="5400" b="1" dirty="0">
                <a:latin typeface="Calibri" pitchFamily="34" charset="0"/>
                <a:cs typeface="+mn-cs"/>
              </a:rPr>
              <a:t>صِــلَـةُ الــرَّحِــمِ تَــعْــنِـي زِيَـارَةَ</a:t>
            </a:r>
          </a:p>
          <a:p>
            <a:pPr algn="r" rtl="1" eaLnBrk="1" hangingPunct="1">
              <a:defRPr/>
            </a:pPr>
            <a:endParaRPr lang="ar-SA" sz="1100" b="1" dirty="0">
              <a:latin typeface="Calibri" pitchFamily="34" charset="0"/>
              <a:cs typeface="+mn-cs"/>
            </a:endParaRPr>
          </a:p>
          <a:p>
            <a:pPr algn="r" rtl="1" eaLnBrk="1" hangingPunct="1">
              <a:defRPr/>
            </a:pPr>
            <a:r>
              <a:rPr lang="ar-SA" sz="5400" b="1" dirty="0">
                <a:latin typeface="Calibri" pitchFamily="34" charset="0"/>
                <a:cs typeface="+mn-cs"/>
              </a:rPr>
              <a:t> </a:t>
            </a:r>
            <a:r>
              <a:rPr lang="ar-SA" sz="5400" b="1" dirty="0" err="1">
                <a:latin typeface="Calibri" pitchFamily="34" charset="0"/>
                <a:cs typeface="+mn-cs"/>
              </a:rPr>
              <a:t>الْ</a:t>
            </a:r>
            <a:r>
              <a:rPr lang="ar-EG" sz="5400" b="1" dirty="0">
                <a:latin typeface="Calibri" pitchFamily="34" charset="0"/>
                <a:cs typeface="+mn-cs"/>
              </a:rPr>
              <a:t>أ</a:t>
            </a:r>
            <a:r>
              <a:rPr lang="ar-SA" sz="5400" b="1" dirty="0">
                <a:latin typeface="Calibri" pitchFamily="34" charset="0"/>
                <a:cs typeface="+mn-cs"/>
              </a:rPr>
              <a:t>َقَارِبِ، وَالـسُّـؤَالَ عَـنْهُـم، وَتَـفَـقُّـدَ</a:t>
            </a:r>
          </a:p>
          <a:p>
            <a:pPr algn="r" rtl="1" eaLnBrk="1" hangingPunct="1">
              <a:defRPr/>
            </a:pPr>
            <a:endParaRPr lang="ar-SA" sz="1400" b="1" dirty="0">
              <a:latin typeface="Calibri" pitchFamily="34" charset="0"/>
              <a:cs typeface="+mn-cs"/>
            </a:endParaRPr>
          </a:p>
          <a:p>
            <a:pPr algn="r" rtl="1" eaLnBrk="1" hangingPunct="1">
              <a:defRPr/>
            </a:pPr>
            <a:r>
              <a:rPr lang="ar-SA" sz="5400" b="1" dirty="0">
                <a:latin typeface="Calibri" pitchFamily="34" charset="0"/>
                <a:cs typeface="+mn-cs"/>
              </a:rPr>
              <a:t> أَحْـوَالِـهِـمْ، وَمُـسَاعَـدَتَـهُـم عِــنْـدَ </a:t>
            </a:r>
          </a:p>
          <a:p>
            <a:pPr algn="r" rtl="1" eaLnBrk="1" hangingPunct="1">
              <a:defRPr/>
            </a:pPr>
            <a:endParaRPr lang="ar-SA" b="1" dirty="0">
              <a:latin typeface="Calibri" pitchFamily="34" charset="0"/>
              <a:cs typeface="+mn-cs"/>
            </a:endParaRPr>
          </a:p>
          <a:p>
            <a:pPr algn="r" rtl="1" eaLnBrk="1" hangingPunct="1">
              <a:defRPr/>
            </a:pPr>
            <a:r>
              <a:rPr lang="ar-SA" sz="5400" b="1" dirty="0">
                <a:latin typeface="Calibri" pitchFamily="34" charset="0"/>
                <a:cs typeface="+mn-cs"/>
              </a:rPr>
              <a:t>الْحَاجَةِ، وَمُـشَـارَكَــتَـهُــمْ أَفْـرَاحَـهُـمْ </a:t>
            </a:r>
          </a:p>
          <a:p>
            <a:pPr algn="r" rtl="1" eaLnBrk="1" hangingPunct="1">
              <a:defRPr/>
            </a:pPr>
            <a:endParaRPr lang="ar-SA" sz="900" b="1" dirty="0">
              <a:latin typeface="Calibri" pitchFamily="34" charset="0"/>
              <a:cs typeface="+mn-cs"/>
            </a:endParaRPr>
          </a:p>
          <a:p>
            <a:pPr algn="r" rtl="1" eaLnBrk="1" hangingPunct="1">
              <a:defRPr/>
            </a:pPr>
            <a:r>
              <a:rPr lang="ar-SA" sz="5400" b="1" dirty="0">
                <a:latin typeface="Calibri" pitchFamily="34" charset="0"/>
                <a:cs typeface="+mn-cs"/>
              </a:rPr>
              <a:t>وَأَحْــزَانَـهُــم .</a:t>
            </a:r>
            <a:endParaRPr lang="ar-EG" sz="5400" dirty="0"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ransition>
    <p:strips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عمر - وما معنى صلة الرح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أب - صلة الرحم تعن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50825" y="260350"/>
            <a:ext cx="8785225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6600" b="1">
                <a:solidFill>
                  <a:srgbClr val="FF0000"/>
                </a:solidFill>
                <a:cs typeface="Akhbar MT" pitchFamily="2" charset="-78"/>
              </a:rPr>
              <a:t>فَـوَّازُ ُ : </a:t>
            </a:r>
            <a:r>
              <a:rPr lang="ar-SA" altLang="ar-SA" sz="6600" b="1">
                <a:cs typeface="Akhbar MT" pitchFamily="2" charset="-78"/>
              </a:rPr>
              <a:t>مَا رَأْيُــكَ </a:t>
            </a:r>
            <a:r>
              <a:rPr lang="ar-SA" altLang="ar-SA" sz="6600" b="1">
                <a:solidFill>
                  <a:srgbClr val="FF0000"/>
                </a:solidFill>
                <a:cs typeface="Akhbar MT" pitchFamily="2" charset="-78"/>
              </a:rPr>
              <a:t>يَـا</a:t>
            </a:r>
            <a:r>
              <a:rPr lang="ar-SA" altLang="ar-SA" sz="6600" b="1">
                <a:cs typeface="Akhbar MT" pitchFamily="2" charset="-78"/>
              </a:rPr>
              <a:t> أَبـِـي أَنْ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ar-SA" altLang="ar-SA" sz="1800" b="1">
              <a:cs typeface="Akhbar MT" pitchFamily="2" charset="-78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6600" b="1">
                <a:cs typeface="Akhbar MT" pitchFamily="2" charset="-78"/>
              </a:rPr>
              <a:t> نُـخَــصِّـصَ يَــوْمًـــا نَــصِـلُ فِــيْــهِ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ar-SA" altLang="ar-SA" sz="3200" b="1">
              <a:cs typeface="Akhbar MT" pitchFamily="2" charset="-78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6600" b="1">
                <a:cs typeface="Akhbar MT" pitchFamily="2" charset="-78"/>
              </a:rPr>
              <a:t>أَرْحَـامَــنَـا </a:t>
            </a:r>
            <a:r>
              <a:rPr lang="ar-SA" altLang="ar-SA" sz="6600" b="1">
                <a:solidFill>
                  <a:srgbClr val="FF0000"/>
                </a:solidFill>
                <a:cs typeface="Akhbar MT" pitchFamily="2" charset="-78"/>
              </a:rPr>
              <a:t>؟</a:t>
            </a:r>
            <a:endParaRPr lang="en-US" altLang="ar-SA" sz="6600">
              <a:solidFill>
                <a:srgbClr val="FF0000"/>
              </a:solidFill>
              <a:cs typeface="Akhbar MT" pitchFamily="2" charset="-78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="" xmlns:a16="http://schemas.microsoft.com/office/drawing/2014/main" id="{5B3BD63A-95A1-46A1-A134-7098D386C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95788"/>
            <a:ext cx="9144000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ar-SA" sz="5400" b="1" dirty="0">
                <a:solidFill>
                  <a:srgbClr val="0000FF"/>
                </a:solidFill>
                <a:latin typeface="Calibri" pitchFamily="34" charset="0"/>
                <a:cs typeface="+mn-cs"/>
              </a:rPr>
              <a:t>الْأَ</a:t>
            </a:r>
            <a:r>
              <a:rPr lang="ar-SA" sz="6000" b="1" dirty="0">
                <a:solidFill>
                  <a:srgbClr val="0000FF"/>
                </a:solidFill>
                <a:latin typeface="Calibri" pitchFamily="34" charset="0"/>
                <a:cs typeface="+mn-cs"/>
              </a:rPr>
              <a:t>بُ :</a:t>
            </a:r>
            <a:r>
              <a:rPr lang="ar-SA" sz="6000" b="1" dirty="0">
                <a:latin typeface="Calibri" pitchFamily="34" charset="0"/>
                <a:cs typeface="+mn-cs"/>
              </a:rPr>
              <a:t> </a:t>
            </a:r>
            <a:r>
              <a:rPr lang="ar-SA" sz="6600" b="1" dirty="0">
                <a:latin typeface="Calibri" pitchFamily="34" charset="0"/>
                <a:cs typeface="Akhbar MT" pitchFamily="2" charset="-78"/>
              </a:rPr>
              <a:t>إِنَّـهُ رَأْيُ ُ جَـمِـيْـلُ ُ، بَـارَك</a:t>
            </a:r>
            <a:r>
              <a:rPr lang="ar-SA" sz="6600" b="1" dirty="0">
                <a:solidFill>
                  <a:srgbClr val="FF0000"/>
                </a:solidFill>
                <a:latin typeface="Calibri" pitchFamily="34" charset="0"/>
                <a:cs typeface="Akhbar MT" pitchFamily="2" charset="-78"/>
              </a:rPr>
              <a:t> اللَه</a:t>
            </a:r>
          </a:p>
          <a:p>
            <a:pPr algn="ctr" rtl="1" eaLnBrk="1" hangingPunct="1">
              <a:defRPr/>
            </a:pPr>
            <a:endParaRPr lang="ar-SA" sz="1400" b="1" dirty="0">
              <a:solidFill>
                <a:srgbClr val="FF0000"/>
              </a:solidFill>
              <a:latin typeface="Calibri" pitchFamily="34" charset="0"/>
              <a:cs typeface="Akhbar MT" pitchFamily="2" charset="-78"/>
            </a:endParaRPr>
          </a:p>
          <a:p>
            <a:pPr algn="ctr" rtl="1" eaLnBrk="1" hangingPunct="1">
              <a:defRPr/>
            </a:pPr>
            <a:r>
              <a:rPr lang="ar-SA" sz="6600" b="1" dirty="0">
                <a:solidFill>
                  <a:srgbClr val="FF0000"/>
                </a:solidFill>
                <a:latin typeface="Calibri" pitchFamily="34" charset="0"/>
                <a:cs typeface="Akhbar MT" pitchFamily="2" charset="-78"/>
              </a:rPr>
              <a:t> </a:t>
            </a:r>
            <a:r>
              <a:rPr lang="ar-SA" sz="6600" b="1" dirty="0">
                <a:latin typeface="Calibri" pitchFamily="34" charset="0"/>
                <a:cs typeface="Akhbar MT" pitchFamily="2" charset="-78"/>
              </a:rPr>
              <a:t>فِــيْــكَ </a:t>
            </a:r>
            <a:r>
              <a:rPr lang="ar-SA" sz="6600" b="1" dirty="0">
                <a:solidFill>
                  <a:srgbClr val="FF0000"/>
                </a:solidFill>
                <a:latin typeface="Calibri" pitchFamily="34" charset="0"/>
                <a:cs typeface="Akhbar MT" pitchFamily="2" charset="-78"/>
              </a:rPr>
              <a:t>يَـا</a:t>
            </a:r>
            <a:r>
              <a:rPr lang="ar-SA" sz="6600" b="1" dirty="0">
                <a:latin typeface="Calibri" pitchFamily="34" charset="0"/>
                <a:cs typeface="Akhbar MT" pitchFamily="2" charset="-78"/>
              </a:rPr>
              <a:t> بُـــنَــيَّ</a:t>
            </a:r>
            <a:r>
              <a:rPr lang="en-US" sz="6000" b="1" dirty="0">
                <a:latin typeface="Calibri" pitchFamily="34" charset="0"/>
                <a:cs typeface="Akhbar MT" pitchFamily="2" charset="-78"/>
              </a:rPr>
              <a:t>.</a:t>
            </a:r>
            <a:endParaRPr lang="en-US" sz="6000" dirty="0">
              <a:latin typeface="Calibri" pitchFamily="34" charset="0"/>
              <a:cs typeface="Akhbar MT" pitchFamily="2" charset="-78"/>
            </a:endParaRPr>
          </a:p>
        </p:txBody>
      </p:sp>
    </p:spTree>
  </p:cSld>
  <p:clrMapOvr>
    <a:masterClrMapping/>
  </p:clrMapOvr>
  <p:transition>
    <p:strips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عمر - ما  رأيك يا اب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أب - رأي جمي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79388" y="119063"/>
            <a:ext cx="8785225" cy="327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ar-SA" sz="7200" b="1">
                <a:solidFill>
                  <a:srgbClr val="FF0000"/>
                </a:solidFill>
                <a:cs typeface="Akhbar MT" pitchFamily="2" charset="-78"/>
              </a:rPr>
              <a:t>نُــورَة ُ : </a:t>
            </a:r>
            <a:r>
              <a:rPr lang="ar-SA" altLang="ar-SA" sz="7200" b="1">
                <a:cs typeface="Akhbar MT" pitchFamily="2" charset="-78"/>
              </a:rPr>
              <a:t>أَنَــا مُــتَــشَــوِّقَـــةُ ُ لِــهَـذَا الْــيَـــوْمِ يَــا أَبـِــي </a:t>
            </a:r>
            <a:r>
              <a:rPr lang="ar-SA" altLang="ar-SA" sz="7200" b="1">
                <a:solidFill>
                  <a:srgbClr val="FF0000"/>
                </a:solidFill>
                <a:cs typeface="Akhbar MT" pitchFamily="2" charset="-78"/>
              </a:rPr>
              <a:t>؟</a:t>
            </a:r>
            <a:endParaRPr lang="en-US" altLang="ar-SA" sz="7200">
              <a:solidFill>
                <a:srgbClr val="FF0000"/>
              </a:solidFill>
              <a:cs typeface="Akhbar MT" pitchFamily="2" charset="-78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="" xmlns:a16="http://schemas.microsoft.com/office/drawing/2014/main" id="{5B3BD63A-95A1-46A1-A134-7098D386C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350" y="4149725"/>
            <a:ext cx="91440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ar-SA" sz="6000" b="1" dirty="0">
                <a:solidFill>
                  <a:srgbClr val="0000FF"/>
                </a:solidFill>
                <a:latin typeface="Calibri" pitchFamily="34" charset="0"/>
                <a:cs typeface="+mn-cs"/>
              </a:rPr>
              <a:t>الْأَ</a:t>
            </a:r>
            <a:r>
              <a:rPr lang="ar-SA" sz="6600" b="1" dirty="0">
                <a:solidFill>
                  <a:srgbClr val="0000FF"/>
                </a:solidFill>
                <a:latin typeface="Calibri" pitchFamily="34" charset="0"/>
                <a:cs typeface="+mn-cs"/>
              </a:rPr>
              <a:t>بُ :</a:t>
            </a:r>
            <a:r>
              <a:rPr lang="ar-SA" sz="6600" b="1" dirty="0">
                <a:latin typeface="Calibri" pitchFamily="34" charset="0"/>
                <a:cs typeface="+mn-cs"/>
              </a:rPr>
              <a:t> </a:t>
            </a:r>
            <a:r>
              <a:rPr lang="ar-SA" sz="7200" b="1" dirty="0">
                <a:latin typeface="Calibri" pitchFamily="34" charset="0"/>
                <a:cs typeface="Akhbar MT" pitchFamily="2" charset="-78"/>
              </a:rPr>
              <a:t>بَـارَك </a:t>
            </a:r>
            <a:r>
              <a:rPr lang="ar-SA" sz="7200" b="1" dirty="0">
                <a:solidFill>
                  <a:srgbClr val="FF0000"/>
                </a:solidFill>
                <a:latin typeface="Calibri" pitchFamily="34" charset="0"/>
                <a:cs typeface="Akhbar MT" pitchFamily="2" charset="-78"/>
              </a:rPr>
              <a:t> اللَّهُ  </a:t>
            </a:r>
            <a:r>
              <a:rPr lang="ar-SA" sz="7200" b="1" dirty="0">
                <a:latin typeface="Calibri" pitchFamily="34" charset="0"/>
                <a:cs typeface="Akhbar MT" pitchFamily="2" charset="-78"/>
              </a:rPr>
              <a:t>فِــيْــكَ </a:t>
            </a:r>
          </a:p>
          <a:p>
            <a:pPr algn="ctr" rtl="1" eaLnBrk="1" hangingPunct="1">
              <a:defRPr/>
            </a:pPr>
            <a:endParaRPr lang="ar-SA" sz="1100" b="1" dirty="0">
              <a:solidFill>
                <a:srgbClr val="FF0000"/>
              </a:solidFill>
              <a:latin typeface="Calibri" pitchFamily="34" charset="0"/>
              <a:cs typeface="Akhbar MT" pitchFamily="2" charset="-78"/>
            </a:endParaRPr>
          </a:p>
          <a:p>
            <a:pPr algn="ctr" rtl="1" eaLnBrk="1" hangingPunct="1">
              <a:defRPr/>
            </a:pPr>
            <a:r>
              <a:rPr lang="ar-SA" sz="7200" b="1" dirty="0">
                <a:solidFill>
                  <a:srgbClr val="FF0000"/>
                </a:solidFill>
                <a:latin typeface="Calibri" pitchFamily="34" charset="0"/>
                <a:cs typeface="Akhbar MT" pitchFamily="2" charset="-78"/>
              </a:rPr>
              <a:t>يَـا</a:t>
            </a:r>
            <a:r>
              <a:rPr lang="ar-SA" sz="7200" b="1" dirty="0">
                <a:latin typeface="Calibri" pitchFamily="34" charset="0"/>
                <a:cs typeface="Akhbar MT" pitchFamily="2" charset="-78"/>
              </a:rPr>
              <a:t> بُـــنَــــيَّـــتِــي</a:t>
            </a:r>
            <a:r>
              <a:rPr lang="en-US" sz="6000" b="1" dirty="0">
                <a:latin typeface="Calibri" pitchFamily="34" charset="0"/>
                <a:cs typeface="Akhbar MT" pitchFamily="2" charset="-78"/>
              </a:rPr>
              <a:t>.</a:t>
            </a:r>
            <a:endParaRPr lang="en-US" sz="6000" dirty="0">
              <a:latin typeface="Calibri" pitchFamily="34" charset="0"/>
              <a:cs typeface="Akhbar MT" pitchFamily="2" charset="-78"/>
            </a:endParaRPr>
          </a:p>
        </p:txBody>
      </p:sp>
      <p:pic>
        <p:nvPicPr>
          <p:cNvPr id="52228" name="صورة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5329238"/>
            <a:ext cx="1706563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عمر - ما  رأيك يا اب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أب - رأي جمي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صورة ذات صل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="" xmlns:a16="http://schemas.microsoft.com/office/drawing/2014/main" id="{5FED7258-8FBA-42A3-94C8-368CF79D980F}"/>
              </a:ext>
            </a:extLst>
          </p:cNvPr>
          <p:cNvSpPr/>
          <p:nvPr/>
        </p:nvSpPr>
        <p:spPr>
          <a:xfrm>
            <a:off x="5796136" y="5842880"/>
            <a:ext cx="3058583" cy="76944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rtl="1" eaLnBrk="1" hangingPunct="1">
              <a:defRPr/>
            </a:pPr>
            <a:r>
              <a:rPr lang="ar-SA" sz="4400" b="1" dirty="0">
                <a:ln w="11430"/>
                <a:solidFill>
                  <a:srgbClr val="CC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مهارة التساؤل</a:t>
            </a:r>
          </a:p>
        </p:txBody>
      </p:sp>
      <p:pic>
        <p:nvPicPr>
          <p:cNvPr id="53252" name="Picture 2" descr="نتيجة بحث الصور عن صور حوار الصديقات كرتون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060575"/>
            <a:ext cx="5616575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مستطيل مستدير الزوايا 3">
            <a:extLst>
              <a:ext uri="{FF2B5EF4-FFF2-40B4-BE49-F238E27FC236}">
                <a16:creationId xmlns="" xmlns:a16="http://schemas.microsoft.com/office/drawing/2014/main" id="{8A30C030-7B5D-4862-90AD-544BBC525618}"/>
              </a:ext>
            </a:extLst>
          </p:cNvPr>
          <p:cNvSpPr/>
          <p:nvPr/>
        </p:nvSpPr>
        <p:spPr>
          <a:xfrm>
            <a:off x="642910" y="285728"/>
            <a:ext cx="8001056" cy="889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rtl="1" eaLnBrk="1" hangingPunct="1">
              <a:defRPr/>
            </a:pPr>
            <a:r>
              <a:rPr lang="ar-SA" sz="6600" b="1" cap="all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ndalus" pitchFamily="18" charset="-78"/>
                <a:cs typeface="Andalus" pitchFamily="18" charset="-78"/>
              </a:rPr>
              <a:t>حوار الصديقات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صورة ذات صل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جدول 2">
            <a:extLst>
              <a:ext uri="{FF2B5EF4-FFF2-40B4-BE49-F238E27FC236}">
                <a16:creationId xmlns="" xmlns:a16="http://schemas.microsoft.com/office/drawing/2014/main" id="{C1016ED8-1CB1-48B7-90B3-6E2B2AE5E831}"/>
              </a:ext>
            </a:extLst>
          </p:cNvPr>
          <p:cNvGraphicFramePr>
            <a:graphicFrameLocks noGrp="1"/>
          </p:cNvGraphicFramePr>
          <p:nvPr/>
        </p:nvGraphicFramePr>
        <p:xfrm>
          <a:off x="1066800" y="0"/>
          <a:ext cx="7962900" cy="1566863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0578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959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986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4104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914519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الصف الثاني </a:t>
                      </a:r>
                    </a:p>
                    <a:p>
                      <a:pPr algn="ctr" rtl="1"/>
                      <a:r>
                        <a:rPr lang="ar-SA" sz="1800" b="1" dirty="0"/>
                        <a:t>مادة</a:t>
                      </a:r>
                      <a:r>
                        <a:rPr lang="ar-SA" sz="1800" b="1" baseline="0" dirty="0"/>
                        <a:t> لغتي </a:t>
                      </a:r>
                      <a:endParaRPr lang="ar-SA" sz="1800" b="1" dirty="0"/>
                    </a:p>
                    <a:p>
                      <a:pPr rtl="1"/>
                      <a:endParaRPr lang="ar-SA" sz="1800" b="1" dirty="0"/>
                    </a:p>
                  </a:txBody>
                  <a:tcPr marL="91432" marR="91432" marT="45726" marB="45726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ورقة عمل</a:t>
                      </a:r>
                    </a:p>
                  </a:txBody>
                  <a:tcPr marL="91432" marR="91432" marT="45726" marB="45726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ذكر عنوان مناسب  للنص </a:t>
                      </a:r>
                    </a:p>
                  </a:txBody>
                  <a:tcPr marL="91432" marR="91432" marT="45726" marB="45726"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b="1" dirty="0"/>
                        <a:t>اسم المجموعة:</a:t>
                      </a:r>
                    </a:p>
                    <a:p>
                      <a:pPr rtl="1"/>
                      <a:r>
                        <a:rPr lang="ar-SA" sz="1800" b="1" dirty="0"/>
                        <a:t>الزمن: 1 دقائق</a:t>
                      </a:r>
                      <a:r>
                        <a:rPr lang="ar-SA" sz="1800" b="1" baseline="0" dirty="0"/>
                        <a:t> </a:t>
                      </a:r>
                      <a:endParaRPr lang="ar-SA" sz="1800" b="1" dirty="0"/>
                    </a:p>
                  </a:txBody>
                  <a:tcPr marL="91432" marR="91432" marT="45726" marB="45726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52344">
                <a:tc gridSpan="2"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الإستراتجية :تعلم تعاوني </a:t>
                      </a:r>
                    </a:p>
                  </a:txBody>
                  <a:tcPr marL="91432" marR="91432" marT="45726" marB="45726"/>
                </a:tc>
                <a:tc hMerge="1">
                  <a:txBody>
                    <a:bodyPr/>
                    <a:lstStyle/>
                    <a:p>
                      <a:pPr rtl="1"/>
                      <a:endParaRPr lang="ar-S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اسم الدرس: صلة الرحم </a:t>
                      </a:r>
                    </a:p>
                  </a:txBody>
                  <a:tcPr marL="91432" marR="91432" marT="45726" marB="45726"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b="1" dirty="0"/>
                        <a:t>آلية التنفيذ : جماعي (2)</a:t>
                      </a:r>
                    </a:p>
                  </a:txBody>
                  <a:tcPr marL="91432" marR="91432" marT="45726" marB="45726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5315" name="مستطيل 9"/>
          <p:cNvSpPr>
            <a:spLocks noChangeArrowheads="1"/>
          </p:cNvSpPr>
          <p:nvPr/>
        </p:nvSpPr>
        <p:spPr bwMode="auto">
          <a:xfrm>
            <a:off x="914400" y="1600200"/>
            <a:ext cx="75438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ar-SA" altLang="ar-SA" sz="3200" b="1">
                <a:latin typeface="Arial" pitchFamily="34" charset="0"/>
              </a:rPr>
              <a:t>تلميذتي الفطنة  بالتعاون مع أفراد مجموعتك......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ar-SA" altLang="ar-SA" sz="3200" b="1">
                <a:latin typeface="Arial" pitchFamily="34" charset="0"/>
              </a:rPr>
              <a:t> دوني أكبر عدد ممكن من العناوين المناسبة للنص .</a:t>
            </a:r>
            <a:endParaRPr lang="ar-SA" altLang="ar-SA" sz="4400">
              <a:latin typeface="Arial" pitchFamily="34" charset="0"/>
            </a:endParaRPr>
          </a:p>
        </p:txBody>
      </p:sp>
      <p:sp>
        <p:nvSpPr>
          <p:cNvPr id="55316" name="مستطيل 9"/>
          <p:cNvSpPr>
            <a:spLocks noChangeArrowheads="1"/>
          </p:cNvSpPr>
          <p:nvPr/>
        </p:nvSpPr>
        <p:spPr bwMode="auto">
          <a:xfrm>
            <a:off x="533400" y="3686175"/>
            <a:ext cx="91440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ar-SA" altLang="ar-SA" sz="1800" b="1">
              <a:latin typeface="Arial" pitchFamily="34" charset="0"/>
            </a:endParaRP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ar-SA" altLang="ar-SA" sz="2000" b="1">
                <a:latin typeface="Arial" pitchFamily="34" charset="0"/>
              </a:rPr>
              <a:t>___________________________________________________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ar-SA" altLang="ar-SA" sz="2000" b="1">
                <a:latin typeface="Arial" pitchFamily="34" charset="0"/>
              </a:rPr>
              <a:t>___________________________________________________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ar-SA" altLang="ar-SA" sz="2000" b="1">
                <a:latin typeface="Arial" pitchFamily="34" charset="0"/>
              </a:rPr>
              <a:t>___________________________________________________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ar-SA" altLang="ar-SA" sz="2000" b="1">
                <a:latin typeface="Arial" pitchFamily="34" charset="0"/>
              </a:rPr>
              <a:t>___________________________________________________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endParaRPr lang="ar-SA" altLang="ar-SA" sz="3200">
              <a:latin typeface="Arial" pitchFamily="34" charset="0"/>
            </a:endParaRPr>
          </a:p>
        </p:txBody>
      </p:sp>
      <p:pic>
        <p:nvPicPr>
          <p:cNvPr id="55317" name="Picture 6" descr="نتيجة بحث الصور عن يكتب كرتون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9812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"/>
          <p:cNvSpPr>
            <a:spLocks noChangeShapeType="1"/>
          </p:cNvSpPr>
          <p:nvPr/>
        </p:nvSpPr>
        <p:spPr bwMode="auto">
          <a:xfrm flipV="1">
            <a:off x="5795963" y="2311400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rot="360000" flipV="1">
            <a:off x="5891213" y="2317750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rot="1080000" flipV="1">
            <a:off x="6075363" y="2355850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rot="1440000" flipV="1">
            <a:off x="6162675" y="2390775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rot="1800000" flipV="1">
            <a:off x="6246813" y="2432050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rot="2160000" flipV="1">
            <a:off x="6326188" y="2484438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rot="2520000" flipV="1">
            <a:off x="6399213" y="2543175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rot="2880000" flipV="1">
            <a:off x="6465888" y="2609850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rot="3240000" flipV="1">
            <a:off x="6524626" y="2682875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 rot="3600000" flipV="1">
            <a:off x="6577013" y="2762250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rot="720000" flipV="1">
            <a:off x="5983288" y="2332038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rot="3960000" flipV="1">
            <a:off x="6618288" y="2846387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 rot="4320000" flipV="1">
            <a:off x="6653213" y="2933700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 rot="4680000" flipV="1">
            <a:off x="6677026" y="3025775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 rot="5040000" flipV="1">
            <a:off x="6691313" y="3117850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rot="5400000" flipV="1">
            <a:off x="6696076" y="3211512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 rot="5760000" flipV="1">
            <a:off x="6691313" y="3306762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 rot="6120000" flipV="1">
            <a:off x="6677026" y="3398837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 rot="6480000" flipV="1">
            <a:off x="6653213" y="3490912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 rot="6840000" flipV="1">
            <a:off x="6618288" y="3578225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 rot="7200000" flipV="1">
            <a:off x="6577013" y="3662362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 rot="7560000" flipV="1">
            <a:off x="6524626" y="3741737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25"/>
          <p:cNvSpPr>
            <a:spLocks noChangeShapeType="1"/>
          </p:cNvSpPr>
          <p:nvPr/>
        </p:nvSpPr>
        <p:spPr bwMode="auto">
          <a:xfrm rot="8280000" flipV="1">
            <a:off x="6399213" y="3881438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26"/>
          <p:cNvSpPr>
            <a:spLocks noChangeShapeType="1"/>
          </p:cNvSpPr>
          <p:nvPr/>
        </p:nvSpPr>
        <p:spPr bwMode="auto">
          <a:xfrm rot="8640000" flipV="1">
            <a:off x="6326188" y="3940175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27"/>
          <p:cNvSpPr>
            <a:spLocks noChangeShapeType="1"/>
          </p:cNvSpPr>
          <p:nvPr/>
        </p:nvSpPr>
        <p:spPr bwMode="auto">
          <a:xfrm rot="9000000" flipV="1">
            <a:off x="6246813" y="3992563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 rot="9360000" flipV="1">
            <a:off x="6162675" y="4033838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29"/>
          <p:cNvSpPr>
            <a:spLocks noChangeShapeType="1"/>
          </p:cNvSpPr>
          <p:nvPr/>
        </p:nvSpPr>
        <p:spPr bwMode="auto">
          <a:xfrm rot="7920000" flipV="1">
            <a:off x="6465888" y="3814762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30"/>
          <p:cNvSpPr>
            <a:spLocks noChangeShapeType="1"/>
          </p:cNvSpPr>
          <p:nvPr/>
        </p:nvSpPr>
        <p:spPr bwMode="auto">
          <a:xfrm rot="9720000" flipV="1">
            <a:off x="6075363" y="4068763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31"/>
          <p:cNvSpPr>
            <a:spLocks noChangeShapeType="1"/>
          </p:cNvSpPr>
          <p:nvPr/>
        </p:nvSpPr>
        <p:spPr bwMode="auto">
          <a:xfrm rot="10080000" flipV="1">
            <a:off x="5983288" y="4092575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32"/>
          <p:cNvSpPr>
            <a:spLocks noChangeShapeType="1"/>
          </p:cNvSpPr>
          <p:nvPr/>
        </p:nvSpPr>
        <p:spPr bwMode="auto">
          <a:xfrm rot="10440000" flipV="1">
            <a:off x="5891213" y="4106863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33"/>
          <p:cNvSpPr>
            <a:spLocks noChangeShapeType="1"/>
          </p:cNvSpPr>
          <p:nvPr/>
        </p:nvSpPr>
        <p:spPr bwMode="auto">
          <a:xfrm rot="10800000" flipV="1">
            <a:off x="5795963" y="4111625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Text Box 34"/>
          <p:cNvSpPr txBox="1">
            <a:spLocks noChangeArrowheads="1"/>
          </p:cNvSpPr>
          <p:nvPr/>
        </p:nvSpPr>
        <p:spPr bwMode="auto">
          <a:xfrm>
            <a:off x="3760788" y="5734050"/>
            <a:ext cx="1270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>
                <a:latin typeface="Arial" pitchFamily="34" charset="0"/>
              </a:rPr>
              <a:t>End</a:t>
            </a:r>
          </a:p>
        </p:txBody>
      </p:sp>
      <p:sp>
        <p:nvSpPr>
          <p:cNvPr id="36" name="Line 3"/>
          <p:cNvSpPr>
            <a:spLocks noChangeShapeType="1"/>
          </p:cNvSpPr>
          <p:nvPr/>
        </p:nvSpPr>
        <p:spPr bwMode="auto">
          <a:xfrm flipV="1">
            <a:off x="2093913" y="2336800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4"/>
          <p:cNvSpPr>
            <a:spLocks noChangeShapeType="1"/>
          </p:cNvSpPr>
          <p:nvPr/>
        </p:nvSpPr>
        <p:spPr bwMode="auto">
          <a:xfrm rot="360000" flipV="1">
            <a:off x="2189163" y="2343150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5"/>
          <p:cNvSpPr>
            <a:spLocks noChangeShapeType="1"/>
          </p:cNvSpPr>
          <p:nvPr/>
        </p:nvSpPr>
        <p:spPr bwMode="auto">
          <a:xfrm rot="1080000" flipV="1">
            <a:off x="2373313" y="2381250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6"/>
          <p:cNvSpPr>
            <a:spLocks noChangeShapeType="1"/>
          </p:cNvSpPr>
          <p:nvPr/>
        </p:nvSpPr>
        <p:spPr bwMode="auto">
          <a:xfrm rot="1440000" flipV="1">
            <a:off x="2460625" y="2416175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7"/>
          <p:cNvSpPr>
            <a:spLocks noChangeShapeType="1"/>
          </p:cNvSpPr>
          <p:nvPr/>
        </p:nvSpPr>
        <p:spPr bwMode="auto">
          <a:xfrm rot="1800000" flipV="1">
            <a:off x="2544763" y="2457450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8"/>
          <p:cNvSpPr>
            <a:spLocks noChangeShapeType="1"/>
          </p:cNvSpPr>
          <p:nvPr/>
        </p:nvSpPr>
        <p:spPr bwMode="auto">
          <a:xfrm rot="2160000" flipV="1">
            <a:off x="2624138" y="2509838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9"/>
          <p:cNvSpPr>
            <a:spLocks noChangeShapeType="1"/>
          </p:cNvSpPr>
          <p:nvPr/>
        </p:nvSpPr>
        <p:spPr bwMode="auto">
          <a:xfrm rot="2520000" flipV="1">
            <a:off x="2697163" y="2568575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10"/>
          <p:cNvSpPr>
            <a:spLocks noChangeShapeType="1"/>
          </p:cNvSpPr>
          <p:nvPr/>
        </p:nvSpPr>
        <p:spPr bwMode="auto">
          <a:xfrm rot="2880000" flipV="1">
            <a:off x="2763838" y="2635250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11"/>
          <p:cNvSpPr>
            <a:spLocks noChangeShapeType="1"/>
          </p:cNvSpPr>
          <p:nvPr/>
        </p:nvSpPr>
        <p:spPr bwMode="auto">
          <a:xfrm rot="3240000" flipV="1">
            <a:off x="2822576" y="2708275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12"/>
          <p:cNvSpPr>
            <a:spLocks noChangeShapeType="1"/>
          </p:cNvSpPr>
          <p:nvPr/>
        </p:nvSpPr>
        <p:spPr bwMode="auto">
          <a:xfrm rot="3600000" flipV="1">
            <a:off x="2874963" y="2787650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13"/>
          <p:cNvSpPr>
            <a:spLocks noChangeShapeType="1"/>
          </p:cNvSpPr>
          <p:nvPr/>
        </p:nvSpPr>
        <p:spPr bwMode="auto">
          <a:xfrm rot="720000" flipV="1">
            <a:off x="2281238" y="2357438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14"/>
          <p:cNvSpPr>
            <a:spLocks noChangeShapeType="1"/>
          </p:cNvSpPr>
          <p:nvPr/>
        </p:nvSpPr>
        <p:spPr bwMode="auto">
          <a:xfrm rot="3960000" flipV="1">
            <a:off x="2916238" y="2871787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15"/>
          <p:cNvSpPr>
            <a:spLocks noChangeShapeType="1"/>
          </p:cNvSpPr>
          <p:nvPr/>
        </p:nvSpPr>
        <p:spPr bwMode="auto">
          <a:xfrm rot="4320000" flipV="1">
            <a:off x="2951163" y="2959100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16"/>
          <p:cNvSpPr>
            <a:spLocks noChangeShapeType="1"/>
          </p:cNvSpPr>
          <p:nvPr/>
        </p:nvSpPr>
        <p:spPr bwMode="auto">
          <a:xfrm rot="4680000" flipV="1">
            <a:off x="2974976" y="3051175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17"/>
          <p:cNvSpPr>
            <a:spLocks noChangeShapeType="1"/>
          </p:cNvSpPr>
          <p:nvPr/>
        </p:nvSpPr>
        <p:spPr bwMode="auto">
          <a:xfrm rot="5040000" flipV="1">
            <a:off x="2989263" y="3143250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18"/>
          <p:cNvSpPr>
            <a:spLocks noChangeShapeType="1"/>
          </p:cNvSpPr>
          <p:nvPr/>
        </p:nvSpPr>
        <p:spPr bwMode="auto">
          <a:xfrm rot="5400000" flipV="1">
            <a:off x="2994026" y="3236912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Line 19"/>
          <p:cNvSpPr>
            <a:spLocks noChangeShapeType="1"/>
          </p:cNvSpPr>
          <p:nvPr/>
        </p:nvSpPr>
        <p:spPr bwMode="auto">
          <a:xfrm rot="5760000" flipV="1">
            <a:off x="2989263" y="3332162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Line 20"/>
          <p:cNvSpPr>
            <a:spLocks noChangeShapeType="1"/>
          </p:cNvSpPr>
          <p:nvPr/>
        </p:nvSpPr>
        <p:spPr bwMode="auto">
          <a:xfrm rot="6120000" flipV="1">
            <a:off x="2974976" y="3424237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Line 21"/>
          <p:cNvSpPr>
            <a:spLocks noChangeShapeType="1"/>
          </p:cNvSpPr>
          <p:nvPr/>
        </p:nvSpPr>
        <p:spPr bwMode="auto">
          <a:xfrm rot="6480000" flipV="1">
            <a:off x="2951163" y="3516312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Line 22"/>
          <p:cNvSpPr>
            <a:spLocks noChangeShapeType="1"/>
          </p:cNvSpPr>
          <p:nvPr/>
        </p:nvSpPr>
        <p:spPr bwMode="auto">
          <a:xfrm rot="6840000" flipV="1">
            <a:off x="2916238" y="3603625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Line 23"/>
          <p:cNvSpPr>
            <a:spLocks noChangeShapeType="1"/>
          </p:cNvSpPr>
          <p:nvPr/>
        </p:nvSpPr>
        <p:spPr bwMode="auto">
          <a:xfrm rot="7200000" flipV="1">
            <a:off x="2874963" y="3687762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Line 24"/>
          <p:cNvSpPr>
            <a:spLocks noChangeShapeType="1"/>
          </p:cNvSpPr>
          <p:nvPr/>
        </p:nvSpPr>
        <p:spPr bwMode="auto">
          <a:xfrm rot="7560000" flipV="1">
            <a:off x="2822576" y="3767137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Line 25"/>
          <p:cNvSpPr>
            <a:spLocks noChangeShapeType="1"/>
          </p:cNvSpPr>
          <p:nvPr/>
        </p:nvSpPr>
        <p:spPr bwMode="auto">
          <a:xfrm rot="8280000" flipV="1">
            <a:off x="2697163" y="3906838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Line 26"/>
          <p:cNvSpPr>
            <a:spLocks noChangeShapeType="1"/>
          </p:cNvSpPr>
          <p:nvPr/>
        </p:nvSpPr>
        <p:spPr bwMode="auto">
          <a:xfrm rot="8640000" flipV="1">
            <a:off x="2624138" y="3965575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Line 27"/>
          <p:cNvSpPr>
            <a:spLocks noChangeShapeType="1"/>
          </p:cNvSpPr>
          <p:nvPr/>
        </p:nvSpPr>
        <p:spPr bwMode="auto">
          <a:xfrm rot="9000000" flipV="1">
            <a:off x="2544763" y="4017963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Line 28"/>
          <p:cNvSpPr>
            <a:spLocks noChangeShapeType="1"/>
          </p:cNvSpPr>
          <p:nvPr/>
        </p:nvSpPr>
        <p:spPr bwMode="auto">
          <a:xfrm rot="9360000" flipV="1">
            <a:off x="2460625" y="4059238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" name="Line 29"/>
          <p:cNvSpPr>
            <a:spLocks noChangeShapeType="1"/>
          </p:cNvSpPr>
          <p:nvPr/>
        </p:nvSpPr>
        <p:spPr bwMode="auto">
          <a:xfrm rot="7920000" flipV="1">
            <a:off x="2763838" y="3840162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Line 30"/>
          <p:cNvSpPr>
            <a:spLocks noChangeShapeType="1"/>
          </p:cNvSpPr>
          <p:nvPr/>
        </p:nvSpPr>
        <p:spPr bwMode="auto">
          <a:xfrm rot="9720000" flipV="1">
            <a:off x="2373313" y="4094163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Line 31"/>
          <p:cNvSpPr>
            <a:spLocks noChangeShapeType="1"/>
          </p:cNvSpPr>
          <p:nvPr/>
        </p:nvSpPr>
        <p:spPr bwMode="auto">
          <a:xfrm rot="10080000" flipV="1">
            <a:off x="2281238" y="4117975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Line 32"/>
          <p:cNvSpPr>
            <a:spLocks noChangeShapeType="1"/>
          </p:cNvSpPr>
          <p:nvPr/>
        </p:nvSpPr>
        <p:spPr bwMode="auto">
          <a:xfrm rot="10440000" flipV="1">
            <a:off x="2189163" y="4132263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Line 33"/>
          <p:cNvSpPr>
            <a:spLocks noChangeShapeType="1"/>
          </p:cNvSpPr>
          <p:nvPr/>
        </p:nvSpPr>
        <p:spPr bwMode="auto">
          <a:xfrm rot="10800000" flipV="1">
            <a:off x="2093913" y="4137025"/>
            <a:ext cx="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="" xmlns:a16="http://schemas.microsoft.com/office/drawing/2014/main" id="{C2B928DD-FC0B-4F51-9540-DD795DF61CC9}"/>
              </a:ext>
            </a:extLst>
          </p:cNvPr>
          <p:cNvSpPr/>
          <p:nvPr/>
        </p:nvSpPr>
        <p:spPr>
          <a:xfrm>
            <a:off x="1763688" y="294140"/>
            <a:ext cx="606448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rtl="1" eaLnBrk="1" hangingPunct="1">
              <a:defRPr/>
            </a:pPr>
            <a:r>
              <a:rPr lang="ar-SA" sz="5400" b="1" dirty="0">
                <a:ln/>
                <a:solidFill>
                  <a:schemeClr val="accent4"/>
                </a:solidFill>
              </a:rPr>
              <a:t>استراتيجية الدقيقة الواحدة</a:t>
            </a:r>
            <a:endParaRPr lang="en-US" sz="54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56386" name="Picture 2" descr="صورة ذات صل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87" name="Picture 2" descr="صورة ذات صل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0"/>
            <a:ext cx="1066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صورة ذات صل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63"/>
          <a:stretch>
            <a:fillRect/>
          </a:stretch>
        </p:blipFill>
        <p:spPr bwMode="auto">
          <a:xfrm>
            <a:off x="1524000" y="304800"/>
            <a:ext cx="6858000" cy="631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نتيجة بحث الصور عن خلفية اقلام تلوين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03"/>
          <a:stretch>
            <a:fillRect/>
          </a:stretch>
        </p:blipFill>
        <p:spPr bwMode="auto">
          <a:xfrm>
            <a:off x="4876800" y="6096000"/>
            <a:ext cx="426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 descr="نتيجة بحث الصور عن خلفية اقلام تلوين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03"/>
          <a:stretch>
            <a:fillRect/>
          </a:stretch>
        </p:blipFill>
        <p:spPr bwMode="auto">
          <a:xfrm>
            <a:off x="1371600" y="6096000"/>
            <a:ext cx="3581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جدول 11">
            <a:extLst>
              <a:ext uri="{FF2B5EF4-FFF2-40B4-BE49-F238E27FC236}">
                <a16:creationId xmlns="" xmlns:a16="http://schemas.microsoft.com/office/drawing/2014/main" id="{BFDEBBD7-624A-4CC0-B9EC-CB8E6F7EB900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0"/>
          <a:ext cx="8458200" cy="1033463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8801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003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162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6145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81075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الصف الثاني</a:t>
                      </a:r>
                    </a:p>
                  </a:txBody>
                  <a:tcPr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مادة</a:t>
                      </a:r>
                      <a:r>
                        <a:rPr lang="ar-SA" sz="1800" b="1" baseline="0" dirty="0"/>
                        <a:t> لغتي </a:t>
                      </a:r>
                      <a:endParaRPr lang="ar-SA" sz="1800" b="1" dirty="0"/>
                    </a:p>
                  </a:txBody>
                  <a:tcPr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قراءة فردية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b="1" dirty="0"/>
                        <a:t>الزمن: دقيقتين</a:t>
                      </a:r>
                    </a:p>
                  </a:txBody>
                  <a:tcPr marT="45729" marB="45729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52388">
                <a:tc gridSpan="2">
                  <a:txBody>
                    <a:bodyPr/>
                    <a:lstStyle/>
                    <a:p>
                      <a:pPr rtl="1"/>
                      <a:r>
                        <a:rPr lang="ar-SA" sz="1800" b="1" dirty="0"/>
                        <a:t>الهدف: قراءة جمل</a:t>
                      </a:r>
                      <a:r>
                        <a:rPr lang="ar-SA" sz="1800" b="1" baseline="0" dirty="0"/>
                        <a:t> </a:t>
                      </a:r>
                      <a:r>
                        <a:rPr lang="ar-SA" sz="1800" b="1" dirty="0"/>
                        <a:t> النص قراءة معكوسة</a:t>
                      </a:r>
                    </a:p>
                  </a:txBody>
                  <a:tcPr marT="45729" marB="45729"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اسم الدرس: صلة الرحم 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b="1" dirty="0"/>
                        <a:t>آلية التنفيذ : فردي </a:t>
                      </a:r>
                    </a:p>
                  </a:txBody>
                  <a:tcPr marT="45729" marB="45729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7362" name="Picture 6" descr="نتيجة بحث الصور عن يكتب كرتون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1295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رابط كسهم مستقيم 17">
            <a:extLst>
              <a:ext uri="{FF2B5EF4-FFF2-40B4-BE49-F238E27FC236}">
                <a16:creationId xmlns="" xmlns:a16="http://schemas.microsoft.com/office/drawing/2014/main" id="{43FBBB9A-DAED-42FD-A0A8-89D14CA853ED}"/>
              </a:ext>
            </a:extLst>
          </p:cNvPr>
          <p:cNvCxnSpPr/>
          <p:nvPr/>
        </p:nvCxnSpPr>
        <p:spPr>
          <a:xfrm>
            <a:off x="5724525" y="278130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64" name="مستطيل 2"/>
          <p:cNvSpPr>
            <a:spLocks noChangeArrowheads="1"/>
          </p:cNvSpPr>
          <p:nvPr/>
        </p:nvSpPr>
        <p:spPr bwMode="auto">
          <a:xfrm>
            <a:off x="306388" y="1412875"/>
            <a:ext cx="85312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EG" altLang="ar-SA" sz="4400" b="1">
                <a:solidFill>
                  <a:srgbClr val="FF0000"/>
                </a:solidFill>
              </a:rPr>
              <a:t>(</a:t>
            </a:r>
            <a:r>
              <a:rPr lang="ar-SA" altLang="ar-SA" sz="4400" b="1">
                <a:solidFill>
                  <a:srgbClr val="FF0000"/>
                </a:solidFill>
              </a:rPr>
              <a:t>مَنْ  كَانَ  يُـؤْمِـنُ  بِاللهِ  وَ الْـيَـوْمِ الْ</a:t>
            </a:r>
            <a:r>
              <a:rPr lang="ar-EG" altLang="ar-SA" sz="4400" b="1">
                <a:solidFill>
                  <a:srgbClr val="FF0000"/>
                </a:solidFill>
              </a:rPr>
              <a:t>آ</a:t>
            </a:r>
            <a:r>
              <a:rPr lang="ar-SA" altLang="ar-SA" sz="4400" b="1">
                <a:solidFill>
                  <a:srgbClr val="FF0000"/>
                </a:solidFill>
              </a:rPr>
              <a:t>خِـرِ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ar-SA" altLang="ar-SA" sz="4400" b="1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4400" b="1">
                <a:solidFill>
                  <a:srgbClr val="FF0000"/>
                </a:solidFill>
              </a:rPr>
              <a:t> فَـلْـيَـصِـلْ  رَحِـمَـهُ</a:t>
            </a:r>
            <a:r>
              <a:rPr lang="ar-EG" altLang="ar-SA" sz="4400" b="1">
                <a:solidFill>
                  <a:srgbClr val="FF0000"/>
                </a:solidFill>
              </a:rPr>
              <a:t>)</a:t>
            </a:r>
            <a:r>
              <a:rPr lang="ar-SA" altLang="ar-SA" sz="4400" b="1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="" xmlns:a16="http://schemas.microsoft.com/office/drawing/2014/main" id="{DCB4FBFD-DA7F-44C8-B6E1-4799404B7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3879850"/>
            <a:ext cx="7929562" cy="249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>
              <a:defRPr/>
            </a:pPr>
            <a:r>
              <a:rPr lang="ar-SA" sz="6000" b="1" dirty="0">
                <a:solidFill>
                  <a:srgbClr val="0000FF"/>
                </a:solidFill>
                <a:latin typeface="Calibri" pitchFamily="34" charset="0"/>
                <a:cs typeface="+mn-cs"/>
              </a:rPr>
              <a:t>ا</a:t>
            </a:r>
            <a:r>
              <a:rPr lang="ar-EG" sz="6000" b="1" dirty="0">
                <a:solidFill>
                  <a:srgbClr val="0000FF"/>
                </a:solidFill>
                <a:latin typeface="Calibri" pitchFamily="34" charset="0"/>
                <a:cs typeface="+mn-cs"/>
              </a:rPr>
              <a:t>ل</a:t>
            </a:r>
            <a:r>
              <a:rPr lang="ar-SA" sz="6000" b="1" dirty="0">
                <a:solidFill>
                  <a:srgbClr val="0000FF"/>
                </a:solidFill>
                <a:latin typeface="Calibri" pitchFamily="34" charset="0"/>
                <a:cs typeface="+mn-cs"/>
              </a:rPr>
              <a:t>ْ</a:t>
            </a:r>
            <a:r>
              <a:rPr lang="ar-EG" sz="6000" b="1" dirty="0">
                <a:solidFill>
                  <a:srgbClr val="0000FF"/>
                </a:solidFill>
                <a:latin typeface="Calibri" pitchFamily="34" charset="0"/>
                <a:cs typeface="+mn-cs"/>
              </a:rPr>
              <a:t>أ</a:t>
            </a:r>
            <a:r>
              <a:rPr lang="ar-SA" sz="6000" b="1" dirty="0">
                <a:solidFill>
                  <a:srgbClr val="0000FF"/>
                </a:solidFill>
                <a:latin typeface="Calibri" pitchFamily="34" charset="0"/>
                <a:cs typeface="+mn-cs"/>
              </a:rPr>
              <a:t>َ</a:t>
            </a:r>
            <a:r>
              <a:rPr lang="ar-EG" sz="6000" b="1" dirty="0">
                <a:solidFill>
                  <a:srgbClr val="0000FF"/>
                </a:solidFill>
                <a:latin typeface="Calibri" pitchFamily="34" charset="0"/>
                <a:cs typeface="+mn-cs"/>
              </a:rPr>
              <a:t>ب</a:t>
            </a:r>
            <a:r>
              <a:rPr lang="ar-SA" sz="6000" b="1" dirty="0">
                <a:solidFill>
                  <a:srgbClr val="0000FF"/>
                </a:solidFill>
                <a:latin typeface="Calibri" pitchFamily="34" charset="0"/>
                <a:cs typeface="+mn-cs"/>
              </a:rPr>
              <a:t>ُ </a:t>
            </a:r>
            <a:r>
              <a:rPr lang="ar-SA" sz="6000" b="1" dirty="0">
                <a:solidFill>
                  <a:srgbClr val="0000FF"/>
                </a:solidFill>
                <a:latin typeface="Calibri" pitchFamily="34" charset="0"/>
                <a:cs typeface="Akhbar MT" pitchFamily="2" charset="-78"/>
              </a:rPr>
              <a:t>: </a:t>
            </a:r>
            <a:r>
              <a:rPr lang="ar-SA" sz="6000" b="1" dirty="0">
                <a:latin typeface="Calibri" pitchFamily="34" charset="0"/>
                <a:cs typeface="Akhbar MT" pitchFamily="2" charset="-78"/>
              </a:rPr>
              <a:t> الــرََّحِــمُ اسْــمُ ُ لِـكُــلِّ مَـنْ</a:t>
            </a:r>
          </a:p>
          <a:p>
            <a:pPr algn="r" rtl="1" eaLnBrk="1" hangingPunct="1">
              <a:defRPr/>
            </a:pPr>
            <a:endParaRPr lang="ar-SA" sz="3600" b="1" dirty="0">
              <a:latin typeface="Calibri" pitchFamily="34" charset="0"/>
              <a:cs typeface="Akhbar MT" pitchFamily="2" charset="-78"/>
            </a:endParaRPr>
          </a:p>
          <a:p>
            <a:pPr algn="r" rtl="1" eaLnBrk="1" hangingPunct="1">
              <a:defRPr/>
            </a:pPr>
            <a:r>
              <a:rPr lang="ar-SA" sz="6000" b="1" dirty="0">
                <a:latin typeface="Calibri" pitchFamily="34" charset="0"/>
                <a:cs typeface="Akhbar MT" pitchFamily="2" charset="-78"/>
              </a:rPr>
              <a:t> تَـرْبـِـطُــنَـا بـِـهِــمُ صِــلَـةُ قُــرْبَــى.</a:t>
            </a:r>
            <a:endParaRPr lang="en-US" sz="6000" dirty="0">
              <a:latin typeface="Calibri" pitchFamily="34" charset="0"/>
              <a:cs typeface="Akhbar MT" pitchFamily="2" charset="-78"/>
            </a:endParaRPr>
          </a:p>
        </p:txBody>
      </p:sp>
    </p:spTree>
  </p:cSld>
  <p:clrMapOvr>
    <a:masterClrMapping/>
  </p:clrMapOvr>
  <p:transition>
    <p:newsflash/>
    <p:sndAc>
      <p:stSnd>
        <p:snd r:embed="rId3" name="0139 -  خطأ الويندوز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أب - إن الرح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جدول 11">
            <a:extLst>
              <a:ext uri="{FF2B5EF4-FFF2-40B4-BE49-F238E27FC236}">
                <a16:creationId xmlns="" xmlns:a16="http://schemas.microsoft.com/office/drawing/2014/main" id="{B201DD57-8B77-4742-AA3C-A0F3C97EB53D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0"/>
          <a:ext cx="8686800" cy="1516063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3009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094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6323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717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863801">
                <a:tc>
                  <a:txBody>
                    <a:bodyPr/>
                    <a:lstStyle/>
                    <a:p>
                      <a:pPr rtl="1"/>
                      <a:endParaRPr lang="ar-SA" sz="1800" b="1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الصف الثاني </a:t>
                      </a:r>
                    </a:p>
                    <a:p>
                      <a:pPr algn="ctr" rtl="1"/>
                      <a:r>
                        <a:rPr lang="ar-SA" sz="1800" b="1" dirty="0"/>
                        <a:t>مادة</a:t>
                      </a:r>
                      <a:r>
                        <a:rPr lang="ar-SA" sz="1800" b="1" baseline="0" dirty="0"/>
                        <a:t> لغتي </a:t>
                      </a:r>
                      <a:endParaRPr lang="ar-SA" sz="1800" b="1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ورقة عمل</a:t>
                      </a:r>
                    </a:p>
                    <a:p>
                      <a:pPr algn="ctr" rtl="1"/>
                      <a:r>
                        <a:rPr lang="ar-SA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مهارة التلخيص </a:t>
                      </a: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b="1" dirty="0"/>
                        <a:t>اسم المجموعة:</a:t>
                      </a:r>
                    </a:p>
                    <a:p>
                      <a:pPr rtl="1"/>
                      <a:r>
                        <a:rPr lang="ar-SA" sz="1800" b="1" dirty="0"/>
                        <a:t>الزمن: 4 دقائق</a:t>
                      </a:r>
                      <a:r>
                        <a:rPr lang="ar-SA" sz="1800" b="1" baseline="0" dirty="0"/>
                        <a:t> </a:t>
                      </a:r>
                      <a:endParaRPr lang="ar-SA" sz="1800" b="1" dirty="0"/>
                    </a:p>
                  </a:txBody>
                  <a:tcPr marL="91437" marR="91437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52262">
                <a:tc>
                  <a:txBody>
                    <a:bodyPr/>
                    <a:lstStyle/>
                    <a:p>
                      <a:pPr rtl="1"/>
                      <a:r>
                        <a:rPr lang="ar-SA" sz="1800" b="1" dirty="0"/>
                        <a:t>الهدف: ذكر عناصر القصة </a:t>
                      </a: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إستراتجية : </a:t>
                      </a:r>
                    </a:p>
                    <a:p>
                      <a:pPr algn="ctr" rtl="1"/>
                      <a:r>
                        <a:rPr lang="ar-SA" sz="1800" b="1" dirty="0"/>
                        <a:t>خرائط المفاهيم </a:t>
                      </a: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اسم الدرس: صلة الرحم </a:t>
                      </a: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b="1" dirty="0"/>
                        <a:t>آلية التنفيذ : جماعي (3)</a:t>
                      </a:r>
                    </a:p>
                  </a:txBody>
                  <a:tcPr marL="91437" marR="91437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9411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28600"/>
            <a:ext cx="50482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12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1000"/>
            <a:ext cx="72072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مستطيل 20">
            <a:extLst>
              <a:ext uri="{FF2B5EF4-FFF2-40B4-BE49-F238E27FC236}">
                <a16:creationId xmlns="" xmlns:a16="http://schemas.microsoft.com/office/drawing/2014/main" id="{D1250202-036C-4132-8618-EBCB96250BAD}"/>
              </a:ext>
            </a:extLst>
          </p:cNvPr>
          <p:cNvSpPr/>
          <p:nvPr/>
        </p:nvSpPr>
        <p:spPr>
          <a:xfrm>
            <a:off x="179388" y="1628775"/>
            <a:ext cx="8856662" cy="47529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  <p:pic>
        <p:nvPicPr>
          <p:cNvPr id="59414" name="Picture 6" descr="نتيجة بحث الصور عن يكتب كرتون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2578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15" name="AutoShape 2" descr="صورة ذات صلة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ar-SA" altLang="ar-SA" sz="1800">
              <a:latin typeface="Arial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="" xmlns:a16="http://schemas.microsoft.com/office/drawing/2014/main" id="{27B49363-623F-44F9-BF47-9E9F52EB5BF8}"/>
              </a:ext>
            </a:extLst>
          </p:cNvPr>
          <p:cNvSpPr/>
          <p:nvPr/>
        </p:nvSpPr>
        <p:spPr>
          <a:xfrm>
            <a:off x="3779838" y="3644900"/>
            <a:ext cx="1871662" cy="7921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2800" dirty="0"/>
              <a:t>عناصر القصة</a:t>
            </a:r>
          </a:p>
        </p:txBody>
      </p:sp>
      <p:cxnSp>
        <p:nvCxnSpPr>
          <p:cNvPr id="18" name="رابط كسهم مستقيم 17">
            <a:extLst>
              <a:ext uri="{FF2B5EF4-FFF2-40B4-BE49-F238E27FC236}">
                <a16:creationId xmlns="" xmlns:a16="http://schemas.microsoft.com/office/drawing/2014/main" id="{8281A2AA-C17E-44C4-93B9-4FD87330002E}"/>
              </a:ext>
            </a:extLst>
          </p:cNvPr>
          <p:cNvCxnSpPr/>
          <p:nvPr/>
        </p:nvCxnSpPr>
        <p:spPr>
          <a:xfrm>
            <a:off x="5724525" y="278130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كسهم مستقيم 19">
            <a:extLst>
              <a:ext uri="{FF2B5EF4-FFF2-40B4-BE49-F238E27FC236}">
                <a16:creationId xmlns="" xmlns:a16="http://schemas.microsoft.com/office/drawing/2014/main" id="{B4290CFD-43FF-4FB6-9A02-D15520165169}"/>
              </a:ext>
            </a:extLst>
          </p:cNvPr>
          <p:cNvCxnSpPr/>
          <p:nvPr/>
        </p:nvCxnSpPr>
        <p:spPr>
          <a:xfrm flipV="1">
            <a:off x="5651500" y="3068638"/>
            <a:ext cx="792163" cy="647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مستطيل 22">
            <a:extLst>
              <a:ext uri="{FF2B5EF4-FFF2-40B4-BE49-F238E27FC236}">
                <a16:creationId xmlns="" xmlns:a16="http://schemas.microsoft.com/office/drawing/2014/main" id="{666A36A0-8FE4-4F8E-8AD4-A9DEF5AA466C}"/>
              </a:ext>
            </a:extLst>
          </p:cNvPr>
          <p:cNvSpPr/>
          <p:nvPr/>
        </p:nvSpPr>
        <p:spPr>
          <a:xfrm>
            <a:off x="6443663" y="1905000"/>
            <a:ext cx="2471737" cy="1676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b="1" dirty="0"/>
              <a:t>الشخصيات</a:t>
            </a:r>
          </a:p>
          <a:p>
            <a:pPr algn="ctr" rtl="1" eaLnBrk="1" hangingPunct="1">
              <a:defRPr/>
            </a:pPr>
            <a:endParaRPr lang="ar-SA" dirty="0"/>
          </a:p>
          <a:p>
            <a:pPr algn="ctr" rtl="1" eaLnBrk="1" hangingPunct="1">
              <a:defRPr/>
            </a:pPr>
            <a:endParaRPr lang="ar-SA" dirty="0"/>
          </a:p>
          <a:p>
            <a:pPr algn="ctr" rtl="1" eaLnBrk="1" hangingPunct="1">
              <a:defRPr/>
            </a:pPr>
            <a:endParaRPr lang="ar-SA" dirty="0"/>
          </a:p>
        </p:txBody>
      </p:sp>
      <p:sp>
        <p:nvSpPr>
          <p:cNvPr id="24" name="مستطيل 23">
            <a:extLst>
              <a:ext uri="{FF2B5EF4-FFF2-40B4-BE49-F238E27FC236}">
                <a16:creationId xmlns="" xmlns:a16="http://schemas.microsoft.com/office/drawing/2014/main" id="{F825D354-B191-49DA-9DE6-623B8782A732}"/>
              </a:ext>
            </a:extLst>
          </p:cNvPr>
          <p:cNvSpPr/>
          <p:nvPr/>
        </p:nvSpPr>
        <p:spPr>
          <a:xfrm>
            <a:off x="6400800" y="4419600"/>
            <a:ext cx="2514600" cy="1676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b="1" dirty="0"/>
              <a:t>الزمان</a:t>
            </a:r>
          </a:p>
          <a:p>
            <a:pPr algn="ctr" rtl="1" eaLnBrk="1" hangingPunct="1">
              <a:defRPr/>
            </a:pPr>
            <a:endParaRPr lang="ar-SA" dirty="0"/>
          </a:p>
          <a:p>
            <a:pPr algn="ctr" rtl="1" eaLnBrk="1" hangingPunct="1">
              <a:defRPr/>
            </a:pPr>
            <a:endParaRPr lang="ar-SA" dirty="0"/>
          </a:p>
          <a:p>
            <a:pPr algn="ctr" rtl="1" eaLnBrk="1" hangingPunct="1">
              <a:defRPr/>
            </a:pPr>
            <a:endParaRPr lang="ar-SA" dirty="0"/>
          </a:p>
        </p:txBody>
      </p:sp>
      <p:sp>
        <p:nvSpPr>
          <p:cNvPr id="25" name="مستطيل 24">
            <a:extLst>
              <a:ext uri="{FF2B5EF4-FFF2-40B4-BE49-F238E27FC236}">
                <a16:creationId xmlns="" xmlns:a16="http://schemas.microsoft.com/office/drawing/2014/main" id="{46C1EF6F-5110-46AD-937B-93E14177C0DA}"/>
              </a:ext>
            </a:extLst>
          </p:cNvPr>
          <p:cNvSpPr/>
          <p:nvPr/>
        </p:nvSpPr>
        <p:spPr>
          <a:xfrm>
            <a:off x="228600" y="1905000"/>
            <a:ext cx="2614613" cy="1981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b="1" dirty="0"/>
              <a:t>الأحداث</a:t>
            </a:r>
          </a:p>
          <a:p>
            <a:pPr algn="ctr" rtl="1" eaLnBrk="1" hangingPunct="1">
              <a:defRPr/>
            </a:pPr>
            <a:endParaRPr lang="ar-SA" dirty="0"/>
          </a:p>
          <a:p>
            <a:pPr algn="ctr" rtl="1" eaLnBrk="1" hangingPunct="1">
              <a:defRPr/>
            </a:pPr>
            <a:endParaRPr lang="ar-SA" dirty="0"/>
          </a:p>
          <a:p>
            <a:pPr algn="ctr" rtl="1" eaLnBrk="1" hangingPunct="1">
              <a:defRPr/>
            </a:pPr>
            <a:endParaRPr lang="ar-SA" dirty="0"/>
          </a:p>
        </p:txBody>
      </p:sp>
      <p:sp>
        <p:nvSpPr>
          <p:cNvPr id="26" name="مستطيل 25">
            <a:extLst>
              <a:ext uri="{FF2B5EF4-FFF2-40B4-BE49-F238E27FC236}">
                <a16:creationId xmlns="" xmlns:a16="http://schemas.microsoft.com/office/drawing/2014/main" id="{F78F8EC1-678B-4FF5-A990-9C91AABD44BB}"/>
              </a:ext>
            </a:extLst>
          </p:cNvPr>
          <p:cNvSpPr/>
          <p:nvPr/>
        </p:nvSpPr>
        <p:spPr>
          <a:xfrm>
            <a:off x="228600" y="4648200"/>
            <a:ext cx="2543175" cy="137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b="1" dirty="0"/>
              <a:t>المكان</a:t>
            </a:r>
          </a:p>
          <a:p>
            <a:pPr algn="ctr" rtl="1" eaLnBrk="1" hangingPunct="1">
              <a:defRPr/>
            </a:pPr>
            <a:endParaRPr lang="ar-SA" dirty="0"/>
          </a:p>
          <a:p>
            <a:pPr algn="ctr" rtl="1" eaLnBrk="1" hangingPunct="1">
              <a:defRPr/>
            </a:pPr>
            <a:endParaRPr lang="ar-SA" dirty="0"/>
          </a:p>
          <a:p>
            <a:pPr algn="ctr" rtl="1" eaLnBrk="1" hangingPunct="1">
              <a:defRPr/>
            </a:pPr>
            <a:endParaRPr lang="ar-SA" dirty="0"/>
          </a:p>
        </p:txBody>
      </p:sp>
      <p:cxnSp>
        <p:nvCxnSpPr>
          <p:cNvPr id="32" name="رابط كسهم مستقيم 31">
            <a:extLst>
              <a:ext uri="{FF2B5EF4-FFF2-40B4-BE49-F238E27FC236}">
                <a16:creationId xmlns="" xmlns:a16="http://schemas.microsoft.com/office/drawing/2014/main" id="{B02B83F2-B205-4244-BEB8-AE4FDFF24664}"/>
              </a:ext>
            </a:extLst>
          </p:cNvPr>
          <p:cNvCxnSpPr/>
          <p:nvPr/>
        </p:nvCxnSpPr>
        <p:spPr>
          <a:xfrm>
            <a:off x="5651500" y="4437063"/>
            <a:ext cx="792163" cy="5048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رابط كسهم مستقيم 34">
            <a:extLst>
              <a:ext uri="{FF2B5EF4-FFF2-40B4-BE49-F238E27FC236}">
                <a16:creationId xmlns="" xmlns:a16="http://schemas.microsoft.com/office/drawing/2014/main" id="{35771063-2116-4A0D-8A0F-879749C92271}"/>
              </a:ext>
            </a:extLst>
          </p:cNvPr>
          <p:cNvCxnSpPr/>
          <p:nvPr/>
        </p:nvCxnSpPr>
        <p:spPr>
          <a:xfrm flipH="1" flipV="1">
            <a:off x="2843213" y="3141663"/>
            <a:ext cx="936625" cy="5746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رابط كسهم مستقيم 38">
            <a:extLst>
              <a:ext uri="{FF2B5EF4-FFF2-40B4-BE49-F238E27FC236}">
                <a16:creationId xmlns="" xmlns:a16="http://schemas.microsoft.com/office/drawing/2014/main" id="{CA30AB4F-B3F0-42AE-B2C2-274D31C59E16}"/>
              </a:ext>
            </a:extLst>
          </p:cNvPr>
          <p:cNvCxnSpPr/>
          <p:nvPr/>
        </p:nvCxnSpPr>
        <p:spPr>
          <a:xfrm flipH="1">
            <a:off x="2771775" y="4437063"/>
            <a:ext cx="1008063" cy="5048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426" name="مستطيل 18"/>
          <p:cNvSpPr>
            <a:spLocks noChangeArrowheads="1"/>
          </p:cNvSpPr>
          <p:nvPr/>
        </p:nvSpPr>
        <p:spPr bwMode="auto">
          <a:xfrm>
            <a:off x="762000" y="6334125"/>
            <a:ext cx="86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2800" b="1">
                <a:latin typeface="Adobe Arabic" pitchFamily="18" charset="-78"/>
                <a:cs typeface="Adobe Arabic" pitchFamily="18" charset="-78"/>
              </a:rPr>
              <a:t>تـمثيل </a:t>
            </a:r>
            <a:endParaRPr lang="ar-SA" altLang="ar-SA" sz="1800">
              <a:latin typeface="Arial" pitchFamily="34" charset="0"/>
            </a:endParaRPr>
          </a:p>
        </p:txBody>
      </p:sp>
      <p:pic>
        <p:nvPicPr>
          <p:cNvPr id="5942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9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newsflash/>
    <p:sndAc>
      <p:stSnd>
        <p:snd r:embed="rId2" name="0139 -  خطأ الويندوز.wav"/>
      </p:stSnd>
    </p:sndAc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صورة ذات صل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جدول 2">
            <a:extLst>
              <a:ext uri="{FF2B5EF4-FFF2-40B4-BE49-F238E27FC236}">
                <a16:creationId xmlns="" xmlns:a16="http://schemas.microsoft.com/office/drawing/2014/main" id="{7F923185-C20D-49E7-BB86-AD515F997E79}"/>
              </a:ext>
            </a:extLst>
          </p:cNvPr>
          <p:cNvGraphicFramePr>
            <a:graphicFrameLocks noGrp="1"/>
          </p:cNvGraphicFramePr>
          <p:nvPr/>
        </p:nvGraphicFramePr>
        <p:xfrm>
          <a:off x="1274763" y="0"/>
          <a:ext cx="7754937" cy="1463675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74245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790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3345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62331"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/>
                        <a:t>الصف الثاني مادة</a:t>
                      </a:r>
                      <a:r>
                        <a:rPr lang="ar-SA" sz="1600" b="1" baseline="0" dirty="0"/>
                        <a:t> لغتي </a:t>
                      </a:r>
                      <a:endParaRPr lang="ar-SA" sz="1600" b="1" dirty="0"/>
                    </a:p>
                    <a:p>
                      <a:pPr rtl="1"/>
                      <a:endParaRPr lang="ar-SA" sz="1600" b="1" dirty="0"/>
                    </a:p>
                  </a:txBody>
                  <a:tcPr marL="91438" marR="91438" marT="45740" marB="45740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ربط الجملة بالصورة</a:t>
                      </a:r>
                      <a:r>
                        <a:rPr lang="ar-SA" sz="1800" b="1" baseline="0" dirty="0"/>
                        <a:t> المناسبة </a:t>
                      </a:r>
                      <a:endParaRPr lang="ar-SA" sz="1800" b="1" dirty="0"/>
                    </a:p>
                  </a:txBody>
                  <a:tcPr marL="91438" marR="91438" marT="45740" marB="45740"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b="1" dirty="0"/>
                        <a:t>الزمن: 2 دقائق</a:t>
                      </a:r>
                      <a:r>
                        <a:rPr lang="ar-SA" sz="1800" b="1" baseline="0" dirty="0"/>
                        <a:t> </a:t>
                      </a:r>
                      <a:endParaRPr lang="ar-SA" sz="1800" b="1" dirty="0"/>
                    </a:p>
                  </a:txBody>
                  <a:tcPr marL="91438" marR="91438" marT="45740" marB="4574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01344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>
                          <a:solidFill>
                            <a:srgbClr val="FF0000"/>
                          </a:solidFill>
                        </a:rPr>
                        <a:t>نشاط</a:t>
                      </a:r>
                      <a:r>
                        <a:rPr lang="ar-SA" sz="2000" b="1" baseline="0" dirty="0">
                          <a:solidFill>
                            <a:srgbClr val="FF0000"/>
                          </a:solidFill>
                        </a:rPr>
                        <a:t>  ابحث عن قريني(ربط الصورة بالجملة المقروءة)</a:t>
                      </a:r>
                      <a:endParaRPr lang="ar-SA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8" marR="91438" marT="45740" marB="4574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اسم الدرس: صلة الرحم </a:t>
                      </a:r>
                    </a:p>
                  </a:txBody>
                  <a:tcPr marL="91438" marR="91438" marT="45740" marB="45740"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b="1" dirty="0"/>
                        <a:t>آلية التنفيذ : فردي  + ثنائي (6)</a:t>
                      </a:r>
                    </a:p>
                  </a:txBody>
                  <a:tcPr marL="91438" marR="91438" marT="45740" marB="4574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0433" name="مستطيل 9"/>
          <p:cNvSpPr>
            <a:spLocks noChangeArrowheads="1"/>
          </p:cNvSpPr>
          <p:nvPr/>
        </p:nvSpPr>
        <p:spPr bwMode="auto">
          <a:xfrm>
            <a:off x="3521075" y="1217613"/>
            <a:ext cx="3352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ar-SA" altLang="ar-SA" sz="3200" b="1">
                <a:solidFill>
                  <a:srgbClr val="0070C0"/>
                </a:solidFill>
                <a:latin typeface="Arial" pitchFamily="34" charset="0"/>
              </a:rPr>
              <a:t>بائعة الجمل</a:t>
            </a:r>
            <a:endParaRPr lang="ar-SA" altLang="ar-SA" sz="4400">
              <a:solidFill>
                <a:srgbClr val="0070C0"/>
              </a:solidFill>
              <a:latin typeface="Arial" pitchFamily="34" charset="0"/>
            </a:endParaRPr>
          </a:p>
        </p:txBody>
      </p:sp>
      <p:pic>
        <p:nvPicPr>
          <p:cNvPr id="60434" name="Picture 6" descr="نتيجة بحث الصور عن يكتب كرتون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1295400"/>
            <a:ext cx="11049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4">
            <a:extLst>
              <a:ext uri="{FF2B5EF4-FFF2-40B4-BE49-F238E27FC236}">
                <a16:creationId xmlns="" xmlns:a16="http://schemas.microsoft.com/office/drawing/2014/main" id="{0EA5BAC4-7CB6-4CD9-98AC-FB1177E63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050" y="2325688"/>
            <a:ext cx="7632700" cy="2263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 eaLnBrk="1" hangingPunct="1">
              <a:lnSpc>
                <a:spcPct val="150000"/>
              </a:lnSpc>
              <a:defRPr/>
            </a:pPr>
            <a:r>
              <a:rPr lang="ar-SA" sz="2400" b="1" dirty="0">
                <a:solidFill>
                  <a:srgbClr val="000000"/>
                </a:solidFill>
              </a:rPr>
              <a:t>عِـنْدَ عَـوْدَةِ فَــوَّازٍ وَنُــورَةُ مَنَ الْمَدْرَسَةِ بِصُحْـبَـةِ أَبِـيـهِـمَا </a:t>
            </a:r>
            <a:r>
              <a:rPr lang="ar-SA" sz="2400" b="1" dirty="0">
                <a:solidFill>
                  <a:srgbClr val="0000FF"/>
                </a:solidFill>
              </a:rPr>
              <a:t>، </a:t>
            </a:r>
            <a:r>
              <a:rPr lang="ar-SA" sz="2400" b="1" dirty="0">
                <a:solidFill>
                  <a:srgbClr val="000000"/>
                </a:solidFill>
              </a:rPr>
              <a:t>اسْـتَــمَعُـوا إِلَــى مُذِيـعٍ يَـقْــرُأُ فِــي الْإِذَاعَــــةِ قَـوْلِ الـرَّسُولِ</a:t>
            </a:r>
            <a:endParaRPr lang="ar-SA" sz="2000" b="1" dirty="0">
              <a:solidFill>
                <a:srgbClr val="000000"/>
              </a:solidFill>
            </a:endParaRPr>
          </a:p>
          <a:p>
            <a:pPr algn="ctr" rtl="1" eaLnBrk="1" hangingPunct="1">
              <a:lnSpc>
                <a:spcPct val="150000"/>
              </a:lnSpc>
              <a:defRPr/>
            </a:pPr>
            <a:r>
              <a:rPr lang="ar-SA" sz="2400" b="1" dirty="0">
                <a:solidFill>
                  <a:srgbClr val="000000"/>
                </a:solidFill>
              </a:rPr>
              <a:t>صَــلَّــى اللَّهُ عَــلَــيْــهِ وَسَــلَّــم </a:t>
            </a:r>
            <a:r>
              <a:rPr lang="ar-EG" sz="2400" b="1" dirty="0">
                <a:solidFill>
                  <a:srgbClr val="000000"/>
                </a:solidFill>
              </a:rPr>
              <a:t>:</a:t>
            </a:r>
            <a:r>
              <a:rPr lang="ar-EG" sz="2400" b="1" dirty="0">
                <a:solidFill>
                  <a:srgbClr val="FF0000"/>
                </a:solidFill>
              </a:rPr>
              <a:t>(</a:t>
            </a:r>
            <a:r>
              <a:rPr lang="ar-SA" sz="2400" b="1" dirty="0">
                <a:solidFill>
                  <a:srgbClr val="FF0000"/>
                </a:solidFill>
              </a:rPr>
              <a:t>مَنْ كَانَ يُـؤْمِـنُ بِاللهِ وَالْـيَـوْمِ </a:t>
            </a:r>
            <a:r>
              <a:rPr lang="ar-SA" sz="2400" b="1" dirty="0" err="1">
                <a:solidFill>
                  <a:srgbClr val="FF0000"/>
                </a:solidFill>
              </a:rPr>
              <a:t>الْ</a:t>
            </a:r>
            <a:r>
              <a:rPr lang="ar-EG" sz="2400" b="1" dirty="0">
                <a:solidFill>
                  <a:srgbClr val="FF0000"/>
                </a:solidFill>
              </a:rPr>
              <a:t>آ</a:t>
            </a:r>
            <a:r>
              <a:rPr lang="ar-SA" sz="2400" b="1" dirty="0">
                <a:solidFill>
                  <a:srgbClr val="FF0000"/>
                </a:solidFill>
              </a:rPr>
              <a:t>خِـرِ</a:t>
            </a:r>
            <a:endParaRPr lang="ar-SA" sz="1000" b="1" dirty="0">
              <a:solidFill>
                <a:srgbClr val="FF0000"/>
              </a:solidFill>
            </a:endParaRPr>
          </a:p>
          <a:p>
            <a:pPr algn="ctr" rtl="1" eaLnBrk="1" hangingPunct="1">
              <a:lnSpc>
                <a:spcPct val="150000"/>
              </a:lnSpc>
              <a:defRPr/>
            </a:pPr>
            <a:endParaRPr lang="ar-SA" sz="100" b="1" dirty="0">
              <a:solidFill>
                <a:srgbClr val="FF0000"/>
              </a:solidFill>
            </a:endParaRPr>
          </a:p>
          <a:p>
            <a:pPr algn="ctr" rtl="1" eaLnBrk="1" hangingPunct="1">
              <a:lnSpc>
                <a:spcPct val="150000"/>
              </a:lnSpc>
              <a:defRPr/>
            </a:pPr>
            <a:r>
              <a:rPr lang="ar-SA" sz="2400" b="1" dirty="0">
                <a:solidFill>
                  <a:srgbClr val="FF0000"/>
                </a:solidFill>
              </a:rPr>
              <a:t> فَـلْـيَـصِـلْ رَحِـمَـهُ</a:t>
            </a:r>
            <a:r>
              <a:rPr lang="ar-EG" sz="2400" b="1" dirty="0">
                <a:solidFill>
                  <a:srgbClr val="FF0000"/>
                </a:solidFill>
              </a:rPr>
              <a:t>)</a:t>
            </a:r>
            <a:r>
              <a:rPr lang="ar-SA" sz="24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="" xmlns:a16="http://schemas.microsoft.com/office/drawing/2014/main" id="{4C857E52-7B84-4791-9780-0A2EEEB0C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050" y="4773613"/>
            <a:ext cx="7632700" cy="19383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ar-SA" sz="4000" b="1" dirty="0">
                <a:solidFill>
                  <a:srgbClr val="FF0000"/>
                </a:solidFill>
                <a:cs typeface="Akhbar MT" pitchFamily="2" charset="-78"/>
              </a:rPr>
              <a:t>فَـوَّازُ ُ : </a:t>
            </a:r>
            <a:r>
              <a:rPr lang="ar-SA" sz="4000" b="1" dirty="0">
                <a:cs typeface="Akhbar MT" pitchFamily="2" charset="-78"/>
              </a:rPr>
              <a:t>مَا رَأْيُــكَ </a:t>
            </a:r>
            <a:r>
              <a:rPr lang="ar-SA" sz="4000" b="1" dirty="0">
                <a:solidFill>
                  <a:srgbClr val="FF0000"/>
                </a:solidFill>
                <a:cs typeface="Akhbar MT" pitchFamily="2" charset="-78"/>
              </a:rPr>
              <a:t>يَـا</a:t>
            </a:r>
            <a:r>
              <a:rPr lang="ar-SA" sz="4000" b="1" dirty="0">
                <a:cs typeface="Akhbar MT" pitchFamily="2" charset="-78"/>
              </a:rPr>
              <a:t> أَبـِـي أَنْ</a:t>
            </a:r>
          </a:p>
          <a:p>
            <a:pPr algn="ctr" rtl="1" eaLnBrk="1" hangingPunct="1">
              <a:defRPr/>
            </a:pPr>
            <a:r>
              <a:rPr lang="ar-SA" sz="4000" b="1" dirty="0">
                <a:cs typeface="Akhbar MT" pitchFamily="2" charset="-78"/>
              </a:rPr>
              <a:t>نُـخَــصِّـصَ يَــوْمًـــا نَــصِـلُ فِــيْــهِ </a:t>
            </a:r>
          </a:p>
          <a:p>
            <a:pPr algn="ctr" rtl="1" eaLnBrk="1" hangingPunct="1">
              <a:defRPr/>
            </a:pPr>
            <a:r>
              <a:rPr lang="ar-SA" sz="4000" b="1" dirty="0">
                <a:cs typeface="Akhbar MT" pitchFamily="2" charset="-78"/>
              </a:rPr>
              <a:t>أَرْحَـامَــنَـا </a:t>
            </a:r>
            <a:r>
              <a:rPr lang="ar-SA" sz="4000" b="1" dirty="0">
                <a:solidFill>
                  <a:srgbClr val="FF0000"/>
                </a:solidFill>
                <a:cs typeface="Akhbar MT" pitchFamily="2" charset="-78"/>
              </a:rPr>
              <a:t>؟</a:t>
            </a:r>
            <a:endParaRPr lang="en-US" sz="4000" dirty="0">
              <a:solidFill>
                <a:srgbClr val="FF0000"/>
              </a:solidFill>
              <a:cs typeface="Akhbar MT" pitchFamily="2" charset="-78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عمر - ما  رأيك يا اب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="" xmlns:a16="http://schemas.microsoft.com/office/drawing/2014/main" id="{4DBE4F67-CDF0-42AA-AAE5-43632FA81642}"/>
              </a:ext>
            </a:extLst>
          </p:cNvPr>
          <p:cNvSpPr/>
          <p:nvPr/>
        </p:nvSpPr>
        <p:spPr>
          <a:xfrm>
            <a:off x="1500188" y="1357313"/>
            <a:ext cx="7010400" cy="487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5400" b="1" dirty="0">
                <a:solidFill>
                  <a:schemeClr val="tx1"/>
                </a:solidFill>
              </a:rPr>
              <a:t>تلميذتي الفطنة تعاوني مع أفراد مجموعتك عيني الخطأ في الكلمات التالية ثم صححيه.</a:t>
            </a:r>
          </a:p>
        </p:txBody>
      </p:sp>
      <p:pic>
        <p:nvPicPr>
          <p:cNvPr id="61443" name="Picture 2" descr="صورة ذات صل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2" descr="نتيجة بحث الصور عن صور حوار الصديقات كرتون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285750"/>
            <a:ext cx="2547938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2" descr="صورة ذات صل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257800"/>
            <a:ext cx="71437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ar-SA" altLang="ar-SA" sz="1800">
              <a:latin typeface="Arial" pitchFamily="34" charset="0"/>
            </a:endParaRPr>
          </a:p>
        </p:txBody>
      </p:sp>
      <p:sp>
        <p:nvSpPr>
          <p:cNvPr id="23555" name="Rectangle 17">
            <a:extLst>
              <a:ext uri="{FF2B5EF4-FFF2-40B4-BE49-F238E27FC236}">
                <a16:creationId xmlns="" xmlns:a16="http://schemas.microsoft.com/office/drawing/2014/main" id="{9B3A6C7B-0184-4ACD-AA5F-512908441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35100"/>
            <a:ext cx="9144000" cy="754063"/>
          </a:xfrm>
          <a:prstGeom prst="rect">
            <a:avLst/>
          </a:prstGeom>
          <a:noFill/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rtl="1" eaLnBrk="1" hangingPunct="1">
              <a:defRPr/>
            </a:pPr>
            <a:r>
              <a:rPr lang="ar-SA" sz="2400" b="1" dirty="0">
                <a:cs typeface="Times New Roman" pitchFamily="18" charset="0"/>
              </a:rPr>
              <a:t>صغيرتي المفكرة تعاوني مع أفراد مجموعتك وعيني الكلمة الخاطئة من بين الكلمات التالية:</a:t>
            </a:r>
          </a:p>
          <a:p>
            <a:pPr algn="ctr" rtl="1" eaLnBrk="1" hangingPunct="1">
              <a:defRPr/>
            </a:pPr>
            <a:endParaRPr lang="ar-SA" sz="1900" b="1" dirty="0">
              <a:cs typeface="Times New Roman" pitchFamily="18" charset="0"/>
              <a:sym typeface="Wingdings 2" pitchFamily="18" charset="2"/>
            </a:endParaRPr>
          </a:p>
        </p:txBody>
      </p:sp>
      <p:sp>
        <p:nvSpPr>
          <p:cNvPr id="23556" name="Rectangle 4">
            <a:extLst>
              <a:ext uri="{FF2B5EF4-FFF2-40B4-BE49-F238E27FC236}">
                <a16:creationId xmlns="" xmlns:a16="http://schemas.microsoft.com/office/drawing/2014/main" id="{62F8428F-C015-4AA5-848C-4915B5C80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850"/>
            <a:ext cx="9144000" cy="968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rtl="1" eaLnBrk="1" hangingPunct="1">
              <a:defRPr/>
            </a:pPr>
            <a:r>
              <a:rPr lang="ar-SA" sz="1600" b="1" dirty="0">
                <a:cs typeface="Times New Roman" pitchFamily="18" charset="0"/>
              </a:rPr>
              <a:t>اسم المجموعة : ............................... الدرس : صلة الرحم                                      الإستراتيجية : أوجد الخطأ. ( تفكير ناقد )</a:t>
            </a:r>
          </a:p>
          <a:p>
            <a:pPr algn="ctr" rtl="1" eaLnBrk="1" hangingPunct="1">
              <a:defRPr/>
            </a:pPr>
            <a:endParaRPr lang="en-US" sz="900" dirty="0"/>
          </a:p>
          <a:p>
            <a:pPr algn="ctr" rtl="1" eaLnBrk="1" hangingPunct="1">
              <a:defRPr/>
            </a:pPr>
            <a:r>
              <a:rPr lang="ar-SA" sz="1600" b="1" dirty="0">
                <a:cs typeface="Times New Roman" pitchFamily="18" charset="0"/>
              </a:rPr>
              <a:t>الهدف :  تعيين الخطأ في كلمات تحوي الظواهر الصوتية( التاء مربوطة والهاء المربوطة )</a:t>
            </a:r>
            <a:endParaRPr lang="en-US" sz="900" dirty="0"/>
          </a:p>
          <a:p>
            <a:pPr algn="ctr" rtl="1" eaLnBrk="1" hangingPunct="1">
              <a:defRPr/>
            </a:pPr>
            <a:r>
              <a:rPr lang="ar-SA" sz="1600" b="1" dirty="0">
                <a:cs typeface="Times New Roman" pitchFamily="18" charset="0"/>
              </a:rPr>
              <a:t>الزمن : دقيقتين.                                                                                          آلية التنفيذ : جماعي  </a:t>
            </a:r>
            <a:endParaRPr lang="en-US" sz="900" dirty="0"/>
          </a:p>
        </p:txBody>
      </p:sp>
      <p:sp>
        <p:nvSpPr>
          <p:cNvPr id="62469" name="مستطيل 1"/>
          <p:cNvSpPr>
            <a:spLocks noChangeArrowheads="1"/>
          </p:cNvSpPr>
          <p:nvPr/>
        </p:nvSpPr>
        <p:spPr bwMode="auto">
          <a:xfrm>
            <a:off x="3597275" y="2646363"/>
            <a:ext cx="19494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4800" b="1">
                <a:solidFill>
                  <a:srgbClr val="FF0000"/>
                </a:solidFill>
                <a:latin typeface="Arial" pitchFamily="34" charset="0"/>
              </a:rPr>
              <a:t>عَــــــوْدَهُ</a:t>
            </a:r>
            <a:endParaRPr lang="ar-SA" altLang="ar-SA" sz="2400">
              <a:latin typeface="Arial" pitchFamily="34" charset="0"/>
            </a:endParaRPr>
          </a:p>
        </p:txBody>
      </p:sp>
      <p:sp>
        <p:nvSpPr>
          <p:cNvPr id="62470" name="مستطيل 11"/>
          <p:cNvSpPr>
            <a:spLocks noChangeArrowheads="1"/>
          </p:cNvSpPr>
          <p:nvPr/>
        </p:nvSpPr>
        <p:spPr bwMode="auto">
          <a:xfrm>
            <a:off x="6804025" y="3684588"/>
            <a:ext cx="19081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6000" b="1">
                <a:solidFill>
                  <a:srgbClr val="FF0000"/>
                </a:solidFill>
                <a:latin typeface="Arial" pitchFamily="34" charset="0"/>
                <a:cs typeface="Akhbar MT" pitchFamily="2" charset="-78"/>
              </a:rPr>
              <a:t>نُـــــورَةُ</a:t>
            </a:r>
            <a:endParaRPr lang="ar-SA" altLang="ar-SA" sz="2400">
              <a:latin typeface="Arial" pitchFamily="34" charset="0"/>
              <a:cs typeface="Akhbar MT" pitchFamily="2" charset="-78"/>
            </a:endParaRPr>
          </a:p>
        </p:txBody>
      </p:sp>
      <p:sp>
        <p:nvSpPr>
          <p:cNvPr id="62471" name="مستطيل 1"/>
          <p:cNvSpPr>
            <a:spLocks noChangeArrowheads="1"/>
          </p:cNvSpPr>
          <p:nvPr/>
        </p:nvSpPr>
        <p:spPr bwMode="auto">
          <a:xfrm>
            <a:off x="827088" y="3911600"/>
            <a:ext cx="1727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4800" b="1">
                <a:solidFill>
                  <a:srgbClr val="FF0000"/>
                </a:solidFill>
                <a:latin typeface="Arial" pitchFamily="34" charset="0"/>
              </a:rPr>
              <a:t>زِيَــــارَةَ</a:t>
            </a:r>
            <a:endParaRPr lang="ar-SA" altLang="ar-SA" sz="1800">
              <a:latin typeface="Arial" pitchFamily="34" charset="0"/>
            </a:endParaRPr>
          </a:p>
        </p:txBody>
      </p:sp>
      <p:sp>
        <p:nvSpPr>
          <p:cNvPr id="62472" name="مستطيل 11"/>
          <p:cNvSpPr>
            <a:spLocks noChangeArrowheads="1"/>
          </p:cNvSpPr>
          <p:nvPr/>
        </p:nvSpPr>
        <p:spPr bwMode="auto">
          <a:xfrm>
            <a:off x="3429000" y="5422900"/>
            <a:ext cx="228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6000" b="1">
                <a:solidFill>
                  <a:srgbClr val="FF0000"/>
                </a:solidFill>
                <a:latin typeface="Arial" pitchFamily="34" charset="0"/>
                <a:cs typeface="Akhbar MT" pitchFamily="2" charset="-78"/>
              </a:rPr>
              <a:t>صِــــلَــــةِ</a:t>
            </a:r>
            <a:endParaRPr lang="ar-SA" altLang="ar-SA" sz="2400">
              <a:latin typeface="Arial" pitchFamily="34" charset="0"/>
              <a:cs typeface="Akhbar MT" pitchFamily="2" charset="-78"/>
            </a:endParaRPr>
          </a:p>
        </p:txBody>
      </p:sp>
    </p:spTree>
  </p:cSld>
  <p:clrMapOvr>
    <a:masterClrMapping/>
  </p:clrMapOvr>
  <p:transition>
    <p:dissolve/>
    <p:sndAc>
      <p:stSnd>
        <p:snd r:embed="rId2" name="البسملة2.wav"/>
      </p:stSnd>
    </p:sndAc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ar-SA" altLang="ar-SA" sz="1800">
              <a:latin typeface="Arial" pitchFamily="34" charset="0"/>
            </a:endParaRPr>
          </a:p>
        </p:txBody>
      </p:sp>
      <p:sp>
        <p:nvSpPr>
          <p:cNvPr id="23555" name="Rectangle 17">
            <a:extLst>
              <a:ext uri="{FF2B5EF4-FFF2-40B4-BE49-F238E27FC236}">
                <a16:creationId xmlns="" xmlns:a16="http://schemas.microsoft.com/office/drawing/2014/main" id="{9B3A6C7B-0184-4ACD-AA5F-512908441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35100"/>
            <a:ext cx="9144000" cy="754063"/>
          </a:xfrm>
          <a:prstGeom prst="rect">
            <a:avLst/>
          </a:prstGeom>
          <a:noFill/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rtl="1" eaLnBrk="1" hangingPunct="1">
              <a:defRPr/>
            </a:pPr>
            <a:r>
              <a:rPr lang="ar-SA" sz="2400" b="1" dirty="0">
                <a:cs typeface="Times New Roman" pitchFamily="18" charset="0"/>
              </a:rPr>
              <a:t>صغيرتي المفكرة تعاوني مع أفراد مجموعتك وعيني الكلمة الخاطئة من بين الكلمات التالية:</a:t>
            </a:r>
          </a:p>
          <a:p>
            <a:pPr algn="ctr" rtl="1" eaLnBrk="1" hangingPunct="1">
              <a:defRPr/>
            </a:pPr>
            <a:endParaRPr lang="ar-SA" sz="1900" b="1" dirty="0">
              <a:cs typeface="Times New Roman" pitchFamily="18" charset="0"/>
              <a:sym typeface="Wingdings 2" pitchFamily="18" charset="2"/>
            </a:endParaRPr>
          </a:p>
        </p:txBody>
      </p:sp>
      <p:sp>
        <p:nvSpPr>
          <p:cNvPr id="23556" name="Rectangle 4">
            <a:extLst>
              <a:ext uri="{FF2B5EF4-FFF2-40B4-BE49-F238E27FC236}">
                <a16:creationId xmlns="" xmlns:a16="http://schemas.microsoft.com/office/drawing/2014/main" id="{62F8428F-C015-4AA5-848C-4915B5C80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850"/>
            <a:ext cx="9144000" cy="968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rtl="1" eaLnBrk="1" hangingPunct="1">
              <a:defRPr/>
            </a:pPr>
            <a:r>
              <a:rPr lang="ar-SA" sz="1600" b="1" dirty="0">
                <a:cs typeface="Times New Roman" pitchFamily="18" charset="0"/>
              </a:rPr>
              <a:t>اسم المجموعة : ............................... الدرس : صلة الرحم                                      الإستراتيجية : أوجد الخطأ. ( تفكير ناقد )</a:t>
            </a:r>
          </a:p>
          <a:p>
            <a:pPr algn="ctr" rtl="1" eaLnBrk="1" hangingPunct="1">
              <a:defRPr/>
            </a:pPr>
            <a:endParaRPr lang="en-US" sz="900" dirty="0"/>
          </a:p>
          <a:p>
            <a:pPr algn="ctr" rtl="1" eaLnBrk="1" hangingPunct="1">
              <a:defRPr/>
            </a:pPr>
            <a:r>
              <a:rPr lang="ar-SA" sz="1600" b="1" dirty="0">
                <a:cs typeface="Times New Roman" pitchFamily="18" charset="0"/>
              </a:rPr>
              <a:t>الهدف :  تعيين الخطأ في كلمات تحوي الظواهر الصوتية( ال الشمسية والقمرية )</a:t>
            </a:r>
            <a:endParaRPr lang="en-US" sz="900" dirty="0"/>
          </a:p>
          <a:p>
            <a:pPr algn="ctr" rtl="1" eaLnBrk="1" hangingPunct="1">
              <a:defRPr/>
            </a:pPr>
            <a:r>
              <a:rPr lang="ar-SA" sz="1600" b="1" dirty="0">
                <a:cs typeface="Times New Roman" pitchFamily="18" charset="0"/>
              </a:rPr>
              <a:t>الزمن : دقيقتين.                                                                                          آلية التنفيذ : جماعي  </a:t>
            </a:r>
            <a:endParaRPr lang="en-US" sz="900" dirty="0"/>
          </a:p>
        </p:txBody>
      </p:sp>
      <p:sp>
        <p:nvSpPr>
          <p:cNvPr id="63493" name="مستطيل 1"/>
          <p:cNvSpPr>
            <a:spLocks noChangeArrowheads="1"/>
          </p:cNvSpPr>
          <p:nvPr/>
        </p:nvSpPr>
        <p:spPr bwMode="auto">
          <a:xfrm>
            <a:off x="3779838" y="2492375"/>
            <a:ext cx="2159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4800" b="1">
                <a:solidFill>
                  <a:srgbClr val="FF0000"/>
                </a:solidFill>
                <a:latin typeface="Arial" pitchFamily="34" charset="0"/>
              </a:rPr>
              <a:t>الْإِذَاعَـــــة</a:t>
            </a:r>
            <a:endParaRPr lang="ar-SA" altLang="ar-SA" sz="2400">
              <a:latin typeface="Arial" pitchFamily="34" charset="0"/>
            </a:endParaRPr>
          </a:p>
        </p:txBody>
      </p:sp>
      <p:sp>
        <p:nvSpPr>
          <p:cNvPr id="63494" name="مستطيل 11"/>
          <p:cNvSpPr>
            <a:spLocks noChangeArrowheads="1"/>
          </p:cNvSpPr>
          <p:nvPr/>
        </p:nvSpPr>
        <p:spPr bwMode="auto">
          <a:xfrm>
            <a:off x="7092950" y="3789363"/>
            <a:ext cx="16827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6000" b="1">
                <a:solidFill>
                  <a:srgbClr val="FF0000"/>
                </a:solidFill>
                <a:latin typeface="Arial" pitchFamily="34" charset="0"/>
                <a:cs typeface="Akhbar MT" pitchFamily="2" charset="-78"/>
              </a:rPr>
              <a:t>الْـأَبُ</a:t>
            </a:r>
            <a:endParaRPr lang="ar-SA" altLang="ar-SA" sz="2400">
              <a:latin typeface="Arial" pitchFamily="34" charset="0"/>
              <a:cs typeface="Akhbar MT" pitchFamily="2" charset="-78"/>
            </a:endParaRPr>
          </a:p>
        </p:txBody>
      </p:sp>
      <p:sp>
        <p:nvSpPr>
          <p:cNvPr id="63495" name="مستطيل 1"/>
          <p:cNvSpPr>
            <a:spLocks noChangeArrowheads="1"/>
          </p:cNvSpPr>
          <p:nvPr/>
        </p:nvSpPr>
        <p:spPr bwMode="auto">
          <a:xfrm>
            <a:off x="622300" y="3573463"/>
            <a:ext cx="234791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5400" b="1">
                <a:solidFill>
                  <a:srgbClr val="FF0000"/>
                </a:solidFill>
                <a:latin typeface="Arial" pitchFamily="34" charset="0"/>
              </a:rPr>
              <a:t>الْأَقَــــارِبِ</a:t>
            </a:r>
            <a:endParaRPr lang="ar-SA" altLang="ar-SA" sz="2800">
              <a:latin typeface="Arial" pitchFamily="34" charset="0"/>
            </a:endParaRPr>
          </a:p>
        </p:txBody>
      </p:sp>
      <p:sp>
        <p:nvSpPr>
          <p:cNvPr id="63496" name="مستطيل 11"/>
          <p:cNvSpPr>
            <a:spLocks noChangeArrowheads="1"/>
          </p:cNvSpPr>
          <p:nvPr/>
        </p:nvSpPr>
        <p:spPr bwMode="auto">
          <a:xfrm>
            <a:off x="3779838" y="5229225"/>
            <a:ext cx="24145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5400" b="1">
                <a:solidFill>
                  <a:srgbClr val="FF0000"/>
                </a:solidFill>
                <a:latin typeface="Arial" pitchFamily="34" charset="0"/>
                <a:cs typeface="Akhbar MT" pitchFamily="2" charset="-78"/>
              </a:rPr>
              <a:t>أَلْــــرَحِــــمِ</a:t>
            </a:r>
            <a:endParaRPr lang="ar-SA" altLang="ar-SA" sz="2000">
              <a:latin typeface="Arial" pitchFamily="34" charset="0"/>
              <a:cs typeface="Akhbar MT" pitchFamily="2" charset="-78"/>
            </a:endParaRPr>
          </a:p>
        </p:txBody>
      </p:sp>
    </p:spTree>
  </p:cSld>
  <p:clrMapOvr>
    <a:masterClrMapping/>
  </p:clrMapOvr>
  <p:transition>
    <p:dissolve/>
    <p:sndAc>
      <p:stSnd>
        <p:snd r:embed="rId2" name="البسملة2.wav"/>
      </p:stSnd>
    </p:sndAc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>
            <a:extLst>
              <a:ext uri="{FF2B5EF4-FFF2-40B4-BE49-F238E27FC236}">
                <a16:creationId xmlns="" xmlns:a16="http://schemas.microsoft.com/office/drawing/2014/main" id="{8FE85498-312F-4537-AED9-8F4B5082F809}"/>
              </a:ext>
            </a:extLst>
          </p:cNvPr>
          <p:cNvGraphicFramePr>
            <a:graphicFrameLocks noGrp="1"/>
          </p:cNvGraphicFramePr>
          <p:nvPr/>
        </p:nvGraphicFramePr>
        <p:xfrm>
          <a:off x="395288" y="3686175"/>
          <a:ext cx="8643937" cy="2479675"/>
        </p:xfrm>
        <a:graphic>
          <a:graphicData uri="http://schemas.openxmlformats.org/drawingml/2006/table">
            <a:tbl>
              <a:tblPr rtl="1"/>
              <a:tblGrid>
                <a:gridCol w="1109662">
                  <a:extLst>
                    <a:ext uri="{9D8B030D-6E8A-4147-A177-3AD203B41FA5}">
                      <a16:colId xmlns="" xmlns:a16="http://schemas.microsoft.com/office/drawing/2014/main" val="3381924783"/>
                    </a:ext>
                  </a:extLst>
                </a:gridCol>
                <a:gridCol w="1555750">
                  <a:extLst>
                    <a:ext uri="{9D8B030D-6E8A-4147-A177-3AD203B41FA5}">
                      <a16:colId xmlns="" xmlns:a16="http://schemas.microsoft.com/office/drawing/2014/main" val="3438799540"/>
                    </a:ext>
                  </a:extLst>
                </a:gridCol>
                <a:gridCol w="1693863">
                  <a:extLst>
                    <a:ext uri="{9D8B030D-6E8A-4147-A177-3AD203B41FA5}">
                      <a16:colId xmlns="" xmlns:a16="http://schemas.microsoft.com/office/drawing/2014/main" val="295518938"/>
                    </a:ext>
                  </a:extLst>
                </a:gridCol>
                <a:gridCol w="1316037">
                  <a:extLst>
                    <a:ext uri="{9D8B030D-6E8A-4147-A177-3AD203B41FA5}">
                      <a16:colId xmlns="" xmlns:a16="http://schemas.microsoft.com/office/drawing/2014/main" val="4092002521"/>
                    </a:ext>
                  </a:extLst>
                </a:gridCol>
                <a:gridCol w="1484313">
                  <a:extLst>
                    <a:ext uri="{9D8B030D-6E8A-4147-A177-3AD203B41FA5}">
                      <a16:colId xmlns="" xmlns:a16="http://schemas.microsoft.com/office/drawing/2014/main" val="781925393"/>
                    </a:ext>
                  </a:extLst>
                </a:gridCol>
                <a:gridCol w="1484312">
                  <a:extLst>
                    <a:ext uri="{9D8B030D-6E8A-4147-A177-3AD203B41FA5}">
                      <a16:colId xmlns="" xmlns:a16="http://schemas.microsoft.com/office/drawing/2014/main" val="3942936479"/>
                    </a:ext>
                  </a:extLst>
                </a:gridCol>
              </a:tblGrid>
              <a:tr h="1376362">
                <a:tc>
                  <a:txBody>
                    <a:bodyPr/>
                    <a:lstStyle>
                      <a:lvl1pPr algn="r" rtl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altLang="ar-SA" sz="2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Arabic" pitchFamily="18" charset="-78"/>
                        <a:cs typeface="Adobe Arabic" pitchFamily="18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المهارة </a:t>
                      </a:r>
                      <a:endParaRPr kumimoji="0" lang="ar-EG" altLang="ar-SA" sz="2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الــلام القمرية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altLang="ar-SA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الــلام الشمسية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altLang="ar-SA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تــــاء مربوطة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altLang="ar-SA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هــــــاء مربوطة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altLang="ar-SA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تــــاء مفتوحة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altLang="ar-SA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35794528"/>
                  </a:ext>
                </a:extLst>
              </a:tr>
              <a:tr h="1103313">
                <a:tc>
                  <a:txBody>
                    <a:bodyPr/>
                    <a:lstStyle>
                      <a:lvl1pPr algn="r" rtl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الـكـلـمة </a:t>
                      </a: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3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.............</a:t>
                      </a: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3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..............</a:t>
                      </a: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3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...........</a:t>
                      </a: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3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...........</a:t>
                      </a: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3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............</a:t>
                      </a: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78482624"/>
                  </a:ext>
                </a:extLst>
              </a:tr>
            </a:tbl>
          </a:graphicData>
        </a:graphic>
      </p:graphicFrame>
      <p:sp>
        <p:nvSpPr>
          <p:cNvPr id="33832" name="Rectangle 17">
            <a:extLst>
              <a:ext uri="{FF2B5EF4-FFF2-40B4-BE49-F238E27FC236}">
                <a16:creationId xmlns="" xmlns:a16="http://schemas.microsoft.com/office/drawing/2014/main" id="{C4119CE7-FFA8-43B8-A7FC-A4E1D438B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57338"/>
            <a:ext cx="4876800" cy="12620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ar-SA" sz="1900" b="1" dirty="0">
                <a:cs typeface="Times New Roman" pitchFamily="18" charset="0"/>
              </a:rPr>
              <a:t>صغيرتي الفطنة بالتعاون مع أفراد مجموعتك </a:t>
            </a:r>
          </a:p>
          <a:p>
            <a:pPr algn="ctr">
              <a:defRPr/>
            </a:pPr>
            <a:r>
              <a:rPr lang="ar-SA" sz="1900" b="1" dirty="0">
                <a:cs typeface="Times New Roman" pitchFamily="18" charset="0"/>
              </a:rPr>
              <a:t>ابحثي عن الكلمات المطلوبة </a:t>
            </a:r>
          </a:p>
          <a:p>
            <a:pPr algn="ctr">
              <a:defRPr/>
            </a:pPr>
            <a:r>
              <a:rPr lang="ar-SA" sz="1900" b="1" dirty="0">
                <a:cs typeface="Times New Roman" pitchFamily="18" charset="0"/>
              </a:rPr>
              <a:t>ثم صنفيها في الجدول :</a:t>
            </a:r>
          </a:p>
          <a:p>
            <a:pPr algn="ctr">
              <a:defRPr/>
            </a:pPr>
            <a:endParaRPr lang="ar-SA" sz="1900" b="1" dirty="0">
              <a:cs typeface="Times New Roman" pitchFamily="18" charset="0"/>
              <a:sym typeface="Wingdings 2" pitchFamily="18" charset="2"/>
            </a:endParaRPr>
          </a:p>
        </p:txBody>
      </p:sp>
      <p:sp>
        <p:nvSpPr>
          <p:cNvPr id="33833" name="Rectangle 4">
            <a:extLst>
              <a:ext uri="{FF2B5EF4-FFF2-40B4-BE49-F238E27FC236}">
                <a16:creationId xmlns="" xmlns:a16="http://schemas.microsoft.com/office/drawing/2014/main" id="{B451C6D6-C94F-4C08-B7EB-9796CBDA7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04800"/>
            <a:ext cx="8643938" cy="9540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r">
              <a:defRPr/>
            </a:pPr>
            <a:r>
              <a:rPr lang="ar-SA" sz="1600" b="1" dirty="0">
                <a:cs typeface="Times New Roman" pitchFamily="18" charset="0"/>
              </a:rPr>
              <a:t>اسم المجموعة : ...............................            الدرس :  صلة الرحم                                الإستراتيجية : فرز المفاهيم .</a:t>
            </a:r>
            <a:endParaRPr lang="en-US" sz="900" b="1" dirty="0"/>
          </a:p>
          <a:p>
            <a:pPr algn="ctr">
              <a:defRPr/>
            </a:pPr>
            <a:r>
              <a:rPr lang="ar-SA" sz="1600" b="1" dirty="0">
                <a:cs typeface="Times New Roman" pitchFamily="18" charset="0"/>
              </a:rPr>
              <a:t>الهدف : تصنيف كلمات بحسب الظواهر الصوتية </a:t>
            </a:r>
            <a:endParaRPr lang="en-US" sz="900" dirty="0"/>
          </a:p>
          <a:p>
            <a:pPr algn="ctr">
              <a:defRPr/>
            </a:pPr>
            <a:r>
              <a:rPr lang="ar-SA" sz="1600" b="1" dirty="0">
                <a:cs typeface="Times New Roman" pitchFamily="18" charset="0"/>
              </a:rPr>
              <a:t>الزمن : دقيقتين      .                                                                                          آلية التنفيذ : ثنائي (4) </a:t>
            </a:r>
            <a:endParaRPr lang="en-US" sz="900" dirty="0"/>
          </a:p>
          <a:p>
            <a:pPr>
              <a:defRPr/>
            </a:pPr>
            <a:endParaRPr lang="en-US" sz="800" dirty="0"/>
          </a:p>
        </p:txBody>
      </p:sp>
      <p:pic>
        <p:nvPicPr>
          <p:cNvPr id="64539" name="صورة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8" t="38162" r="16562" b="18748"/>
          <a:stretch>
            <a:fillRect/>
          </a:stretch>
        </p:blipFill>
        <p:spPr bwMode="auto">
          <a:xfrm>
            <a:off x="6300788" y="1322388"/>
            <a:ext cx="2303462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newsflash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صورة ذات صلة">
            <a:extLst>
              <a:ext uri="{FF2B5EF4-FFF2-40B4-BE49-F238E27FC236}">
                <a16:creationId xmlns="" xmlns:a16="http://schemas.microsoft.com/office/drawing/2014/main" id="{CF1B6C96-EAAE-4B87-AE9E-5AC100099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61905"/>
          <a:stretch>
            <a:fillRect/>
          </a:stretch>
        </p:blipFill>
        <p:spPr bwMode="auto">
          <a:xfrm rot="5400000">
            <a:off x="-2133600" y="3276600"/>
            <a:ext cx="5410200" cy="1143000"/>
          </a:xfrm>
          <a:prstGeom prst="roundRect">
            <a:avLst/>
          </a:prstGeom>
          <a:noFill/>
        </p:spPr>
      </p:pic>
      <p:sp>
        <p:nvSpPr>
          <p:cNvPr id="8" name="Rectangle 4">
            <a:extLst>
              <a:ext uri="{FF2B5EF4-FFF2-40B4-BE49-F238E27FC236}">
                <a16:creationId xmlns="" xmlns:a16="http://schemas.microsoft.com/office/drawing/2014/main" id="{15008F34-838D-4F25-A735-11D8BB4C1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r">
              <a:defRPr/>
            </a:pPr>
            <a:r>
              <a:rPr lang="ar-SA" sz="1600" b="1" dirty="0">
                <a:cs typeface="Times New Roman" pitchFamily="18" charset="0"/>
              </a:rPr>
              <a:t>اسم المجموعة : ...............................            الدرس : صلة الرحم            الإستراتيجية : الاصطفاف المنطقي</a:t>
            </a:r>
            <a:endParaRPr lang="en-US" sz="900" b="1" dirty="0"/>
          </a:p>
          <a:p>
            <a:pPr algn="ctr">
              <a:defRPr/>
            </a:pPr>
            <a:endParaRPr lang="ar-SA" sz="1600" b="1" dirty="0">
              <a:cs typeface="Times New Roman" pitchFamily="18" charset="0"/>
            </a:endParaRPr>
          </a:p>
          <a:p>
            <a:pPr algn="ctr">
              <a:defRPr/>
            </a:pPr>
            <a:r>
              <a:rPr lang="ar-SA" sz="1600" b="1" dirty="0">
                <a:cs typeface="Times New Roman" pitchFamily="18" charset="0"/>
              </a:rPr>
              <a:t>الهدف : ترتيب كلمات لتكوين جملة ذات معنى </a:t>
            </a:r>
            <a:endParaRPr lang="en-US" sz="1600" b="1" dirty="0">
              <a:cs typeface="Times New Roman" pitchFamily="18" charset="0"/>
            </a:endParaRPr>
          </a:p>
          <a:p>
            <a:pPr algn="ctr">
              <a:defRPr/>
            </a:pPr>
            <a:r>
              <a:rPr lang="ar-SA" sz="1600" b="1" dirty="0">
                <a:cs typeface="Times New Roman" pitchFamily="18" charset="0"/>
              </a:rPr>
              <a:t>الزمن : دقيقتين                                                   نشاط ختامي                                               آلية التنفيذ : جماعي (8)</a:t>
            </a:r>
          </a:p>
          <a:p>
            <a:pPr>
              <a:defRPr/>
            </a:pPr>
            <a:endParaRPr lang="en-US" sz="800" dirty="0"/>
          </a:p>
        </p:txBody>
      </p:sp>
      <p:sp>
        <p:nvSpPr>
          <p:cNvPr id="65540" name="مستطيل 16"/>
          <p:cNvSpPr>
            <a:spLocks noChangeArrowheads="1"/>
          </p:cNvSpPr>
          <p:nvPr/>
        </p:nvSpPr>
        <p:spPr bwMode="auto">
          <a:xfrm>
            <a:off x="914400" y="1295400"/>
            <a:ext cx="75438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ar-SA" sz="4800" b="1">
                <a:latin typeface="Arial" pitchFamily="34" charset="0"/>
              </a:rPr>
              <a:t>تلميذتي الفطنة تعاوني مع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ar-SA" sz="4800" b="1">
                <a:latin typeface="Arial" pitchFamily="34" charset="0"/>
              </a:rPr>
              <a:t> أفراد مجموعتك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ar-SA" sz="4800" b="1">
                <a:latin typeface="Arial" pitchFamily="34" charset="0"/>
              </a:rPr>
              <a:t>  ورتبي الكلمات المبعثرة التي أمامك </a:t>
            </a:r>
            <a:endParaRPr lang="en-US" altLang="ar-SA" sz="2400">
              <a:latin typeface="Arial" pitchFamily="34" charset="0"/>
            </a:endParaRPr>
          </a:p>
        </p:txBody>
      </p:sp>
      <p:pic>
        <p:nvPicPr>
          <p:cNvPr id="65541" name="Picture 2" descr="نتيجة بحث الصور عن الاصطفاف المنطقي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63"/>
          <a:stretch>
            <a:fillRect/>
          </a:stretch>
        </p:blipFill>
        <p:spPr bwMode="auto">
          <a:xfrm>
            <a:off x="1219200" y="4724400"/>
            <a:ext cx="7543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newsflash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>
            <a:extLst>
              <a:ext uri="{FF2B5EF4-FFF2-40B4-BE49-F238E27FC236}">
                <a16:creationId xmlns="" xmlns:a16="http://schemas.microsoft.com/office/drawing/2014/main" id="{BDB42597-D855-4F23-AEBE-2A0A257641B9}"/>
              </a:ext>
            </a:extLst>
          </p:cNvPr>
          <p:cNvSpPr/>
          <p:nvPr/>
        </p:nvSpPr>
        <p:spPr>
          <a:xfrm>
            <a:off x="1752600" y="2133600"/>
            <a:ext cx="6851848" cy="3352800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04E0B448-94A8-4BA6-9F9D-006F842AC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7136" y="3719146"/>
            <a:ext cx="7776864" cy="1143000"/>
          </a:xfrm>
          <a:ln>
            <a:miter lim="800000"/>
            <a:headEnd/>
            <a:tailEnd/>
          </a:ln>
          <a:extLst/>
        </p:spPr>
        <p:txBody>
          <a:bodyPr rtlCol="1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ar-SA" sz="6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khbar MT" pitchFamily="2" charset="-78"/>
              </a:rPr>
              <a:t>صفي مشاعرك عندما </a:t>
            </a:r>
            <a:br>
              <a:rPr lang="ar-SA" sz="6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khbar MT" pitchFamily="2" charset="-78"/>
              </a:rPr>
            </a:br>
            <a:r>
              <a:rPr lang="ar-SA" sz="6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khbar MT" pitchFamily="2" charset="-78"/>
              </a:rPr>
              <a:t>تزوري أقاربك ؟</a:t>
            </a:r>
            <a:br>
              <a:rPr lang="ar-SA" sz="6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khbar MT" pitchFamily="2" charset="-78"/>
              </a:rPr>
            </a:br>
            <a:endParaRPr lang="ar-SA" sz="80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Akhbar MT" pitchFamily="2" charset="-78"/>
            </a:endParaRPr>
          </a:p>
        </p:txBody>
      </p:sp>
      <p:pic>
        <p:nvPicPr>
          <p:cNvPr id="67590" name="Picture 2" descr="صورة ذات صل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2" descr="صورة ذات صل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638800"/>
            <a:ext cx="8153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2" name="Picture 2" descr="صورة ذات صلة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3" b="10680"/>
          <a:stretch>
            <a:fillRect/>
          </a:stretch>
        </p:blipFill>
        <p:spPr bwMode="auto">
          <a:xfrm>
            <a:off x="6084888" y="0"/>
            <a:ext cx="2700337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>
            <a:extLst>
              <a:ext uri="{FF2B5EF4-FFF2-40B4-BE49-F238E27FC236}">
                <a16:creationId xmlns="" xmlns:a16="http://schemas.microsoft.com/office/drawing/2014/main" id="{842DC584-BA13-4009-9957-25EB5C77A233}"/>
              </a:ext>
            </a:extLst>
          </p:cNvPr>
          <p:cNvSpPr/>
          <p:nvPr/>
        </p:nvSpPr>
        <p:spPr>
          <a:xfrm>
            <a:off x="1981200" y="2590800"/>
            <a:ext cx="6477000" cy="2819400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9A48DEAA-5A7B-4A6F-82CB-32A43DB23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041" y="3321050"/>
            <a:ext cx="5710518" cy="1143000"/>
          </a:xfrm>
          <a:ln>
            <a:miter lim="800000"/>
            <a:headEnd/>
            <a:tailEnd/>
          </a:ln>
          <a:extLst/>
        </p:spPr>
        <p:txBody>
          <a:bodyPr rtlCol="1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SA" sz="8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khbar MT" pitchFamily="2" charset="-78"/>
              </a:rPr>
              <a:t>لم تزوري أقاربك ؟ </a:t>
            </a:r>
          </a:p>
        </p:txBody>
      </p:sp>
      <p:pic>
        <p:nvPicPr>
          <p:cNvPr id="68614" name="صورة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2967038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2" descr="صورة ذات صل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Picture 2" descr="صورة ذات صل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638800"/>
            <a:ext cx="8153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7" name="مستطيل 6"/>
          <p:cNvSpPr>
            <a:spLocks noChangeArrowheads="1"/>
          </p:cNvSpPr>
          <p:nvPr/>
        </p:nvSpPr>
        <p:spPr bwMode="auto">
          <a:xfrm>
            <a:off x="1219200" y="228600"/>
            <a:ext cx="2209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4000" b="1">
                <a:latin typeface="Arial" pitchFamily="34" charset="0"/>
                <a:cs typeface="Times New Roman" pitchFamily="18" charset="0"/>
              </a:rPr>
              <a:t>ماذا  يحدث لو </a:t>
            </a:r>
            <a:endParaRPr lang="en-US" altLang="ar-SA" sz="700">
              <a:latin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نتيجة بحث الصور عن خلفية اقلام تلوين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03"/>
          <a:stretch>
            <a:fillRect/>
          </a:stretch>
        </p:blipFill>
        <p:spPr bwMode="auto">
          <a:xfrm>
            <a:off x="4876800" y="5486400"/>
            <a:ext cx="4267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 descr="صورة ذات صلة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9">
            <a:extLst>
              <a:ext uri="{FF2B5EF4-FFF2-40B4-BE49-F238E27FC236}">
                <a16:creationId xmlns="" xmlns:a16="http://schemas.microsoft.com/office/drawing/2014/main" id="{7745EE74-64F3-48BB-B165-8018A2EEC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228600"/>
            <a:ext cx="2424113" cy="7699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rtl="1" eaLnBrk="1" hangingPunct="1">
              <a:defRPr/>
            </a:pPr>
            <a:r>
              <a:rPr lang="ar-SA" sz="4400" b="1" dirty="0"/>
              <a:t>دعــــــــــــاء</a:t>
            </a:r>
            <a:endParaRPr lang="en-US" sz="4400" b="1" dirty="0">
              <a:cs typeface="Simplified Arabic" pitchFamily="18" charset="-78"/>
            </a:endParaRPr>
          </a:p>
        </p:txBody>
      </p:sp>
      <p:sp>
        <p:nvSpPr>
          <p:cNvPr id="6" name="Text Box 41"/>
          <p:cNvSpPr txBox="1">
            <a:spLocks noChangeArrowheads="1"/>
          </p:cNvSpPr>
          <p:nvPr/>
        </p:nvSpPr>
        <p:spPr bwMode="auto">
          <a:xfrm>
            <a:off x="1676400" y="990600"/>
            <a:ext cx="60960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4000" b="1"/>
              <a:t>بسم الله والحمد الله والصلاة والسلام على نبينا محمد صلى الله عليه وسلم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4000" b="1"/>
              <a:t> اللهم افتح على قلوبنا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4000" b="1"/>
              <a:t> اللهم يا معلم إبراهيم علمنا ويا مفهم سليمان فهمنا وعلمنا ما جهلنا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4000" b="1"/>
              <a:t>وانفعنا بما علمتنا وزدنا علما اللهم افتح علينا فتحًا مبينًا</a:t>
            </a:r>
          </a:p>
        </p:txBody>
      </p:sp>
      <p:pic>
        <p:nvPicPr>
          <p:cNvPr id="10246" name="Picture 4" descr="نتيجة بحث الصور عن خلفية اقلام تلوين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03"/>
          <a:stretch>
            <a:fillRect/>
          </a:stretch>
        </p:blipFill>
        <p:spPr bwMode="auto">
          <a:xfrm>
            <a:off x="1219200" y="5486400"/>
            <a:ext cx="3581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="" xmlns:a16="http://schemas.microsoft.com/office/drawing/2014/main" id="{2AB4361F-9FDC-4CA1-AF0A-DCD01209FBFB}"/>
              </a:ext>
            </a:extLst>
          </p:cNvPr>
          <p:cNvSpPr/>
          <p:nvPr/>
        </p:nvSpPr>
        <p:spPr>
          <a:xfrm>
            <a:off x="3500438" y="285750"/>
            <a:ext cx="5305425" cy="1143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4000" b="1" dirty="0">
                <a:ln w="24500" cmpd="dbl">
                  <a:noFill/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ماذا تعلمنا في درسنا هذا اليوم؟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="" xmlns:a16="http://schemas.microsoft.com/office/drawing/2014/main" id="{92B1DB67-66D7-4CD2-A0BD-07D61BAE1F65}"/>
              </a:ext>
            </a:extLst>
          </p:cNvPr>
          <p:cNvSpPr/>
          <p:nvPr/>
        </p:nvSpPr>
        <p:spPr>
          <a:xfrm rot="20876230">
            <a:off x="4570413" y="1674813"/>
            <a:ext cx="4108450" cy="3130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تعلمنا اليوم </a:t>
            </a:r>
          </a:p>
        </p:txBody>
      </p:sp>
      <p:pic>
        <p:nvPicPr>
          <p:cNvPr id="69636" name="Picture 2" descr="صورة ذات صل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 descr="صورة ذات صل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19800"/>
            <a:ext cx="816768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2" descr="نتيجة بحث الصور عن طبيبة كرتون"/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3" y="1814513"/>
            <a:ext cx="3951287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newsflash/>
    <p:sndAc>
      <p:stSnd>
        <p:snd r:embed="rId2" name="البسملة2.wav"/>
      </p:stSnd>
    </p:sndAc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6" t="10178" r="3099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6" descr="نتيجة بحث الصور عن يكتب كرتون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188" y="617538"/>
            <a:ext cx="1049337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2" descr="صورة ذات صلة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7826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2" descr="صورة ذات صلة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33400"/>
            <a:ext cx="4114800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2" descr="صورة ذات صلة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066800"/>
            <a:ext cx="78263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3" name="مستطيل 2"/>
          <p:cNvSpPr>
            <a:spLocks noChangeArrowheads="1"/>
          </p:cNvSpPr>
          <p:nvPr/>
        </p:nvSpPr>
        <p:spPr bwMode="auto">
          <a:xfrm>
            <a:off x="3498850" y="979488"/>
            <a:ext cx="21224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6600" b="1">
                <a:solidFill>
                  <a:srgbClr val="FF0000"/>
                </a:solidFill>
                <a:latin typeface="Arial" pitchFamily="34" charset="0"/>
              </a:rPr>
              <a:t>الواجب</a:t>
            </a:r>
            <a:endParaRPr lang="ar-SA" altLang="ar-SA" sz="360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70664" name="صورة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8" y="1066800"/>
            <a:ext cx="7826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مستطيل 5">
            <a:extLst>
              <a:ext uri="{FF2B5EF4-FFF2-40B4-BE49-F238E27FC236}">
                <a16:creationId xmlns="" xmlns:a16="http://schemas.microsoft.com/office/drawing/2014/main" id="{13D54715-BBF8-4264-A435-F9A634987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075" y="1890713"/>
            <a:ext cx="81724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ar-SA" sz="3200" b="1" dirty="0">
                <a:solidFill>
                  <a:schemeClr val="tx2">
                    <a:lumMod val="75000"/>
                  </a:schemeClr>
                </a:solidFill>
                <a:latin typeface="Adobe Arabic" pitchFamily="18" charset="-78"/>
                <a:cs typeface="Adobe Arabic" pitchFamily="18" charset="-78"/>
              </a:rPr>
              <a:t>قراءة الدرس جيدًا وكتابته .</a:t>
            </a:r>
          </a:p>
          <a:p>
            <a:pPr algn="ctr" rtl="1" eaLnBrk="1" hangingPunct="1">
              <a:defRPr/>
            </a:pPr>
            <a:r>
              <a:rPr lang="ar-SA" sz="3200" b="1" dirty="0">
                <a:solidFill>
                  <a:schemeClr val="tx2">
                    <a:lumMod val="75000"/>
                  </a:schemeClr>
                </a:solidFill>
                <a:latin typeface="Adobe Arabic" pitchFamily="18" charset="-78"/>
                <a:cs typeface="Adobe Arabic" pitchFamily="18" charset="-78"/>
              </a:rPr>
              <a:t>تلميذتي المبدعة اختاري مهمة وأنجزيها :</a:t>
            </a:r>
          </a:p>
          <a:p>
            <a:pPr algn="ctr" rtl="1" eaLnBrk="1" hangingPunct="1">
              <a:lnSpc>
                <a:spcPct val="150000"/>
              </a:lnSpc>
              <a:defRPr/>
            </a:pPr>
            <a:r>
              <a:rPr lang="ar-SA" altLang="ar-S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Arial" panose="020B0604020202020204" pitchFamily="34" charset="0"/>
                <a:cs typeface="Adobe Arabic" pitchFamily="18" charset="-78"/>
              </a:rPr>
              <a:t>1-</a:t>
            </a:r>
            <a:r>
              <a:rPr lang="ar-SA" altLang="ar-SA" sz="2400" b="1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 pitchFamily="34" charset="0"/>
                <a:cs typeface="AL-Mohanad Bold" pitchFamily="2" charset="0"/>
              </a:rPr>
              <a:t>سجلي بصوتك الجميل قراءة  للدرس وارسليه عبر تطبيق واتس اب</a:t>
            </a:r>
            <a:endParaRPr lang="ar-SA" sz="2400" b="1" dirty="0">
              <a:solidFill>
                <a:schemeClr val="tx2">
                  <a:lumMod val="75000"/>
                </a:schemeClr>
              </a:solidFill>
              <a:latin typeface="Adobe Arabic" pitchFamily="18" charset="-78"/>
              <a:cs typeface="Adobe Arabic" pitchFamily="18" charset="-78"/>
            </a:endParaRPr>
          </a:p>
          <a:p>
            <a:pPr algn="ctr" rtl="1" eaLnBrk="1" hangingPunct="1">
              <a:lnSpc>
                <a:spcPct val="150000"/>
              </a:lnSpc>
              <a:defRPr/>
            </a:pPr>
            <a:r>
              <a:rPr lang="ar-SA" sz="2400" b="1" dirty="0">
                <a:solidFill>
                  <a:schemeClr val="tx2">
                    <a:lumMod val="75000"/>
                  </a:schemeClr>
                </a:solidFill>
                <a:latin typeface="Adobe Arabic" pitchFamily="18" charset="-78"/>
                <a:cs typeface="Adobe Arabic" pitchFamily="18" charset="-78"/>
              </a:rPr>
              <a:t>3- كتابة جميع الكلمات التي تحوي تاء مربوطة .</a:t>
            </a:r>
          </a:p>
          <a:p>
            <a:pPr algn="ctr" rtl="1" eaLnBrk="1" hangingPunct="1">
              <a:lnSpc>
                <a:spcPct val="150000"/>
              </a:lnSpc>
              <a:defRPr/>
            </a:pPr>
            <a:r>
              <a:rPr lang="ar-SA" sz="2400" b="1" dirty="0">
                <a:solidFill>
                  <a:schemeClr val="tx2">
                    <a:lumMod val="75000"/>
                  </a:schemeClr>
                </a:solidFill>
                <a:latin typeface="Adobe Arabic" pitchFamily="18" charset="-78"/>
                <a:cs typeface="Adobe Arabic" pitchFamily="18" charset="-78"/>
              </a:rPr>
              <a:t>4-استخدام شبكة المعلومات لجمع أحاديث تحث على صلة الرحم  ؟</a:t>
            </a:r>
            <a:endParaRPr lang="ar-SA" sz="2000" b="1" dirty="0">
              <a:solidFill>
                <a:schemeClr val="tx2">
                  <a:lumMod val="75000"/>
                </a:schemeClr>
              </a:solidFill>
              <a:latin typeface="Adobe Arabic" pitchFamily="18" charset="-78"/>
              <a:cs typeface="Adobe Arabic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صورة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37395" r="38188" b="5179"/>
          <a:stretch>
            <a:fillRect/>
          </a:stretch>
        </p:blipFill>
        <p:spPr bwMode="auto">
          <a:xfrm>
            <a:off x="-23813" y="33338"/>
            <a:ext cx="9132888" cy="682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صورة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37395" r="30469" b="5179"/>
          <a:stretch>
            <a:fillRect/>
          </a:stretch>
        </p:blipFill>
        <p:spPr bwMode="auto">
          <a:xfrm>
            <a:off x="0" y="0"/>
            <a:ext cx="9828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صورة ذات صل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09800"/>
            <a:ext cx="2286000" cy="233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324600" y="4724400"/>
            <a:ext cx="2438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ar-SA" altLang="ar-SA" sz="2800" b="1">
                <a:solidFill>
                  <a:srgbClr val="FF0000"/>
                </a:solidFill>
                <a:latin typeface="Arial" pitchFamily="34" charset="0"/>
              </a:rPr>
              <a:t>أنا فطنة 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ar-SA" altLang="ar-SA" sz="2800" b="1">
                <a:solidFill>
                  <a:srgbClr val="FF0000"/>
                </a:solidFill>
                <a:latin typeface="Arial" pitchFamily="34" charset="0"/>
              </a:rPr>
              <a:t>أحافظ على ممتلكات بلادي ولا أعبث بها </a:t>
            </a:r>
            <a:endParaRPr lang="en-US" altLang="ar-SA" sz="2800" b="1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12293" name="صورة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508625"/>
            <a:ext cx="129540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نتيجة بحث الصور عن رؤية 20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22479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سهم إلى اليسار 12">
            <a:extLst>
              <a:ext uri="{FF2B5EF4-FFF2-40B4-BE49-F238E27FC236}">
                <a16:creationId xmlns="" xmlns:a16="http://schemas.microsoft.com/office/drawing/2014/main" id="{CC24D21B-58F2-4F11-9FC6-C8BBFA8EC623}"/>
              </a:ext>
            </a:extLst>
          </p:cNvPr>
          <p:cNvSpPr/>
          <p:nvPr/>
        </p:nvSpPr>
        <p:spPr>
          <a:xfrm rot="2308522">
            <a:off x="3944938" y="1219200"/>
            <a:ext cx="2268537" cy="9144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14" name="سهم إلى اليسار 13">
            <a:extLst>
              <a:ext uri="{FF2B5EF4-FFF2-40B4-BE49-F238E27FC236}">
                <a16:creationId xmlns="" xmlns:a16="http://schemas.microsoft.com/office/drawing/2014/main" id="{75E0F2F3-B73C-4705-AAC6-81FA828562ED}"/>
              </a:ext>
            </a:extLst>
          </p:cNvPr>
          <p:cNvSpPr/>
          <p:nvPr/>
        </p:nvSpPr>
        <p:spPr>
          <a:xfrm rot="20545777">
            <a:off x="3667125" y="3216275"/>
            <a:ext cx="2266950" cy="9144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15" name="سهم إلى اليسار 14">
            <a:extLst>
              <a:ext uri="{FF2B5EF4-FFF2-40B4-BE49-F238E27FC236}">
                <a16:creationId xmlns="" xmlns:a16="http://schemas.microsoft.com/office/drawing/2014/main" id="{281F0E58-7381-4F28-9E47-2F5F8FB5F074}"/>
              </a:ext>
            </a:extLst>
          </p:cNvPr>
          <p:cNvSpPr/>
          <p:nvPr/>
        </p:nvSpPr>
        <p:spPr>
          <a:xfrm rot="19559376">
            <a:off x="4048125" y="4637088"/>
            <a:ext cx="2268538" cy="9144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 dirty="0">
              <a:solidFill>
                <a:srgbClr val="FF0000"/>
              </a:solidFill>
            </a:endParaRPr>
          </a:p>
        </p:txBody>
      </p:sp>
      <p:pic>
        <p:nvPicPr>
          <p:cNvPr id="87042" name="Picture 2" descr="صورة ذات صلة">
            <a:extLst>
              <a:ext uri="{FF2B5EF4-FFF2-40B4-BE49-F238E27FC236}">
                <a16:creationId xmlns="" xmlns:a16="http://schemas.microsoft.com/office/drawing/2014/main" id="{47187D38-C3E5-4A13-82AA-FCA85F74D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00" y="4724401"/>
            <a:ext cx="2819400" cy="2133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9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1778000"/>
            <a:ext cx="263525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>
            <a:extLst>
              <a:ext uri="{FF2B5EF4-FFF2-40B4-BE49-F238E27FC236}">
                <a16:creationId xmlns="" xmlns:a16="http://schemas.microsoft.com/office/drawing/2014/main" id="{A78FAF5F-3814-4F78-B474-DCAC593C74A9}"/>
              </a:ext>
            </a:extLst>
          </p:cNvPr>
          <p:cNvSpPr/>
          <p:nvPr/>
        </p:nvSpPr>
        <p:spPr>
          <a:xfrm>
            <a:off x="1828800" y="762000"/>
            <a:ext cx="5572132" cy="52149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39" tIns="45570" rIns="91139" bIns="45570" rtlCol="1" anchor="ctr"/>
          <a:lstStyle/>
          <a:p>
            <a:pPr algn="ctr" rtl="1" eaLnBrk="1" hangingPunct="1">
              <a:defRPr/>
            </a:pPr>
            <a:r>
              <a:rPr lang="ar-SA" sz="5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ولكن يا مبدعات قبل</a:t>
            </a:r>
          </a:p>
          <a:p>
            <a:pPr algn="ctr" rtl="1" eaLnBrk="1" hangingPunct="1">
              <a:defRPr/>
            </a:pPr>
            <a:endParaRPr lang="ar-SA" sz="54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ctr" rtl="1" eaLnBrk="1" hangingPunct="1">
              <a:defRPr/>
            </a:pPr>
            <a:r>
              <a:rPr lang="ar-SA" sz="5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البدء بالدرس يجب</a:t>
            </a:r>
          </a:p>
          <a:p>
            <a:pPr algn="ctr" rtl="1" eaLnBrk="1" hangingPunct="1">
              <a:defRPr/>
            </a:pPr>
            <a:endParaRPr lang="ar-SA" sz="54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ctr" rtl="1" eaLnBrk="1" hangingPunct="1">
              <a:defRPr/>
            </a:pPr>
            <a:r>
              <a:rPr lang="ar-SA" sz="5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علينا أن نتقيد</a:t>
            </a:r>
          </a:p>
          <a:p>
            <a:pPr algn="ctr" rtl="1" eaLnBrk="1" hangingPunct="1">
              <a:defRPr/>
            </a:pPr>
            <a:endParaRPr lang="ar-SA" sz="54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ctr" rtl="1" eaLnBrk="1" hangingPunct="1">
              <a:defRPr/>
            </a:pPr>
            <a:r>
              <a:rPr lang="ar-SA" sz="5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بالقوانين الصفية </a:t>
            </a:r>
          </a:p>
          <a:p>
            <a:pPr algn="ctr" rtl="1" eaLnBrk="1" hangingPunct="1">
              <a:defRPr/>
            </a:pPr>
            <a:endParaRPr lang="ar-SA" sz="4400" b="1" dirty="0">
              <a:solidFill>
                <a:schemeClr val="tx1"/>
              </a:solidFill>
            </a:endParaRP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95600"/>
            <a:ext cx="2708275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2" descr="نتيجة بحث الصور عن قلم رصاص كليب ارت"/>
          <p:cNvPicPr>
            <a:picLocks noChangeAspect="1" noChangeArrowheads="1"/>
          </p:cNvPicPr>
          <p:nvPr/>
        </p:nvPicPr>
        <p:blipFill>
          <a:blip r:embed="rId4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2441" flipV="1">
            <a:off x="6735763" y="608013"/>
            <a:ext cx="236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 descr="صورة ذات صلة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>
            <a:extLst>
              <a:ext uri="{FF2B5EF4-FFF2-40B4-BE49-F238E27FC236}">
                <a16:creationId xmlns="" xmlns:a16="http://schemas.microsoft.com/office/drawing/2014/main" id="{2B6F71B4-AC01-4C24-A611-F9E88232FE46}"/>
              </a:ext>
            </a:extLst>
          </p:cNvPr>
          <p:cNvSpPr/>
          <p:nvPr/>
        </p:nvSpPr>
        <p:spPr>
          <a:xfrm>
            <a:off x="1447800" y="950913"/>
            <a:ext cx="7315200" cy="52149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39" tIns="45570" rIns="91139" bIns="45570" rtlCol="1" anchor="ctr"/>
          <a:lstStyle/>
          <a:p>
            <a:pPr algn="ctr" rtl="1" eaLnBrk="1" hangingPunct="1">
              <a:defRPr/>
            </a:pPr>
            <a:r>
              <a:rPr lang="ar-SA" sz="5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أصوغ مع مجموعتي </a:t>
            </a:r>
          </a:p>
          <a:p>
            <a:pPr algn="ctr" rtl="1" eaLnBrk="1" hangingPunct="1">
              <a:defRPr/>
            </a:pPr>
            <a:r>
              <a:rPr lang="ar-SA" sz="5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القوانين الصفية ...</a:t>
            </a:r>
          </a:p>
          <a:p>
            <a:pPr algn="ctr" rtl="1" eaLnBrk="1" hangingPunct="1">
              <a:defRPr/>
            </a:pPr>
            <a:endParaRPr lang="ar-SA" sz="4400" b="1" dirty="0">
              <a:solidFill>
                <a:schemeClr val="tx1"/>
              </a:solidFill>
            </a:endParaRP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4343400"/>
            <a:ext cx="33147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2" descr="نتيجة بحث الصور عن قلم رصاص كليب ارت"/>
          <p:cNvPicPr>
            <a:picLocks noChangeAspect="1" noChangeArrowheads="1"/>
          </p:cNvPicPr>
          <p:nvPr/>
        </p:nvPicPr>
        <p:blipFill>
          <a:blip r:embed="rId4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2441" flipV="1">
            <a:off x="6735763" y="608013"/>
            <a:ext cx="236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" descr="صورة ذات صلة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1DECE709-6DC9-4A02-9140-662D247E5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1656" t="4761" r="12888" b="6246"/>
          <a:stretch>
            <a:fillRect/>
          </a:stretch>
        </p:blipFill>
        <p:spPr bwMode="auto">
          <a:xfrm>
            <a:off x="3368675" y="2155825"/>
            <a:ext cx="2706688" cy="2090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4415ECA3-C66C-4B29-B3EC-20F3CB05F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1656" t="6592" r="11733" b="6246"/>
          <a:stretch>
            <a:fillRect/>
          </a:stretch>
        </p:blipFill>
        <p:spPr bwMode="auto">
          <a:xfrm>
            <a:off x="6326188" y="2155825"/>
            <a:ext cx="2554287" cy="2076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65B9CE1C-15CF-44C4-A57E-7ADABB5B3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15121" t="5676" r="17508" b="6246"/>
          <a:stretch>
            <a:fillRect/>
          </a:stretch>
        </p:blipFill>
        <p:spPr bwMode="auto">
          <a:xfrm>
            <a:off x="314325" y="2155825"/>
            <a:ext cx="2805113" cy="2076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F5BF9450-1F2B-47A4-884E-D073B1AA4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11312" t="4761" r="21743" b="6246"/>
          <a:stretch>
            <a:fillRect/>
          </a:stretch>
        </p:blipFill>
        <p:spPr bwMode="auto">
          <a:xfrm>
            <a:off x="314325" y="4433888"/>
            <a:ext cx="2805113" cy="2143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152F7C63-95EC-47A7-A4AB-0311134E9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l="12041" t="4761" r="11733" b="6246"/>
          <a:stretch>
            <a:fillRect/>
          </a:stretch>
        </p:blipFill>
        <p:spPr bwMode="auto">
          <a:xfrm>
            <a:off x="3368675" y="4433888"/>
            <a:ext cx="2706688" cy="2143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56485C68-36BF-48F5-9FE7-17E0B1B79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 l="10886" t="4761" r="12503" b="6246"/>
          <a:stretch>
            <a:fillRect/>
          </a:stretch>
        </p:blipFill>
        <p:spPr bwMode="auto">
          <a:xfrm>
            <a:off x="6326188" y="4433888"/>
            <a:ext cx="2554287" cy="2143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مستطيل 9">
            <a:extLst>
              <a:ext uri="{FF2B5EF4-FFF2-40B4-BE49-F238E27FC236}">
                <a16:creationId xmlns="" xmlns:a16="http://schemas.microsoft.com/office/drawing/2014/main" id="{A50945C0-1E9F-4967-ABDE-E1D478AF1E6F}"/>
              </a:ext>
            </a:extLst>
          </p:cNvPr>
          <p:cNvSpPr/>
          <p:nvPr/>
        </p:nvSpPr>
        <p:spPr>
          <a:xfrm>
            <a:off x="3770573" y="5170310"/>
            <a:ext cx="2100409" cy="564909"/>
          </a:xfrm>
          <a:prstGeom prst="rect">
            <a:avLst/>
          </a:prstGeom>
          <a:solidFill>
            <a:schemeClr val="bg1"/>
          </a:solidFill>
        </p:spPr>
        <p:txBody>
          <a:bodyPr lIns="71645" tIns="35823" rIns="71645" bIns="35823">
            <a:spAutoFit/>
          </a:bodyPr>
          <a:lstStyle/>
          <a:p>
            <a:pPr algn="r" defTabSz="716550" rtl="1" eaLnBrk="1" hangingPunct="1">
              <a:defRPr/>
            </a:pPr>
            <a:r>
              <a:rPr lang="ar-SA" sz="16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00"/>
                </a:solidFill>
              </a:rPr>
              <a:t>وأطبق استراتيجيات التعلم النشط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="" xmlns:a16="http://schemas.microsoft.com/office/drawing/2014/main" id="{30C3C613-C4B2-4482-AEAE-A1E0C9475742}"/>
              </a:ext>
            </a:extLst>
          </p:cNvPr>
          <p:cNvSpPr/>
          <p:nvPr/>
        </p:nvSpPr>
        <p:spPr>
          <a:xfrm>
            <a:off x="214282" y="714356"/>
            <a:ext cx="8643965" cy="1088008"/>
          </a:xfrm>
          <a:prstGeom prst="rect">
            <a:avLst/>
          </a:prstGeom>
          <a:noFill/>
        </p:spPr>
        <p:txBody>
          <a:bodyPr lIns="71645" tIns="35823" rIns="71645" bIns="35823">
            <a:spAutoFit/>
          </a:bodyPr>
          <a:lstStyle/>
          <a:p>
            <a:pPr algn="ctr" defTabSz="716550" rtl="1" eaLnBrk="1" hangingPunct="1">
              <a:defRPr/>
            </a:pPr>
            <a:r>
              <a:rPr lang="ar-SA" sz="6600" b="1" cap="all" dirty="0">
                <a:ln w="9525" cmpd="sng">
                  <a:solidFill>
                    <a:srgbClr val="FF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أنا فطنة ألتزم بالقوانين الصفية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</TotalTime>
  <Words>1283</Words>
  <Application>Microsoft Office PowerPoint</Application>
  <PresentationFormat>Affichage à l'écran (4:3)</PresentationFormat>
  <Paragraphs>314</Paragraphs>
  <Slides>53</Slides>
  <Notes>16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53</vt:i4>
      </vt:variant>
    </vt:vector>
  </HeadingPairs>
  <TitlesOfParts>
    <vt:vector size="55" baseType="lpstr">
      <vt:lpstr>نسق Office</vt:lpstr>
      <vt:lpstr>1_نسق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أنا فطنة ألتزم بميثاق أخلاقيات التحدث والاستماع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صفي مشاعرك عندما  تزوري أقاربك ؟ </vt:lpstr>
      <vt:lpstr>لم تزوري أقاربك ؟ 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لغتي - الصف الثاني الابتدائي - الفصل الدراسي الأول</dc:title>
  <dc:subject>1- صلة الرحم</dc:subject>
  <dc:creator>أ/ بندر الحازمي</dc:creator>
  <cp:keywords>حقيبة إنجاز المعلم والمعلمة</cp:keywords>
  <cp:lastModifiedBy>HDNL2GSR557</cp:lastModifiedBy>
  <cp:revision>79</cp:revision>
  <cp:lastPrinted>2019-09-10T16:55:42Z</cp:lastPrinted>
  <dcterms:created xsi:type="dcterms:W3CDTF">2011-04-22T01:31:37Z</dcterms:created>
  <dcterms:modified xsi:type="dcterms:W3CDTF">2020-10-31T23:53:05Z</dcterms:modified>
</cp:coreProperties>
</file>