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audio17.wav" ContentType="audio/x-wav"/>
  <Override PartName="/ppt/media/audio18.wav" ContentType="audio/x-wav"/>
  <Override PartName="/ppt/notesSlides/notesSlide1.xml" ContentType="application/vnd.openxmlformats-officedocument.presentationml.notesSlide+xml"/>
  <Override PartName="/ppt/media/audio19.wav" ContentType="audio/x-wav"/>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0.wav" ContentType="audio/x-wav"/>
  <Override PartName="/ppt/media/audio21.wav" ContentType="audio/x-wav"/>
  <Override PartName="/ppt/media/audio22.wav" ContentType="audio/x-wav"/>
  <Override PartName="/ppt/media/audio23.wav" ContentType="audio/x-wav"/>
  <Override PartName="/ppt/notesSlides/notesSlide4.xml" ContentType="application/vnd.openxmlformats-officedocument.presentationml.notesSlide+xml"/>
  <Override PartName="/ppt/media/audio24.wav" ContentType="audio/x-wav"/>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25.wav" ContentType="audio/x-wav"/>
  <Override PartName="/ppt/media/audio26.wav" ContentType="audio/x-wav"/>
  <Override PartName="/ppt/media/audio27.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70"/>
  </p:notesMasterIdLst>
  <p:sldIdLst>
    <p:sldId id="256" r:id="rId2"/>
    <p:sldId id="259" r:id="rId3"/>
    <p:sldId id="309" r:id="rId4"/>
    <p:sldId id="260" r:id="rId5"/>
    <p:sldId id="293" r:id="rId6"/>
    <p:sldId id="291" r:id="rId7"/>
    <p:sldId id="287" r:id="rId8"/>
    <p:sldId id="294" r:id="rId9"/>
    <p:sldId id="310" r:id="rId10"/>
    <p:sldId id="304" r:id="rId11"/>
    <p:sldId id="305" r:id="rId12"/>
    <p:sldId id="349" r:id="rId13"/>
    <p:sldId id="306" r:id="rId14"/>
    <p:sldId id="308" r:id="rId15"/>
    <p:sldId id="263" r:id="rId16"/>
    <p:sldId id="267" r:id="rId17"/>
    <p:sldId id="269" r:id="rId18"/>
    <p:sldId id="268" r:id="rId19"/>
    <p:sldId id="278" r:id="rId20"/>
    <p:sldId id="280" r:id="rId21"/>
    <p:sldId id="281" r:id="rId22"/>
    <p:sldId id="279" r:id="rId23"/>
    <p:sldId id="282" r:id="rId24"/>
    <p:sldId id="296" r:id="rId25"/>
    <p:sldId id="283" r:id="rId26"/>
    <p:sldId id="311" r:id="rId27"/>
    <p:sldId id="299" r:id="rId28"/>
    <p:sldId id="351" r:id="rId29"/>
    <p:sldId id="352" r:id="rId30"/>
    <p:sldId id="286" r:id="rId31"/>
    <p:sldId id="312" r:id="rId32"/>
    <p:sldId id="320" r:id="rId33"/>
    <p:sldId id="317" r:id="rId34"/>
    <p:sldId id="318" r:id="rId35"/>
    <p:sldId id="313" r:id="rId36"/>
    <p:sldId id="321" r:id="rId37"/>
    <p:sldId id="322" r:id="rId38"/>
    <p:sldId id="323" r:id="rId39"/>
    <p:sldId id="353" r:id="rId40"/>
    <p:sldId id="324" r:id="rId41"/>
    <p:sldId id="314" r:id="rId42"/>
    <p:sldId id="325" r:id="rId43"/>
    <p:sldId id="326" r:id="rId44"/>
    <p:sldId id="327" r:id="rId45"/>
    <p:sldId id="328" r:id="rId46"/>
    <p:sldId id="354" r:id="rId47"/>
    <p:sldId id="329" r:id="rId48"/>
    <p:sldId id="330" r:id="rId49"/>
    <p:sldId id="331" r:id="rId50"/>
    <p:sldId id="332" r:id="rId51"/>
    <p:sldId id="333" r:id="rId52"/>
    <p:sldId id="334" r:id="rId53"/>
    <p:sldId id="335" r:id="rId54"/>
    <p:sldId id="336" r:id="rId55"/>
    <p:sldId id="337" r:id="rId56"/>
    <p:sldId id="350" r:id="rId57"/>
    <p:sldId id="338" r:id="rId58"/>
    <p:sldId id="339" r:id="rId59"/>
    <p:sldId id="340" r:id="rId60"/>
    <p:sldId id="341" r:id="rId61"/>
    <p:sldId id="342" r:id="rId62"/>
    <p:sldId id="343" r:id="rId63"/>
    <p:sldId id="344" r:id="rId64"/>
    <p:sldId id="345" r:id="rId65"/>
    <p:sldId id="346" r:id="rId66"/>
    <p:sldId id="347" r:id="rId67"/>
    <p:sldId id="348" r:id="rId68"/>
    <p:sldId id="297" r:id="rId69"/>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autoAdjust="0"/>
    <p:restoredTop sz="94714" autoAdjust="0"/>
  </p:normalViewPr>
  <p:slideViewPr>
    <p:cSldViewPr>
      <p:cViewPr varScale="1">
        <p:scale>
          <a:sx n="108" d="100"/>
          <a:sy n="108" d="100"/>
        </p:scale>
        <p:origin x="170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B50AC281-FAF0-402F-8BD9-07826CAC6198}" type="datetimeFigureOut">
              <a:rPr lang="ar-SA" smtClean="0"/>
              <a:pPr/>
              <a:t>17/02/38</a:t>
            </a:fld>
            <a:endParaRPr lang="ar-SA"/>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0EFD2C18-C22E-4BD8-8381-CA4C657E84BC}" type="slidenum">
              <a:rPr lang="ar-SA" smtClean="0"/>
              <a:pPr/>
              <a:t>‹#›</a:t>
            </a:fld>
            <a:endParaRPr lang="ar-SA"/>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ar-SA"/>
          </a:p>
        </p:txBody>
      </p:sp>
      <p:sp>
        <p:nvSpPr>
          <p:cNvPr id="563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2C41157-40E2-45D6-8176-82DB480B45A0}" type="slidenum">
              <a:rPr lang="ar-EG" altLang="ar-SA">
                <a:latin typeface="Calibri" panose="020F0502020204030204" pitchFamily="34" charset="0"/>
              </a:rPr>
              <a:pPr eaLnBrk="1" hangingPunct="1"/>
              <a:t>42</a:t>
            </a:fld>
            <a:endParaRPr lang="ar-EG" altLang="ar-SA">
              <a:latin typeface="Calibri" panose="020F0502020204030204" pitchFamily="34" charset="0"/>
            </a:endParaRPr>
          </a:p>
        </p:txBody>
      </p:sp>
    </p:spTree>
    <p:extLst>
      <p:ext uri="{BB962C8B-B14F-4D97-AF65-F5344CB8AC3E}">
        <p14:creationId xmlns:p14="http://schemas.microsoft.com/office/powerpoint/2010/main" val="3450218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ar-SA"/>
          </a:p>
        </p:txBody>
      </p:sp>
      <p:sp>
        <p:nvSpPr>
          <p:cNvPr id="563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189009B-33BF-40F8-85A0-CA8480C898CB}" type="slidenum">
              <a:rPr lang="ar-EG" altLang="ar-SA">
                <a:latin typeface="Calibri" panose="020F0502020204030204" pitchFamily="34" charset="0"/>
              </a:rPr>
              <a:pPr eaLnBrk="1" hangingPunct="1"/>
              <a:t>44</a:t>
            </a:fld>
            <a:endParaRPr lang="ar-EG" altLang="ar-SA">
              <a:latin typeface="Calibri" panose="020F0502020204030204" pitchFamily="34" charset="0"/>
            </a:endParaRPr>
          </a:p>
        </p:txBody>
      </p:sp>
    </p:spTree>
    <p:extLst>
      <p:ext uri="{BB962C8B-B14F-4D97-AF65-F5344CB8AC3E}">
        <p14:creationId xmlns:p14="http://schemas.microsoft.com/office/powerpoint/2010/main" val="165475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ar-SA"/>
          </a:p>
        </p:txBody>
      </p:sp>
      <p:sp>
        <p:nvSpPr>
          <p:cNvPr id="563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5B44793-4C42-41C6-9391-B40F957F18EE}" type="slidenum">
              <a:rPr lang="ar-EG" altLang="ar-SA">
                <a:latin typeface="Calibri" panose="020F0502020204030204" pitchFamily="34" charset="0"/>
              </a:rPr>
              <a:pPr eaLnBrk="1" hangingPunct="1"/>
              <a:t>45</a:t>
            </a:fld>
            <a:endParaRPr lang="ar-EG" altLang="ar-SA">
              <a:latin typeface="Calibri" panose="020F0502020204030204" pitchFamily="34" charset="0"/>
            </a:endParaRPr>
          </a:p>
        </p:txBody>
      </p:sp>
    </p:spTree>
    <p:extLst>
      <p:ext uri="{BB962C8B-B14F-4D97-AF65-F5344CB8AC3E}">
        <p14:creationId xmlns:p14="http://schemas.microsoft.com/office/powerpoint/2010/main" val="2858148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ar-SA"/>
          </a:p>
        </p:txBody>
      </p:sp>
      <p:sp>
        <p:nvSpPr>
          <p:cNvPr id="563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41B805B-0AAD-4575-B94A-65B003F34A6C}" type="slidenum">
              <a:rPr lang="ar-EG" altLang="ar-SA">
                <a:latin typeface="Calibri" panose="020F0502020204030204" pitchFamily="34" charset="0"/>
              </a:rPr>
              <a:pPr eaLnBrk="1" hangingPunct="1"/>
              <a:t>51</a:t>
            </a:fld>
            <a:endParaRPr lang="ar-EG" altLang="ar-SA">
              <a:latin typeface="Calibri" panose="020F0502020204030204" pitchFamily="34" charset="0"/>
            </a:endParaRPr>
          </a:p>
        </p:txBody>
      </p:sp>
    </p:spTree>
    <p:extLst>
      <p:ext uri="{BB962C8B-B14F-4D97-AF65-F5344CB8AC3E}">
        <p14:creationId xmlns:p14="http://schemas.microsoft.com/office/powerpoint/2010/main" val="494746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ar-SA"/>
          </a:p>
        </p:txBody>
      </p:sp>
      <p:sp>
        <p:nvSpPr>
          <p:cNvPr id="563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BC149A9-3093-46F3-9EA4-346154325470}" type="slidenum">
              <a:rPr lang="ar-EG" altLang="ar-SA">
                <a:latin typeface="Calibri" panose="020F0502020204030204" pitchFamily="34" charset="0"/>
              </a:rPr>
              <a:pPr eaLnBrk="1" hangingPunct="1"/>
              <a:t>52</a:t>
            </a:fld>
            <a:endParaRPr lang="ar-EG" altLang="ar-SA">
              <a:latin typeface="Calibri" panose="020F0502020204030204" pitchFamily="34" charset="0"/>
            </a:endParaRPr>
          </a:p>
        </p:txBody>
      </p:sp>
    </p:spTree>
    <p:extLst>
      <p:ext uri="{BB962C8B-B14F-4D97-AF65-F5344CB8AC3E}">
        <p14:creationId xmlns:p14="http://schemas.microsoft.com/office/powerpoint/2010/main" val="3771366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ar-SA"/>
          </a:p>
        </p:txBody>
      </p:sp>
      <p:sp>
        <p:nvSpPr>
          <p:cNvPr id="563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7A15A82-7521-411D-B068-6451C62BDE40}" type="slidenum">
              <a:rPr lang="ar-EG" altLang="ar-SA">
                <a:latin typeface="Calibri" panose="020F0502020204030204" pitchFamily="34" charset="0"/>
              </a:rPr>
              <a:pPr eaLnBrk="1" hangingPunct="1"/>
              <a:t>53</a:t>
            </a:fld>
            <a:endParaRPr lang="ar-EG" altLang="ar-SA">
              <a:latin typeface="Calibri" panose="020F0502020204030204" pitchFamily="34" charset="0"/>
            </a:endParaRPr>
          </a:p>
        </p:txBody>
      </p:sp>
    </p:spTree>
    <p:extLst>
      <p:ext uri="{BB962C8B-B14F-4D97-AF65-F5344CB8AC3E}">
        <p14:creationId xmlns:p14="http://schemas.microsoft.com/office/powerpoint/2010/main" val="65680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p>
        </p:txBody>
      </p:sp>
      <p:sp>
        <p:nvSpPr>
          <p:cNvPr id="4" name="عنصر نائب للتاريخ 3"/>
          <p:cNvSpPr>
            <a:spLocks noGrp="1"/>
          </p:cNvSpPr>
          <p:nvPr>
            <p:ph type="dt" sz="half" idx="10"/>
          </p:nvPr>
        </p:nvSpPr>
        <p:spPr/>
        <p:txBody>
          <a:bodyPr/>
          <a:lstStyle/>
          <a:p>
            <a:fld id="{159DB6DE-8D67-485A-84C9-DE02FD7F049F}" type="datetimeFigureOut">
              <a:rPr lang="ar-SA" smtClean="0"/>
              <a:pPr/>
              <a:t>17/02/38</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8438838C-771F-41D5-8B38-319D6957657D}" type="slidenum">
              <a:rPr lang="ar-SA" smtClean="0"/>
              <a:pPr/>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159DB6DE-8D67-485A-84C9-DE02FD7F049F}" type="datetimeFigureOut">
              <a:rPr lang="ar-SA" smtClean="0"/>
              <a:pPr/>
              <a:t>17/02/38</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8438838C-771F-41D5-8B38-319D6957657D}" type="slidenum">
              <a:rPr lang="ar-SA" smtClean="0"/>
              <a:pPr/>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159DB6DE-8D67-485A-84C9-DE02FD7F049F}" type="datetimeFigureOut">
              <a:rPr lang="ar-SA" smtClean="0"/>
              <a:pPr/>
              <a:t>17/02/38</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8438838C-771F-41D5-8B38-319D6957657D}" type="slidenum">
              <a:rPr lang="ar-SA" smtClean="0"/>
              <a:pPr/>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10"/>
          </p:nvPr>
        </p:nvSpPr>
        <p:spPr/>
        <p:txBody>
          <a:bodyPr/>
          <a:lstStyle/>
          <a:p>
            <a:fld id="{159DB6DE-8D67-485A-84C9-DE02FD7F049F}" type="datetimeFigureOut">
              <a:rPr lang="ar-SA" smtClean="0"/>
              <a:pPr/>
              <a:t>17/02/38</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8438838C-771F-41D5-8B38-319D6957657D}" type="slidenum">
              <a:rPr lang="ar-SA" smtClean="0"/>
              <a:pPr/>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159DB6DE-8D67-485A-84C9-DE02FD7F049F}" type="datetimeFigureOut">
              <a:rPr lang="ar-SA" smtClean="0"/>
              <a:pPr/>
              <a:t>17/02/38</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8438838C-771F-41D5-8B38-319D6957657D}" type="slidenum">
              <a:rPr lang="ar-SA" smtClean="0"/>
              <a:pPr/>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p:cNvSpPr>
            <a:spLocks noGrp="1"/>
          </p:cNvSpPr>
          <p:nvPr>
            <p:ph type="dt" sz="half" idx="10"/>
          </p:nvPr>
        </p:nvSpPr>
        <p:spPr/>
        <p:txBody>
          <a:bodyPr/>
          <a:lstStyle/>
          <a:p>
            <a:fld id="{159DB6DE-8D67-485A-84C9-DE02FD7F049F}" type="datetimeFigureOut">
              <a:rPr lang="ar-SA" smtClean="0"/>
              <a:pPr/>
              <a:t>17/02/38</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8438838C-771F-41D5-8B38-319D6957657D}" type="slidenum">
              <a:rPr lang="ar-SA" smtClean="0"/>
              <a:pPr/>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p:cNvSpPr>
            <a:spLocks noGrp="1"/>
          </p:cNvSpPr>
          <p:nvPr>
            <p:ph type="dt" sz="half" idx="10"/>
          </p:nvPr>
        </p:nvSpPr>
        <p:spPr/>
        <p:txBody>
          <a:bodyPr/>
          <a:lstStyle/>
          <a:p>
            <a:fld id="{159DB6DE-8D67-485A-84C9-DE02FD7F049F}" type="datetimeFigureOut">
              <a:rPr lang="ar-SA" smtClean="0"/>
              <a:pPr/>
              <a:t>17/02/38</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8438838C-771F-41D5-8B38-319D6957657D}" type="slidenum">
              <a:rPr lang="ar-SA" smtClean="0"/>
              <a:pPr/>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p>
        </p:txBody>
      </p:sp>
      <p:sp>
        <p:nvSpPr>
          <p:cNvPr id="3" name="عنصر نائب للتاريخ 2"/>
          <p:cNvSpPr>
            <a:spLocks noGrp="1"/>
          </p:cNvSpPr>
          <p:nvPr>
            <p:ph type="dt" sz="half" idx="10"/>
          </p:nvPr>
        </p:nvSpPr>
        <p:spPr/>
        <p:txBody>
          <a:bodyPr/>
          <a:lstStyle/>
          <a:p>
            <a:fld id="{159DB6DE-8D67-485A-84C9-DE02FD7F049F}" type="datetimeFigureOut">
              <a:rPr lang="ar-SA" smtClean="0"/>
              <a:pPr/>
              <a:t>17/02/38</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8438838C-771F-41D5-8B38-319D6957657D}" type="slidenum">
              <a:rPr lang="ar-SA" smtClean="0"/>
              <a:pPr/>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59DB6DE-8D67-485A-84C9-DE02FD7F049F}" type="datetimeFigureOut">
              <a:rPr lang="ar-SA" smtClean="0"/>
              <a:pPr/>
              <a:t>17/02/38</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8438838C-771F-41D5-8B38-319D6957657D}" type="slidenum">
              <a:rPr lang="ar-SA" smtClean="0"/>
              <a:pPr/>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159DB6DE-8D67-485A-84C9-DE02FD7F049F}" type="datetimeFigureOut">
              <a:rPr lang="ar-SA" smtClean="0"/>
              <a:pPr/>
              <a:t>17/02/38</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8438838C-771F-41D5-8B38-319D6957657D}" type="slidenum">
              <a:rPr lang="ar-SA" smtClean="0"/>
              <a:pPr/>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159DB6DE-8D67-485A-84C9-DE02FD7F049F}" type="datetimeFigureOut">
              <a:rPr lang="ar-SA" smtClean="0"/>
              <a:pPr/>
              <a:t>17/02/38</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8438838C-771F-41D5-8B38-319D6957657D}" type="slidenum">
              <a:rPr lang="ar-SA" smtClean="0"/>
              <a:pPr/>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59DB6DE-8D67-485A-84C9-DE02FD7F049F}" type="datetimeFigureOut">
              <a:rPr lang="ar-SA" smtClean="0"/>
              <a:pPr/>
              <a:t>17/02/38</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438838C-771F-41D5-8B38-319D6957657D}" type="slidenum">
              <a:rPr lang="ar-SA" smtClean="0"/>
              <a:pPr/>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file:///D:\&#1582;&#1575;&#1589;%20&#1593;&#1604;&#1608;%20&#1605;%20&#1575;&#1576;&#1578;&#1583;&#1575;&#1574;&#1610;\&#1583;&#1585;&#1587;%20&#1578;&#1591;&#1576;&#1610;&#1602;&#1610;%20&#1583;&#1608;&#1585;&#1577;%20&#1575;&#1604;&#1603;&#1585;&#1576;&#1608;&#1606;%20&#1608;&#1575;&#1604;&#1586;&#1604;&#1575;&#1586;&#1604;\&#1583;&#1585;&#1587;%20&#1578;&#1591;&#1576;&#1610;&#1602;&#1610;\&#1610;&#1575;%20&#1605;&#1585;&#1581;&#1576;&#1575;%20&#1576;&#1575;&#1604;&#1610;%20&#1581;&#1604;&#1608;&#1575;%20&#1593;&#1604;&#1610;&#1606;&#1575;.swf"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audio" Target="../media/audio7.wav"/><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audio" Target="../media/audio10.wav"/><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audio" Target="../media/audio12.wav"/></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3.wav"/><Relationship Id="rId1" Type="http://schemas.openxmlformats.org/officeDocument/2006/relationships/slideLayout" Target="../slideLayouts/slideLayout7.xml"/><Relationship Id="rId6" Type="http://schemas.openxmlformats.org/officeDocument/2006/relationships/hyperlink" Target="file:///C:\Users\&#1585;&#1575;&#1606;&#1610;&#1607;\Desktop\&#1583;&#1585;&#1587;%20&#1575;&#1604;&#1583;&#1608;&#1585;&#1575;&#1578;%20&#1601;&#1610;%20&#1575;&#1604;&#1571;&#1606;&#1592;&#1605;&#1577;%20&#1575;&#1604;&#1576;&#1610;&#1574;&#1610;&#1577;%20&#1575;&#1604;&#1589;&#1601;%20&#1582;&#1575;&#1605;&#1587;%20&#1601;1\&#1583;&#1608;&#1585;&#1577;%20&#1575;&#1604;&#1605;&#1575;&#1569;%20(1).mp4" TargetMode="External"/><Relationship Id="rId5" Type="http://schemas.openxmlformats.org/officeDocument/2006/relationships/image" Target="../media/image15.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5.wav"/><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audio" Target="../media/audio13.wav"/><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hyperlink" Target="file:///C:\Users\&#1585;&#1575;&#1606;&#1610;&#1607;\Desktop\&#1583;&#1585;&#1587;%20&#1575;&#1604;&#1583;&#1608;&#1585;&#1575;&#1578;%20&#1601;&#1610;%20&#1575;&#1604;&#1571;&#1606;&#1592;&#1605;&#1577;%20&#1575;&#1604;&#1576;&#1610;&#1574;&#1610;&#1577;%20&#1575;&#1604;&#1589;&#1601;%20&#1582;&#1575;&#1605;&#1587;%20&#1601;1\&#1578;&#1582;&#1610;&#1604;%20&#1575;&#1604;&#1581;&#1610;&#1575;&#1607;%20&#1576;&#1583;&#1608;&#1606;%20&#1605;&#1575;&#1569;%20-%20&#1583;&#1605;&#1578;&#1605;%20&#1587;&#1575;&#1604;&#1605;&#1610;&#1606;.mp4" TargetMode="Externa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audio" Target="../media/audio14.wav"/><Relationship Id="rId1" Type="http://schemas.openxmlformats.org/officeDocument/2006/relationships/slideLayout" Target="../slideLayouts/slideLayout7.xml"/><Relationship Id="rId5" Type="http://schemas.openxmlformats.org/officeDocument/2006/relationships/image" Target="../media/image17.gif"/><Relationship Id="rId4" Type="http://schemas.openxmlformats.org/officeDocument/2006/relationships/audio" Target="../media/audio4.wav"/></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file:///C:\Users\&#1585;&#1575;&#1606;&#1610;&#1607;\Downloads\&#1583;&#1608;&#1585;&#1577;%20&#1575;&#1604;&#1603;&#1585;&#1576;&#1608;&#1606;%20-%20&#1593;&#1604;&#1608;&#1605;.mp4" TargetMode="External"/><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audio" Target="../media/audio17.wav"/><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6.wav"/><Relationship Id="rId1" Type="http://schemas.openxmlformats.org/officeDocument/2006/relationships/slideLayout" Target="../slideLayouts/slideLayout7.xml"/><Relationship Id="rId4" Type="http://schemas.openxmlformats.org/officeDocument/2006/relationships/audio" Target="../media/audio4.wav"/></Relationships>
</file>

<file path=ppt/slides/_rels/slide3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8.wav"/><Relationship Id="rId1" Type="http://schemas.openxmlformats.org/officeDocument/2006/relationships/slideLayout" Target="../slideLayouts/slideLayout7.xml"/><Relationship Id="rId4" Type="http://schemas.openxmlformats.org/officeDocument/2006/relationships/audio" Target="../media/audio4.wav"/></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file:///C:\Users\&#1585;&#1575;&#1606;&#1610;&#1607;\Desktop\&#1583;&#1585;&#1587;%20&#1575;&#1604;&#1583;&#1608;&#1585;&#1575;&#1578;%20&#1601;&#1610;%20&#1575;&#1604;&#1571;&#1606;&#1592;&#1605;&#1577;%20&#1575;&#1604;&#1576;&#1610;&#1574;&#1610;&#1577;%20&#1575;&#1604;&#1589;&#1601;%20&#1582;&#1575;&#1605;&#1587;%20&#1601;1\&#1583;&#1608;&#1585;&#1577;%20&#1575;&#1604;&#1606;&#1610;&#1578;&#1585;&#1608;&#1580;&#1610;&#1606;%20-%20&#1593;&#1604;&#1608;&#1605;.mp4" TargetMode="External"/><Relationship Id="rId4" Type="http://schemas.openxmlformats.org/officeDocument/2006/relationships/audio" Target="../media/audio14.wav"/></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18.wav"/><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hyperlink" Target="file:///C:\Users\&#1585;&#1575;&#1606;&#1610;&#1607;\Desktop\&#1583;&#1585;&#1587;%20&#1575;&#1604;&#1583;&#1608;&#1585;&#1575;&#1578;%20&#1601;&#1610;%20&#1575;&#1604;&#1571;&#1606;&#1592;&#1605;&#1577;%20&#1575;&#1604;&#1576;&#1610;&#1574;&#1610;&#1577;%20&#1575;&#1604;&#1589;&#1601;%20&#1582;&#1575;&#1605;&#1587;%20&#1601;1\&#1575;&#1604;&#1575;&#1581;&#1592;%20&#1580;&#1584;&#1608;&#1585;%20&#1606;&#1576;&#1575;&#1578;%20&#1576;&#1602;&#1604;&#1610;.mp4" TargetMode="External"/><Relationship Id="rId3" Type="http://schemas.openxmlformats.org/officeDocument/2006/relationships/audio" Target="../media/audio9.wav"/><Relationship Id="rId7" Type="http://schemas.openxmlformats.org/officeDocument/2006/relationships/image" Target="../media/image27.png"/><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2.wav"/><Relationship Id="rId5" Type="http://schemas.openxmlformats.org/officeDocument/2006/relationships/audio" Target="../media/audio21.wav"/><Relationship Id="rId4" Type="http://schemas.openxmlformats.org/officeDocument/2006/relationships/audio" Target="../media/audio20.wav"/></Relationships>
</file>

<file path=ppt/slides/_rels/slide48.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audio" Target="../media/audio21.wav"/><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audio" Target="../media/audio16.wav"/><Relationship Id="rId1" Type="http://schemas.openxmlformats.org/officeDocument/2006/relationships/slideLayout" Target="../slideLayouts/slideLayout7.xml"/><Relationship Id="rId6" Type="http://schemas.openxmlformats.org/officeDocument/2006/relationships/audio" Target="../media/audio4.wav"/><Relationship Id="rId5" Type="http://schemas.openxmlformats.org/officeDocument/2006/relationships/audio" Target="../media/audio14.wav"/><Relationship Id="rId4" Type="http://schemas.openxmlformats.org/officeDocument/2006/relationships/audio" Target="../media/audio23.wav"/></Relationships>
</file>

<file path=ppt/slides/_rels/slide5.xml.rels><?xml version="1.0" encoding="UTF-8" standalone="yes"?>
<Relationships xmlns="http://schemas.openxmlformats.org/package/2006/relationships"><Relationship Id="rId3" Type="http://schemas.openxmlformats.org/officeDocument/2006/relationships/hyperlink" Target="file:///C:\Users\&#1585;&#1575;&#1606;&#1610;&#1607;\Desktop\&#1583;&#1585;&#1587;%20&#1575;&#1604;&#1583;&#1608;&#1585;&#1575;&#1578;%20&#1601;&#1610;%20&#1575;&#1604;&#1571;&#1606;&#1592;&#1605;&#1577;%20&#1575;&#1604;&#1576;&#1610;&#1574;&#1610;&#1577;%20&#1575;&#1604;&#1589;&#1601;%20&#1582;&#1575;&#1605;&#1587;%20&#1601;1\&#1575;&#1604;&#1593;&#1575;&#1604;&#1605;%20&#1608;&#1575;&#1604;&#1602;&#1585;&#1570;&#1606;%20(20)%20-%20'&#1571;&#1589;&#1604;%20&#1575;&#1604;&#1581;&#1610;&#1575;&#1577;'%20(7).mp4" TargetMode="Externa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23.wav"/><Relationship Id="rId1" Type="http://schemas.openxmlformats.org/officeDocument/2006/relationships/slideLayout" Target="../slideLayouts/slideLayout7.xml"/><Relationship Id="rId4" Type="http://schemas.openxmlformats.org/officeDocument/2006/relationships/audio" Target="../media/audio4.wav"/></Relationships>
</file>

<file path=ppt/slides/_rels/slide51.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audio" Target="../media/audio24.wav"/><Relationship Id="rId4" Type="http://schemas.openxmlformats.org/officeDocument/2006/relationships/audio" Target="../media/audio14.wav"/></Relationships>
</file>

<file path=ppt/slides/_rels/slide52.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audio" Target="../media/audio14.wav"/></Relationships>
</file>

<file path=ppt/slides/_rels/slide53.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audio" Target="../media/audio14.wav"/></Relationships>
</file>

<file path=ppt/slides/_rels/slide54.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audio" Target="../media/audio16.wav"/><Relationship Id="rId1" Type="http://schemas.openxmlformats.org/officeDocument/2006/relationships/slideLayout" Target="../slideLayouts/slideLayout7.xml"/><Relationship Id="rId6" Type="http://schemas.openxmlformats.org/officeDocument/2006/relationships/audio" Target="../media/audio4.wav"/><Relationship Id="rId5" Type="http://schemas.openxmlformats.org/officeDocument/2006/relationships/audio" Target="../media/audio14.wav"/><Relationship Id="rId4" Type="http://schemas.openxmlformats.org/officeDocument/2006/relationships/audio" Target="../media/audio23.wav"/></Relationships>
</file>

<file path=ppt/slides/_rels/slide5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audio" Target="../media/audio13.wav"/><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59.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audio" Target="../media/audio21.wav"/><Relationship Id="rId4" Type="http://schemas.openxmlformats.org/officeDocument/2006/relationships/audio" Target="../media/audio14.wav"/></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audio" Target="../media/audio4.wav"/><Relationship Id="rId4" Type="http://schemas.openxmlformats.org/officeDocument/2006/relationships/audio" Target="../media/audio3.wav"/></Relationships>
</file>

<file path=ppt/slides/_rels/slide60.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audio" Target="../media/audio16.wav"/><Relationship Id="rId1" Type="http://schemas.openxmlformats.org/officeDocument/2006/relationships/slideLayout" Target="../slideLayouts/slideLayout7.xml"/><Relationship Id="rId6" Type="http://schemas.openxmlformats.org/officeDocument/2006/relationships/audio" Target="../media/audio4.wav"/><Relationship Id="rId5" Type="http://schemas.openxmlformats.org/officeDocument/2006/relationships/audio" Target="../media/audio14.wav"/><Relationship Id="rId4" Type="http://schemas.openxmlformats.org/officeDocument/2006/relationships/audio" Target="../media/audio23.wav"/></Relationships>
</file>

<file path=ppt/slides/_rels/slide61.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23.wav"/><Relationship Id="rId1" Type="http://schemas.openxmlformats.org/officeDocument/2006/relationships/slideLayout" Target="../slideLayouts/slideLayout7.xml"/><Relationship Id="rId4" Type="http://schemas.openxmlformats.org/officeDocument/2006/relationships/audio" Target="../media/audio4.wav"/></Relationships>
</file>

<file path=ppt/slides/_rels/slide62.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audio" Target="../media/audio23.wav"/><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23.wav"/><Relationship Id="rId1" Type="http://schemas.openxmlformats.org/officeDocument/2006/relationships/slideLayout" Target="../slideLayouts/slideLayout7.xml"/><Relationship Id="rId4" Type="http://schemas.openxmlformats.org/officeDocument/2006/relationships/audio" Target="../media/audio4.wav"/></Relationships>
</file>

<file path=ppt/slides/_rels/slide64.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23.wav"/><Relationship Id="rId1" Type="http://schemas.openxmlformats.org/officeDocument/2006/relationships/slideLayout" Target="../slideLayouts/slideLayout7.xml"/><Relationship Id="rId5" Type="http://schemas.openxmlformats.org/officeDocument/2006/relationships/audio" Target="../media/audio4.wav"/><Relationship Id="rId4" Type="http://schemas.openxmlformats.org/officeDocument/2006/relationships/audio" Target="../media/audio21.wav"/></Relationships>
</file>

<file path=ppt/slides/_rels/slide65.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23.wav"/><Relationship Id="rId1" Type="http://schemas.openxmlformats.org/officeDocument/2006/relationships/slideLayout" Target="../slideLayouts/slideLayout7.xml"/><Relationship Id="rId5" Type="http://schemas.openxmlformats.org/officeDocument/2006/relationships/audio" Target="../media/audio4.wav"/><Relationship Id="rId4" Type="http://schemas.openxmlformats.org/officeDocument/2006/relationships/audio" Target="../media/audio21.wav"/></Relationships>
</file>

<file path=ppt/slides/_rels/slide66.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audio" Target="../media/audio26.wav"/><Relationship Id="rId1" Type="http://schemas.openxmlformats.org/officeDocument/2006/relationships/slideLayout" Target="../slideLayouts/slideLayout7.xml"/><Relationship Id="rId5" Type="http://schemas.openxmlformats.org/officeDocument/2006/relationships/image" Target="../media/image33.gif"/><Relationship Id="rId4" Type="http://schemas.openxmlformats.org/officeDocument/2006/relationships/audio" Target="../media/audio27.wav"/></Relationships>
</file>

<file path=ppt/slides/_rels/slide67.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audio" Target="../media/audio26.wav"/><Relationship Id="rId1" Type="http://schemas.openxmlformats.org/officeDocument/2006/relationships/slideLayout" Target="../slideLayouts/slideLayout7.xml"/><Relationship Id="rId6" Type="http://schemas.openxmlformats.org/officeDocument/2006/relationships/image" Target="../media/image34.wmf"/><Relationship Id="rId5" Type="http://schemas.openxmlformats.org/officeDocument/2006/relationships/image" Target="../media/image33.gif"/><Relationship Id="rId4" Type="http://schemas.openxmlformats.org/officeDocument/2006/relationships/audio" Target="../media/audio27.wav"/></Relationships>
</file>

<file path=ppt/slides/_rels/slide6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5.wav"/><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hyperlink" Target="file:///C:\Users\&#1585;&#1575;&#1606;&#1610;&#1607;\Desktop\&#1583;&#1585;&#1587;%20&#1575;&#1604;&#1583;&#1608;&#1585;&#1575;&#1578;%20&#1601;&#1610;%20&#1575;&#1604;&#1571;&#1606;&#1592;&#1605;&#1577;%20&#1575;&#1604;&#1576;&#1610;&#1574;&#1610;&#1577;%20&#1575;&#1604;&#1589;&#1601;%20&#1582;&#1575;&#1605;&#1587;%20&#1601;1\&#1603;&#1610;&#1601;%20&#1578;&#1578;&#1588;&#1603;&#1604;%20&#1602;&#1591;&#1585;&#1575;&#1578;%20&#1575;&#1604;&#1605;&#1575;&#1569;&#1567;.mp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endParaRPr lang="ar-SA" dirty="0"/>
          </a:p>
        </p:txBody>
      </p:sp>
      <p:sp>
        <p:nvSpPr>
          <p:cNvPr id="3" name="عنوان فرعي 2"/>
          <p:cNvSpPr>
            <a:spLocks noGrp="1"/>
          </p:cNvSpPr>
          <p:nvPr>
            <p:ph type="subTitle" idx="1"/>
          </p:nvPr>
        </p:nvSpPr>
        <p:spPr/>
        <p:txBody>
          <a:bodyPr/>
          <a:lstStyle/>
          <a:p>
            <a:endParaRPr lang="ar-SA"/>
          </a:p>
        </p:txBody>
      </p:sp>
      <p:pic>
        <p:nvPicPr>
          <p:cNvPr id="1027" name="Picture 3" descr="C:\Users\Al-FAris\Desktop\SAHROOQ\Pictures\mxo50900.jpg"/>
          <p:cNvPicPr>
            <a:picLocks noChangeAspect="1" noChangeArrowheads="1"/>
          </p:cNvPicPr>
          <p:nvPr/>
        </p:nvPicPr>
        <p:blipFill>
          <a:blip r:embed="rId2" cstate="print"/>
          <a:srcRect/>
          <a:stretch>
            <a:fillRect/>
          </a:stretch>
        </p:blipFill>
        <p:spPr bwMode="auto">
          <a:xfrm>
            <a:off x="0" y="-27384"/>
            <a:ext cx="9144000" cy="6885384"/>
          </a:xfrm>
          <a:prstGeom prst="rect">
            <a:avLst/>
          </a:prstGeom>
          <a:noFill/>
        </p:spPr>
      </p:pic>
      <p:sp>
        <p:nvSpPr>
          <p:cNvPr id="6" name="مربع نص 5"/>
          <p:cNvSpPr txBox="1"/>
          <p:nvPr/>
        </p:nvSpPr>
        <p:spPr>
          <a:xfrm>
            <a:off x="2051720" y="2420888"/>
            <a:ext cx="3312368" cy="369332"/>
          </a:xfrm>
          <a:prstGeom prst="rect">
            <a:avLst/>
          </a:prstGeom>
          <a:noFill/>
        </p:spPr>
        <p:txBody>
          <a:bodyPr wrap="square" rtlCol="1">
            <a:spAutoFit/>
          </a:bodyPr>
          <a:lstStyle/>
          <a:p>
            <a:endParaRPr lang="ar-SA" dirty="0"/>
          </a:p>
        </p:txBody>
      </p:sp>
      <p:sp>
        <p:nvSpPr>
          <p:cNvPr id="7" name="Rectangle 2"/>
          <p:cNvSpPr txBox="1">
            <a:spLocks noChangeArrowheads="1"/>
          </p:cNvSpPr>
          <p:nvPr/>
        </p:nvSpPr>
        <p:spPr>
          <a:xfrm>
            <a:off x="86816" y="980728"/>
            <a:ext cx="8229600" cy="1143000"/>
          </a:xfrm>
          <a:prstGeom prst="rect">
            <a:avLst/>
          </a:prstGeom>
        </p:spPr>
        <p:txBody>
          <a:bodyPr vert="horz" lIns="91440" tIns="45720" rIns="91440" bIns="45720" rtlCol="1" anchor="ctr">
            <a:norm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400" b="0" i="0" u="none" strike="noStrike" kern="1200" cap="none" spc="0" normalizeH="0" baseline="0" noProof="0" dirty="0">
                <a:ln>
                  <a:noFill/>
                </a:ln>
                <a:solidFill>
                  <a:srgbClr val="7030A0"/>
                </a:solidFill>
                <a:effectLst/>
                <a:uLnTx/>
                <a:uFillTx/>
                <a:latin typeface="+mj-lt"/>
                <a:ea typeface="+mj-ea"/>
                <a:cs typeface="+mj-cs"/>
              </a:rPr>
              <a:t>بسم الله الرحمن الرحيم</a:t>
            </a:r>
            <a:endParaRPr kumimoji="0" lang="en-US" sz="4400" b="0" i="0" u="none" strike="noStrike" kern="1200" cap="none" spc="0" normalizeH="0" baseline="0" noProof="0" dirty="0">
              <a:ln>
                <a:noFill/>
              </a:ln>
              <a:solidFill>
                <a:srgbClr val="7030A0"/>
              </a:solidFill>
              <a:effectLst/>
              <a:uLnTx/>
              <a:uFillTx/>
              <a:latin typeface="+mj-lt"/>
              <a:ea typeface="+mj-ea"/>
              <a:cs typeface="+mj-cs"/>
            </a:endParaRPr>
          </a:p>
        </p:txBody>
      </p:sp>
      <p:sp>
        <p:nvSpPr>
          <p:cNvPr id="8" name="Rectangle 3"/>
          <p:cNvSpPr txBox="1">
            <a:spLocks noChangeArrowheads="1"/>
          </p:cNvSpPr>
          <p:nvPr/>
        </p:nvSpPr>
        <p:spPr>
          <a:xfrm>
            <a:off x="446856" y="1927373"/>
            <a:ext cx="8229600" cy="4525963"/>
          </a:xfrm>
          <a:prstGeom prst="rect">
            <a:avLst/>
          </a:prstGeom>
        </p:spPr>
        <p:txBody>
          <a:bodyPr vert="horz" lIns="91440" tIns="45720" rIns="91440" bIns="45720" rtlCol="1">
            <a:normAutofit/>
          </a:bodyPr>
          <a:lstStyle/>
          <a:p>
            <a:pPr marL="0" marR="0" lvl="0" indent="0" algn="ctr" defTabSz="914400" rtl="1" eaLnBrk="1" fontAlgn="auto" latinLnBrk="0" hangingPunct="1">
              <a:lnSpc>
                <a:spcPct val="100000"/>
              </a:lnSpc>
              <a:spcBef>
                <a:spcPct val="20000"/>
              </a:spcBef>
              <a:spcAft>
                <a:spcPts val="0"/>
              </a:spcAft>
              <a:buClrTx/>
              <a:buSzTx/>
              <a:buFontTx/>
              <a:buNone/>
              <a:tabLst/>
              <a:defRPr/>
            </a:pPr>
            <a:r>
              <a:rPr kumimoji="0" lang="ar-SA" sz="8800" b="0" i="0" u="none" strike="noStrike" kern="1200" cap="none" spc="0" normalizeH="0" baseline="0" noProof="0" dirty="0">
                <a:ln>
                  <a:noFill/>
                </a:ln>
                <a:solidFill>
                  <a:srgbClr val="FF0000"/>
                </a:solidFill>
                <a:effectLst/>
                <a:uLnTx/>
                <a:uFillTx/>
                <a:latin typeface="+mn-lt"/>
                <a:ea typeface="+mn-ea"/>
                <a:cs typeface="Diwani Letter" pitchFamily="2" charset="-78"/>
              </a:rPr>
              <a:t>أهلاً وسهلاً بكم</a:t>
            </a:r>
          </a:p>
          <a:p>
            <a:pPr marL="0" marR="0" lvl="0" indent="0" algn="ctr" defTabSz="914400" rtl="1" eaLnBrk="1" fontAlgn="auto" latinLnBrk="0" hangingPunct="1">
              <a:lnSpc>
                <a:spcPct val="100000"/>
              </a:lnSpc>
              <a:spcBef>
                <a:spcPct val="20000"/>
              </a:spcBef>
              <a:spcAft>
                <a:spcPts val="0"/>
              </a:spcAft>
              <a:buClrTx/>
              <a:buSzTx/>
              <a:buFontTx/>
              <a:buNone/>
              <a:tabLst/>
              <a:defRPr/>
            </a:pPr>
            <a:r>
              <a:rPr kumimoji="0" lang="ar-SA" sz="8800" b="0" i="0" u="none" strike="noStrike" kern="1200" cap="none" spc="0" normalizeH="0" baseline="0" noProof="0" dirty="0">
                <a:ln>
                  <a:noFill/>
                </a:ln>
                <a:solidFill>
                  <a:srgbClr val="FF0000"/>
                </a:solidFill>
                <a:effectLst/>
                <a:uLnTx/>
                <a:uFillTx/>
                <a:latin typeface="+mn-lt"/>
                <a:ea typeface="+mn-ea"/>
                <a:cs typeface="Diwani Letter" pitchFamily="2" charset="-78"/>
              </a:rPr>
              <a:t> في فصل</a:t>
            </a:r>
            <a:r>
              <a:rPr kumimoji="0" lang="ar-SA" sz="8800" b="0" i="0" u="none" strike="noStrike" kern="1200" cap="none" spc="0" normalizeH="0" noProof="0" dirty="0">
                <a:ln>
                  <a:noFill/>
                </a:ln>
                <a:solidFill>
                  <a:srgbClr val="FF0000"/>
                </a:solidFill>
                <a:effectLst/>
                <a:uLnTx/>
                <a:uFillTx/>
                <a:latin typeface="+mn-lt"/>
                <a:ea typeface="+mn-ea"/>
                <a:cs typeface="Diwani Letter" pitchFamily="2" charset="-78"/>
              </a:rPr>
              <a:t> </a:t>
            </a:r>
            <a:r>
              <a:rPr lang="ar-SA" sz="8800" dirty="0" err="1">
                <a:solidFill>
                  <a:srgbClr val="FF0000"/>
                </a:solidFill>
                <a:cs typeface="Diwani Letter" pitchFamily="2" charset="-78"/>
              </a:rPr>
              <a:t>خا</a:t>
            </a:r>
            <a:r>
              <a:rPr kumimoji="0" lang="ar-SA" sz="8800" b="0" i="0" u="none" strike="noStrike" kern="1200" cap="none" spc="0" normalizeH="0" baseline="0" noProof="0" dirty="0">
                <a:ln>
                  <a:noFill/>
                </a:ln>
                <a:solidFill>
                  <a:srgbClr val="FF0000"/>
                </a:solidFill>
                <a:effectLst/>
                <a:uLnTx/>
                <a:uFillTx/>
                <a:latin typeface="+mn-lt"/>
                <a:ea typeface="+mn-ea"/>
                <a:cs typeface="Diwani Letter" pitchFamily="2" charset="-78"/>
              </a:rPr>
              <a:t>مس ابتدائي</a:t>
            </a:r>
            <a:endParaRPr kumimoji="0" lang="en-US" sz="8800" b="0" i="0" u="none" strike="noStrike" kern="1200" cap="none" spc="0" normalizeH="0" baseline="0" noProof="0" dirty="0">
              <a:ln>
                <a:noFill/>
              </a:ln>
              <a:solidFill>
                <a:srgbClr val="FF0000"/>
              </a:solidFill>
              <a:effectLst/>
              <a:uLnTx/>
              <a:uFillTx/>
              <a:latin typeface="+mn-lt"/>
              <a:ea typeface="+mn-ea"/>
              <a:cs typeface="Diwani Letter" pitchFamily="2" charset="-78"/>
            </a:endParaRPr>
          </a:p>
        </p:txBody>
      </p:sp>
      <p:sp>
        <p:nvSpPr>
          <p:cNvPr id="11" name="مربع نص 3"/>
          <p:cNvSpPr txBox="1">
            <a:spLocks noChangeArrowheads="1"/>
          </p:cNvSpPr>
          <p:nvPr/>
        </p:nvSpPr>
        <p:spPr bwMode="auto">
          <a:xfrm>
            <a:off x="35496" y="332656"/>
            <a:ext cx="2071687" cy="369887"/>
          </a:xfrm>
          <a:prstGeom prst="rect">
            <a:avLst/>
          </a:prstGeom>
          <a:noFill/>
          <a:ln w="9525">
            <a:noFill/>
            <a:miter lim="800000"/>
            <a:headEnd/>
            <a:tailEnd/>
          </a:ln>
        </p:spPr>
        <p:txBody>
          <a:bodyPr>
            <a:spAutoFit/>
          </a:bodyPr>
          <a:lstStyle/>
          <a:p>
            <a:pPr algn="l"/>
            <a:r>
              <a:rPr lang="ar-SA" dirty="0">
                <a:solidFill>
                  <a:schemeClr val="bg1"/>
                </a:solidFill>
                <a:cs typeface="PT Bold Mirror" pitchFamily="2" charset="-78"/>
              </a:rPr>
              <a:t>رانية المالكي </a:t>
            </a:r>
          </a:p>
        </p:txBody>
      </p:sp>
      <p:sp>
        <p:nvSpPr>
          <p:cNvPr id="10" name="زر إجراء: الأمام أو التالي 9">
            <a:hlinkClick r:id="rId3" action="ppaction://hlinkfile" highlightClick="1"/>
          </p:cNvPr>
          <p:cNvSpPr/>
          <p:nvPr/>
        </p:nvSpPr>
        <p:spPr>
          <a:xfrm>
            <a:off x="6300192" y="6021288"/>
            <a:ext cx="576064" cy="50405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p:cNvSpPr/>
          <p:nvPr/>
        </p:nvSpPr>
        <p:spPr bwMode="auto">
          <a:xfrm>
            <a:off x="357188" y="1246188"/>
            <a:ext cx="8429625" cy="5605462"/>
          </a:xfrm>
          <a:prstGeom prst="flowChartPunchedTape">
            <a:avLst/>
          </a:prstGeom>
          <a:ln/>
        </p:spPr>
        <p:style>
          <a:lnRef idx="1">
            <a:schemeClr val="accent2"/>
          </a:lnRef>
          <a:fillRef idx="2">
            <a:schemeClr val="accent2"/>
          </a:fillRef>
          <a:effectRef idx="1">
            <a:schemeClr val="accent2"/>
          </a:effectRef>
          <a:fontRef idx="minor">
            <a:schemeClr val="dk1"/>
          </a:fontRef>
        </p:style>
        <p:txBody>
          <a:bodyPr rtlCol="1" anchor="ctr"/>
          <a:lstStyle/>
          <a:p>
            <a:pPr>
              <a:defRPr/>
            </a:pPr>
            <a:r>
              <a:rPr lang="ar-EG" sz="3600" dirty="0"/>
              <a:t>الموادُّ الكيميائيةُ الضروريةُ للحياةِ</a:t>
            </a:r>
            <a:r>
              <a:rPr lang="en-US" sz="3600" dirty="0"/>
              <a:t> </a:t>
            </a:r>
            <a:r>
              <a:rPr lang="ar-EG" sz="3600" dirty="0"/>
              <a:t>- ومنها الماءُ والكَربونُ والنيتروجينُ والأكسجينُ – يُعادُ استعمالُها في أثناءِ انتقالِها عبرَ النِّظامِ البيئيِّ . </a:t>
            </a:r>
            <a:endParaRPr lang="uk-UA" sz="4000" dirty="0"/>
          </a:p>
        </p:txBody>
      </p:sp>
      <p:sp>
        <p:nvSpPr>
          <p:cNvPr id="3" name="Cloud 2"/>
          <p:cNvSpPr/>
          <p:nvPr/>
        </p:nvSpPr>
        <p:spPr bwMode="auto">
          <a:xfrm>
            <a:off x="4071938" y="142875"/>
            <a:ext cx="4857750" cy="1654175"/>
          </a:xfrm>
          <a:prstGeom prst="cloud">
            <a:avLst/>
          </a:prstGeom>
          <a:ln/>
        </p:spPr>
        <p:style>
          <a:lnRef idx="3">
            <a:schemeClr val="lt1"/>
          </a:lnRef>
          <a:fillRef idx="1">
            <a:schemeClr val="accent2"/>
          </a:fillRef>
          <a:effectRef idx="1">
            <a:schemeClr val="accent2"/>
          </a:effectRef>
          <a:fontRef idx="minor">
            <a:schemeClr val="lt1"/>
          </a:fontRef>
        </p:style>
        <p:txBody>
          <a:bodyPr rtlCol="1" anchor="ctr"/>
          <a:lstStyle/>
          <a:p>
            <a:pPr algn="ctr" fontAlgn="auto">
              <a:spcBef>
                <a:spcPts val="0"/>
              </a:spcBef>
              <a:spcAft>
                <a:spcPts val="0"/>
              </a:spcAft>
              <a:defRPr/>
            </a:pPr>
            <a:r>
              <a:rPr lang="ar-EG" sz="4800" dirty="0">
                <a:solidFill>
                  <a:schemeClr val="bg1"/>
                </a:solidFill>
              </a:rPr>
              <a:t>الْفِكْرَةُ الرئِيسَيةُ</a:t>
            </a:r>
            <a:endParaRPr lang="ar-EG" sz="4800" b="1" dirty="0">
              <a:solidFill>
                <a:schemeClr val="bg1"/>
              </a:solidFill>
            </a:endParaRPr>
          </a:p>
        </p:txBody>
      </p:sp>
      <p:sp>
        <p:nvSpPr>
          <p:cNvPr id="5" name="مربع نص 4"/>
          <p:cNvSpPr txBox="1">
            <a:spLocks noChangeArrowheads="1"/>
          </p:cNvSpPr>
          <p:nvPr/>
        </p:nvSpPr>
        <p:spPr bwMode="auto">
          <a:xfrm>
            <a:off x="35496" y="322809"/>
            <a:ext cx="2071687" cy="369887"/>
          </a:xfrm>
          <a:prstGeom prst="rect">
            <a:avLst/>
          </a:prstGeom>
          <a:noFill/>
          <a:ln w="9525">
            <a:noFill/>
            <a:miter lim="800000"/>
            <a:headEnd/>
            <a:tailEnd/>
          </a:ln>
        </p:spPr>
        <p:txBody>
          <a:bodyPr>
            <a:spAutoFit/>
          </a:bodyPr>
          <a:lstStyle/>
          <a:p>
            <a:pPr algn="l"/>
            <a:r>
              <a:rPr lang="ar-SA" dirty="0">
                <a:solidFill>
                  <a:schemeClr val="tx2">
                    <a:lumMod val="75000"/>
                  </a:schemeClr>
                </a:solidFill>
                <a:cs typeface="PT Bold Mirror" pitchFamily="2" charset="-78"/>
              </a:rPr>
              <a:t>رانية المالكي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Misc_Checkpoint.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Misc_Checkpoin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2"/>
          <p:cNvSpPr/>
          <p:nvPr/>
        </p:nvSpPr>
        <p:spPr>
          <a:xfrm>
            <a:off x="642938" y="908720"/>
            <a:ext cx="7929562" cy="5786437"/>
          </a:xfrm>
          <a:prstGeom prst="roundRect">
            <a:avLst/>
          </a:prstGeom>
          <a:ln/>
        </p:spPr>
        <p:style>
          <a:lnRef idx="1">
            <a:schemeClr val="accent2"/>
          </a:lnRef>
          <a:fillRef idx="2">
            <a:schemeClr val="accent2"/>
          </a:fillRef>
          <a:effectRef idx="1">
            <a:schemeClr val="accent2"/>
          </a:effectRef>
          <a:fontRef idx="minor">
            <a:schemeClr val="dk1"/>
          </a:fontRef>
        </p:style>
        <p:txBody>
          <a:bodyPr rtlCol="1" anchor="ctr"/>
          <a:lstStyle/>
          <a:p>
            <a:pPr>
              <a:buFont typeface="Wingdings" pitchFamily="2" charset="2"/>
              <a:buChar char="Ø"/>
              <a:defRPr/>
            </a:pPr>
            <a:r>
              <a:rPr lang="ar-EG" sz="3600" dirty="0"/>
              <a:t>دورةُ الماءِ</a:t>
            </a:r>
            <a:endParaRPr lang="en-US" sz="3600" dirty="0"/>
          </a:p>
          <a:p>
            <a:pPr>
              <a:buFont typeface="Wingdings" pitchFamily="2" charset="2"/>
              <a:buChar char="Ø"/>
              <a:defRPr/>
            </a:pPr>
            <a:r>
              <a:rPr lang="ar-EG" sz="3600" dirty="0"/>
              <a:t>التَّبخرُ</a:t>
            </a:r>
            <a:endParaRPr lang="en-US" sz="3600" dirty="0"/>
          </a:p>
          <a:p>
            <a:pPr>
              <a:buFont typeface="Wingdings" pitchFamily="2" charset="2"/>
              <a:buChar char="Ø"/>
              <a:defRPr/>
            </a:pPr>
            <a:r>
              <a:rPr lang="ar-EG" sz="3600" dirty="0"/>
              <a:t>التَّكثفُ</a:t>
            </a:r>
            <a:endParaRPr lang="en-US" sz="3600" dirty="0"/>
          </a:p>
          <a:p>
            <a:pPr>
              <a:buFont typeface="Wingdings" pitchFamily="2" charset="2"/>
              <a:buChar char="Ø"/>
              <a:defRPr/>
            </a:pPr>
            <a:r>
              <a:rPr lang="ar-EG" sz="3600" dirty="0"/>
              <a:t>الهطولُ</a:t>
            </a:r>
            <a:endParaRPr lang="en-US" sz="3600" dirty="0"/>
          </a:p>
          <a:p>
            <a:pPr>
              <a:buFont typeface="Wingdings" pitchFamily="2" charset="2"/>
              <a:buChar char="Ø"/>
              <a:defRPr/>
            </a:pPr>
            <a:r>
              <a:rPr lang="ar-EG" sz="3600" dirty="0"/>
              <a:t>مياهٌ سطحيةٌ</a:t>
            </a:r>
            <a:endParaRPr lang="en-US" sz="3600" dirty="0"/>
          </a:p>
          <a:p>
            <a:pPr>
              <a:buFont typeface="Wingdings" pitchFamily="2" charset="2"/>
              <a:buChar char="Ø"/>
              <a:defRPr/>
            </a:pPr>
            <a:r>
              <a:rPr lang="ar-EG" sz="3600" dirty="0"/>
              <a:t>مياهٌ جاريةٌ</a:t>
            </a:r>
            <a:endParaRPr lang="en-US" sz="3600" dirty="0"/>
          </a:p>
          <a:p>
            <a:pPr>
              <a:buFont typeface="Wingdings" pitchFamily="2" charset="2"/>
              <a:buChar char="Ø"/>
              <a:defRPr/>
            </a:pPr>
            <a:r>
              <a:rPr lang="ar-EG" sz="3600" dirty="0"/>
              <a:t>مياهٌ جوفيةٌ</a:t>
            </a:r>
            <a:endParaRPr lang="en-US" sz="3600" dirty="0"/>
          </a:p>
          <a:p>
            <a:pPr>
              <a:buFont typeface="Wingdings" pitchFamily="2" charset="2"/>
              <a:buChar char="Ø"/>
              <a:defRPr/>
            </a:pPr>
            <a:r>
              <a:rPr lang="ar-EG" sz="3600" dirty="0"/>
              <a:t>دورةُ الكربونِ</a:t>
            </a:r>
            <a:endParaRPr lang="en-US" sz="3600" dirty="0"/>
          </a:p>
          <a:p>
            <a:pPr>
              <a:buFont typeface="Wingdings" pitchFamily="2" charset="2"/>
              <a:buChar char="Ø"/>
              <a:defRPr/>
            </a:pPr>
            <a:r>
              <a:rPr lang="ar-EG" sz="3600" dirty="0"/>
              <a:t>دورةُ النيتروجينِ </a:t>
            </a:r>
            <a:endParaRPr lang="en-US" sz="3600" dirty="0"/>
          </a:p>
          <a:p>
            <a:pPr>
              <a:buFont typeface="Wingdings" pitchFamily="2" charset="2"/>
              <a:buChar char="Ø"/>
              <a:defRPr/>
            </a:pPr>
            <a:r>
              <a:rPr lang="ar-EG" sz="3600" dirty="0"/>
              <a:t>الدبال </a:t>
            </a:r>
            <a:endParaRPr lang="uk-UA" sz="3600" dirty="0"/>
          </a:p>
        </p:txBody>
      </p:sp>
      <p:sp>
        <p:nvSpPr>
          <p:cNvPr id="4" name="Wave 1"/>
          <p:cNvSpPr/>
          <p:nvPr/>
        </p:nvSpPr>
        <p:spPr>
          <a:xfrm>
            <a:off x="1643063" y="357188"/>
            <a:ext cx="4000500" cy="1285875"/>
          </a:xfrm>
          <a:prstGeom prst="wave">
            <a:avLst/>
          </a:prstGeom>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r>
              <a:rPr lang="ar-EG" sz="4400" dirty="0"/>
              <a:t>الْمُفْرَدَاتُ</a:t>
            </a:r>
            <a:endParaRPr lang="ar-EG" sz="4400" b="1" dirty="0">
              <a:solidFill>
                <a:srgbClr val="00B050"/>
              </a:solidFill>
            </a:endParaRPr>
          </a:p>
        </p:txBody>
      </p:sp>
      <p:sp>
        <p:nvSpPr>
          <p:cNvPr id="5" name="مربع نص 4"/>
          <p:cNvSpPr txBox="1">
            <a:spLocks noChangeArrowheads="1"/>
          </p:cNvSpPr>
          <p:nvPr/>
        </p:nvSpPr>
        <p:spPr bwMode="auto">
          <a:xfrm>
            <a:off x="35496" y="322809"/>
            <a:ext cx="2071687" cy="369887"/>
          </a:xfrm>
          <a:prstGeom prst="rect">
            <a:avLst/>
          </a:prstGeom>
          <a:noFill/>
          <a:ln w="9525">
            <a:noFill/>
            <a:miter lim="800000"/>
            <a:headEnd/>
            <a:tailEnd/>
          </a:ln>
        </p:spPr>
        <p:txBody>
          <a:bodyPr>
            <a:spAutoFit/>
          </a:bodyPr>
          <a:lstStyle/>
          <a:p>
            <a:pPr algn="l"/>
            <a:r>
              <a:rPr lang="ar-SA" dirty="0">
                <a:solidFill>
                  <a:schemeClr val="tx2">
                    <a:lumMod val="75000"/>
                  </a:schemeClr>
                </a:solidFill>
                <a:cs typeface="PT Bold Mirror" pitchFamily="2" charset="-78"/>
              </a:rPr>
              <a:t>رانية المالكي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1000"/>
                                        <p:tgtEl>
                                          <p:spTgt spid="3">
                                            <p:bg/>
                                          </p:spTgt>
                                        </p:tgtEl>
                                      </p:cBhvr>
                                    </p:animEffect>
                                    <p:anim calcmode="lin" valueType="num">
                                      <p:cBhvr>
                                        <p:cTn id="12" dur="1000" fill="hold"/>
                                        <p:tgtEl>
                                          <p:spTgt spid="3">
                                            <p:bg/>
                                          </p:spTgt>
                                        </p:tgtEl>
                                        <p:attrNameLst>
                                          <p:attrName>ppt_x</p:attrName>
                                        </p:attrNameLst>
                                      </p:cBhvr>
                                      <p:tavLst>
                                        <p:tav tm="0">
                                          <p:val>
                                            <p:strVal val="#ppt_x"/>
                                          </p:val>
                                        </p:tav>
                                        <p:tav tm="100000">
                                          <p:val>
                                            <p:strVal val="#ppt_x"/>
                                          </p:val>
                                        </p:tav>
                                      </p:tavLst>
                                    </p:anim>
                                    <p:anim calcmode="lin" valueType="num">
                                      <p:cBhvr>
                                        <p:cTn id="13" dur="900" decel="100000" fill="hold"/>
                                        <p:tgtEl>
                                          <p:spTgt spid="3">
                                            <p:bg/>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
                                            <p:bg/>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voltage.wav"/>
                                        </p:tgtEl>
                                      </p:cMediaNode>
                                    </p:audio>
                                  </p:sub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voltage.wav"/>
                                        </p:tgtEl>
                                      </p:cMediaNode>
                                    </p:audio>
                                  </p:sub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voltage.wav"/>
                                        </p:tgtEl>
                                      </p:cMediaNode>
                                    </p:audio>
                                  </p:sub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1000"/>
                                        <p:tgtEl>
                                          <p:spTgt spid="3">
                                            <p:txEl>
                                              <p:pRg st="2" end="2"/>
                                            </p:txEl>
                                          </p:spTgt>
                                        </p:tgtEl>
                                      </p:cBhvr>
                                    </p:animEffect>
                                    <p:anim calcmode="lin" valueType="num">
                                      <p:cBhvr>
                                        <p:cTn id="3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7"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voltage.wav"/>
                                        </p:tgtEl>
                                      </p:cMediaNode>
                                    </p:audio>
                                  </p:subTnLst>
                                </p:cTn>
                              </p:par>
                            </p:childTnLst>
                          </p:cTn>
                        </p:par>
                      </p:childTnLst>
                    </p:cTn>
                  </p:par>
                  <p:par>
                    <p:cTn id="39" fill="hold">
                      <p:stCondLst>
                        <p:cond delay="indefinite"/>
                      </p:stCondLst>
                      <p:childTnLst>
                        <p:par>
                          <p:cTn id="40" fill="hold">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1000"/>
                                        <p:tgtEl>
                                          <p:spTgt spid="3">
                                            <p:txEl>
                                              <p:pRg st="3" end="3"/>
                                            </p:txEl>
                                          </p:spTgt>
                                        </p:tgtEl>
                                      </p:cBhvr>
                                    </p:animEffect>
                                    <p:anim calcmode="lin" valueType="num">
                                      <p:cBhvr>
                                        <p:cTn id="4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5"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3" name="voltage.wav"/>
                                        </p:tgtEl>
                                      </p:cMediaNode>
                                    </p:audio>
                                  </p:sub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fade">
                                      <p:cBhvr>
                                        <p:cTn id="51" dur="1000"/>
                                        <p:tgtEl>
                                          <p:spTgt spid="3">
                                            <p:txEl>
                                              <p:pRg st="4" end="4"/>
                                            </p:txEl>
                                          </p:spTgt>
                                        </p:tgtEl>
                                      </p:cBhvr>
                                    </p:animEffect>
                                    <p:anim calcmode="lin" valueType="num">
                                      <p:cBhvr>
                                        <p:cTn id="5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53"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3" name="voltage.wav"/>
                                        </p:tgtEl>
                                      </p:cMediaNode>
                                    </p:audio>
                                  </p:subTnLst>
                                </p:cTn>
                              </p:par>
                            </p:childTnLst>
                          </p:cTn>
                        </p:par>
                      </p:childTnLst>
                    </p:cTn>
                  </p:par>
                  <p:par>
                    <p:cTn id="55" fill="hold">
                      <p:stCondLst>
                        <p:cond delay="indefinite"/>
                      </p:stCondLst>
                      <p:childTnLst>
                        <p:par>
                          <p:cTn id="56" fill="hold">
                            <p:stCondLst>
                              <p:cond delay="0"/>
                            </p:stCondLst>
                            <p:childTnLst>
                              <p:par>
                                <p:cTn id="57" presetID="37" presetClass="entr" presetSubtype="0" fill="hold" grpId="0"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fade">
                                      <p:cBhvr>
                                        <p:cTn id="59" dur="1000"/>
                                        <p:tgtEl>
                                          <p:spTgt spid="3">
                                            <p:txEl>
                                              <p:pRg st="5" end="5"/>
                                            </p:txEl>
                                          </p:spTgt>
                                        </p:tgtEl>
                                      </p:cBhvr>
                                    </p:animEffect>
                                    <p:anim calcmode="lin" valueType="num">
                                      <p:cBhvr>
                                        <p:cTn id="6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1"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3" name="voltage.wav"/>
                                        </p:tgtEl>
                                      </p:cMediaNode>
                                    </p:audio>
                                  </p:subTnLst>
                                </p:cTn>
                              </p:par>
                            </p:childTnLst>
                          </p:cTn>
                        </p:par>
                      </p:childTnLst>
                    </p:cTn>
                  </p:par>
                  <p:par>
                    <p:cTn id="63" fill="hold">
                      <p:stCondLst>
                        <p:cond delay="indefinite"/>
                      </p:stCondLst>
                      <p:childTnLst>
                        <p:par>
                          <p:cTn id="64" fill="hold">
                            <p:stCondLst>
                              <p:cond delay="0"/>
                            </p:stCondLst>
                            <p:childTnLst>
                              <p:par>
                                <p:cTn id="65" presetID="37" presetClass="entr" presetSubtype="0" fill="hold" grpId="0"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animEffect transition="in" filter="fade">
                                      <p:cBhvr>
                                        <p:cTn id="67" dur="1000"/>
                                        <p:tgtEl>
                                          <p:spTgt spid="3">
                                            <p:txEl>
                                              <p:pRg st="6" end="6"/>
                                            </p:txEl>
                                          </p:spTgt>
                                        </p:tgtEl>
                                      </p:cBhvr>
                                    </p:animEffect>
                                    <p:anim calcmode="lin" valueType="num">
                                      <p:cBhvr>
                                        <p:cTn id="6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9"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70"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3" name="voltage.wav"/>
                                        </p:tgtEl>
                                      </p:cMediaNode>
                                    </p:audio>
                                  </p:subTnLst>
                                </p:cTn>
                              </p:par>
                            </p:childTnLst>
                          </p:cTn>
                        </p:par>
                      </p:childTnLst>
                    </p:cTn>
                  </p:par>
                  <p:par>
                    <p:cTn id="71" fill="hold">
                      <p:stCondLst>
                        <p:cond delay="indefinite"/>
                      </p:stCondLst>
                      <p:childTnLst>
                        <p:par>
                          <p:cTn id="72" fill="hold">
                            <p:stCondLst>
                              <p:cond delay="0"/>
                            </p:stCondLst>
                            <p:childTnLst>
                              <p:par>
                                <p:cTn id="73" presetID="37" presetClass="entr" presetSubtype="0" fill="hold" grpId="0" nodeType="clickEffect">
                                  <p:stCondLst>
                                    <p:cond delay="0"/>
                                  </p:stCondLst>
                                  <p:childTnLst>
                                    <p:set>
                                      <p:cBhvr>
                                        <p:cTn id="74" dur="1" fill="hold">
                                          <p:stCondLst>
                                            <p:cond delay="0"/>
                                          </p:stCondLst>
                                        </p:cTn>
                                        <p:tgtEl>
                                          <p:spTgt spid="3">
                                            <p:txEl>
                                              <p:pRg st="7" end="7"/>
                                            </p:txEl>
                                          </p:spTgt>
                                        </p:tgtEl>
                                        <p:attrNameLst>
                                          <p:attrName>style.visibility</p:attrName>
                                        </p:attrNameLst>
                                      </p:cBhvr>
                                      <p:to>
                                        <p:strVal val="visible"/>
                                      </p:to>
                                    </p:set>
                                    <p:animEffect transition="in" filter="fade">
                                      <p:cBhvr>
                                        <p:cTn id="75" dur="1000"/>
                                        <p:tgtEl>
                                          <p:spTgt spid="3">
                                            <p:txEl>
                                              <p:pRg st="7" end="7"/>
                                            </p:txEl>
                                          </p:spTgt>
                                        </p:tgtEl>
                                      </p:cBhvr>
                                    </p:animEffect>
                                    <p:anim calcmode="lin" valueType="num">
                                      <p:cBhvr>
                                        <p:cTn id="7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77"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3" name="voltage.wav"/>
                                        </p:tgtEl>
                                      </p:cMediaNode>
                                    </p:audio>
                                  </p:subTnLst>
                                </p:cTn>
                              </p:par>
                            </p:childTnLst>
                          </p:cTn>
                        </p:par>
                      </p:childTnLst>
                    </p:cTn>
                  </p:par>
                  <p:par>
                    <p:cTn id="79" fill="hold">
                      <p:stCondLst>
                        <p:cond delay="indefinite"/>
                      </p:stCondLst>
                      <p:childTnLst>
                        <p:par>
                          <p:cTn id="80" fill="hold">
                            <p:stCondLst>
                              <p:cond delay="0"/>
                            </p:stCondLst>
                            <p:childTnLst>
                              <p:par>
                                <p:cTn id="81" presetID="37" presetClass="entr" presetSubtype="0" fill="hold" grpId="0" nodeType="clickEffect">
                                  <p:stCondLst>
                                    <p:cond delay="0"/>
                                  </p:stCondLst>
                                  <p:childTnLst>
                                    <p:set>
                                      <p:cBhvr>
                                        <p:cTn id="82" dur="1" fill="hold">
                                          <p:stCondLst>
                                            <p:cond delay="0"/>
                                          </p:stCondLst>
                                        </p:cTn>
                                        <p:tgtEl>
                                          <p:spTgt spid="3">
                                            <p:txEl>
                                              <p:pRg st="8" end="8"/>
                                            </p:txEl>
                                          </p:spTgt>
                                        </p:tgtEl>
                                        <p:attrNameLst>
                                          <p:attrName>style.visibility</p:attrName>
                                        </p:attrNameLst>
                                      </p:cBhvr>
                                      <p:to>
                                        <p:strVal val="visible"/>
                                      </p:to>
                                    </p:set>
                                    <p:animEffect transition="in" filter="fade">
                                      <p:cBhvr>
                                        <p:cTn id="83" dur="1000"/>
                                        <p:tgtEl>
                                          <p:spTgt spid="3">
                                            <p:txEl>
                                              <p:pRg st="8" end="8"/>
                                            </p:txEl>
                                          </p:spTgt>
                                        </p:tgtEl>
                                      </p:cBhvr>
                                    </p:animEffect>
                                    <p:anim calcmode="lin" valueType="num">
                                      <p:cBhvr>
                                        <p:cTn id="8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85" dur="900" decel="100000" fill="hold"/>
                                        <p:tgtEl>
                                          <p:spTgt spid="3">
                                            <p:txEl>
                                              <p:pRg st="8" end="8"/>
                                            </p:txEl>
                                          </p:spTgt>
                                        </p:tgtEl>
                                        <p:attrNameLst>
                                          <p:attrName>ppt_y</p:attrName>
                                        </p:attrNameLst>
                                      </p:cBhvr>
                                      <p:tavLst>
                                        <p:tav tm="0">
                                          <p:val>
                                            <p:strVal val="#ppt_y+1"/>
                                          </p:val>
                                        </p:tav>
                                        <p:tav tm="100000">
                                          <p:val>
                                            <p:strVal val="#ppt_y-.03"/>
                                          </p:val>
                                        </p:tav>
                                      </p:tavLst>
                                    </p:anim>
                                    <p:anim calcmode="lin" valueType="num">
                                      <p:cBhvr>
                                        <p:cTn id="86" dur="100" accel="100000" fill="hold">
                                          <p:stCondLst>
                                            <p:cond delay="900"/>
                                          </p:stCondLst>
                                        </p:cTn>
                                        <p:tgtEl>
                                          <p:spTgt spid="3">
                                            <p:txEl>
                                              <p:pRg st="8" end="8"/>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3" name="voltage.wav"/>
                                        </p:tgtEl>
                                      </p:cMediaNode>
                                    </p:audio>
                                  </p:subTnLst>
                                </p:cTn>
                              </p:par>
                            </p:childTnLst>
                          </p:cTn>
                        </p:par>
                      </p:childTnLst>
                    </p:cTn>
                  </p:par>
                  <p:par>
                    <p:cTn id="87" fill="hold">
                      <p:stCondLst>
                        <p:cond delay="indefinite"/>
                      </p:stCondLst>
                      <p:childTnLst>
                        <p:par>
                          <p:cTn id="88" fill="hold">
                            <p:stCondLst>
                              <p:cond delay="0"/>
                            </p:stCondLst>
                            <p:childTnLst>
                              <p:par>
                                <p:cTn id="89" presetID="37" presetClass="entr" presetSubtype="0" fill="hold" grpId="0" nodeType="clickEffect">
                                  <p:stCondLst>
                                    <p:cond delay="0"/>
                                  </p:stCondLst>
                                  <p:childTnLst>
                                    <p:set>
                                      <p:cBhvr>
                                        <p:cTn id="90" dur="1" fill="hold">
                                          <p:stCondLst>
                                            <p:cond delay="0"/>
                                          </p:stCondLst>
                                        </p:cTn>
                                        <p:tgtEl>
                                          <p:spTgt spid="3">
                                            <p:txEl>
                                              <p:pRg st="9" end="9"/>
                                            </p:txEl>
                                          </p:spTgt>
                                        </p:tgtEl>
                                        <p:attrNameLst>
                                          <p:attrName>style.visibility</p:attrName>
                                        </p:attrNameLst>
                                      </p:cBhvr>
                                      <p:to>
                                        <p:strVal val="visible"/>
                                      </p:to>
                                    </p:set>
                                    <p:animEffect transition="in" filter="fade">
                                      <p:cBhvr>
                                        <p:cTn id="91" dur="1000"/>
                                        <p:tgtEl>
                                          <p:spTgt spid="3">
                                            <p:txEl>
                                              <p:pRg st="9" end="9"/>
                                            </p:txEl>
                                          </p:spTgt>
                                        </p:tgtEl>
                                      </p:cBhvr>
                                    </p:animEffect>
                                    <p:anim calcmode="lin" valueType="num">
                                      <p:cBhvr>
                                        <p:cTn id="9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93" dur="900" decel="100000" fill="hold"/>
                                        <p:tgtEl>
                                          <p:spTgt spid="3">
                                            <p:txEl>
                                              <p:pRg st="9" end="9"/>
                                            </p:txEl>
                                          </p:spTgt>
                                        </p:tgtEl>
                                        <p:attrNameLst>
                                          <p:attrName>ppt_y</p:attrName>
                                        </p:attrNameLst>
                                      </p:cBhvr>
                                      <p:tavLst>
                                        <p:tav tm="0">
                                          <p:val>
                                            <p:strVal val="#ppt_y+1"/>
                                          </p:val>
                                        </p:tav>
                                        <p:tav tm="100000">
                                          <p:val>
                                            <p:strVal val="#ppt_y-.03"/>
                                          </p:val>
                                        </p:tav>
                                      </p:tavLst>
                                    </p:anim>
                                    <p:anim calcmode="lin" valueType="num">
                                      <p:cBhvr>
                                        <p:cTn id="94" dur="100" accel="100000" fill="hold">
                                          <p:stCondLst>
                                            <p:cond delay="900"/>
                                          </p:stCondLst>
                                        </p:cTn>
                                        <p:tgtEl>
                                          <p:spTgt spid="3">
                                            <p:txEl>
                                              <p:pRg st="9" end="9"/>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89"/>
                                            </p:cond>
                                          </p:stCondLst>
                                          <p:endCondLst>
                                            <p:cond evt="onStopAudio" delay="0">
                                              <p:tgtEl>
                                                <p:sldTgt/>
                                              </p:tgtEl>
                                            </p:cond>
                                          </p:endCondLst>
                                        </p:cTn>
                                        <p:tgtEl>
                                          <p:sndTgt r:embed="rId3"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88640"/>
            <a:ext cx="6120680" cy="6480720"/>
          </a:xfrm>
          <a:prstGeom prst="rect">
            <a:avLst/>
          </a:prstGeom>
          <a:ln w="228600" cap="sq" cmpd="thickThin">
            <a:solidFill>
              <a:srgbClr val="000000"/>
            </a:solidFill>
            <a:prstDash val="solid"/>
            <a:miter lim="800000"/>
          </a:ln>
          <a:effectLst>
            <a:innerShdw blurRad="76200">
              <a:srgbClr val="000000"/>
            </a:innerShdw>
          </a:effectLst>
        </p:spPr>
      </p:pic>
      <p:sp>
        <p:nvSpPr>
          <p:cNvPr id="3" name="مستطيل 2"/>
          <p:cNvSpPr/>
          <p:nvPr/>
        </p:nvSpPr>
        <p:spPr>
          <a:xfrm>
            <a:off x="7020272" y="1484784"/>
            <a:ext cx="1944216" cy="3312368"/>
          </a:xfrm>
          <a:prstGeom prst="rect">
            <a:avLst/>
          </a:prstGeom>
          <a:ln w="57150"/>
        </p:spPr>
        <p:style>
          <a:lnRef idx="1">
            <a:schemeClr val="accent4"/>
          </a:lnRef>
          <a:fillRef idx="2">
            <a:schemeClr val="accent4"/>
          </a:fillRef>
          <a:effectRef idx="1">
            <a:schemeClr val="accent4"/>
          </a:effectRef>
          <a:fontRef idx="minor">
            <a:schemeClr val="dk1"/>
          </a:fontRef>
        </p:style>
        <p:txBody>
          <a:bodyPr rtlCol="1" anchor="ctr"/>
          <a:lstStyle/>
          <a:p>
            <a:pPr algn="ctr"/>
            <a:r>
              <a:rPr lang="ar-SA" dirty="0"/>
              <a:t>بالتعاون مع مجموعتك </a:t>
            </a:r>
            <a:r>
              <a:rPr lang="ar-SA" dirty="0" err="1"/>
              <a:t>أجيبي</a:t>
            </a:r>
            <a:r>
              <a:rPr lang="ar-SA" dirty="0"/>
              <a:t> على ورقة العمل التي أمامك مستعينة  بكتاب الطالبة </a:t>
            </a:r>
          </a:p>
        </p:txBody>
      </p:sp>
    </p:spTree>
    <p:extLst>
      <p:ext uri="{BB962C8B-B14F-4D97-AF65-F5344CB8AC3E}">
        <p14:creationId xmlns:p14="http://schemas.microsoft.com/office/powerpoint/2010/main" val="3169623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круглений прямокутник 6"/>
          <p:cNvSpPr/>
          <p:nvPr/>
        </p:nvSpPr>
        <p:spPr>
          <a:xfrm>
            <a:off x="428625" y="1285875"/>
            <a:ext cx="8286750" cy="5214938"/>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uk-UA"/>
          </a:p>
        </p:txBody>
      </p:sp>
      <p:sp>
        <p:nvSpPr>
          <p:cNvPr id="4" name="شبه منحرف 3"/>
          <p:cNvSpPr/>
          <p:nvPr/>
        </p:nvSpPr>
        <p:spPr>
          <a:xfrm>
            <a:off x="5143500" y="214313"/>
            <a:ext cx="3486150" cy="1265237"/>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fontAlgn="auto">
              <a:spcBef>
                <a:spcPts val="0"/>
              </a:spcBef>
              <a:spcAft>
                <a:spcPts val="0"/>
              </a:spcAft>
              <a:defRPr/>
            </a:pPr>
            <a:r>
              <a:rPr lang="ar-EG" sz="4800" dirty="0"/>
              <a:t>المفردات</a:t>
            </a:r>
            <a:endParaRPr lang="ar-SA" sz="4800" dirty="0"/>
          </a:p>
        </p:txBody>
      </p:sp>
      <p:sp>
        <p:nvSpPr>
          <p:cNvPr id="5" name="مستطيل 4"/>
          <p:cNvSpPr/>
          <p:nvPr/>
        </p:nvSpPr>
        <p:spPr>
          <a:xfrm>
            <a:off x="2286000" y="4500563"/>
            <a:ext cx="6072188" cy="157003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ar-EG" sz="3200" dirty="0"/>
              <a:t>دورةُ الماءِ في أثناءِ حركة الماء المُستمرةِ بينَ سَطحِ الأَرضِ والهواءِ يَتحوّلُ الماءُ من سَائلٍ إلى غازٍ، ثُم إلى سائلٍ مَرةً أُخرَى.</a:t>
            </a:r>
          </a:p>
        </p:txBody>
      </p:sp>
      <p:sp>
        <p:nvSpPr>
          <p:cNvPr id="6" name="شبه منحرف 3"/>
          <p:cNvSpPr/>
          <p:nvPr/>
        </p:nvSpPr>
        <p:spPr>
          <a:xfrm>
            <a:off x="5572125" y="3000375"/>
            <a:ext cx="2143125" cy="1177925"/>
          </a:xfrm>
          <a:prstGeom prst="downArrowCallout">
            <a:avLst/>
          </a:prstGeom>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ar-EG" sz="4400" dirty="0"/>
              <a:t>دورةُ الماءِ</a:t>
            </a:r>
            <a:endParaRPr lang="ar-SA" sz="6600" dirty="0"/>
          </a:p>
        </p:txBody>
      </p:sp>
      <p:pic>
        <p:nvPicPr>
          <p:cNvPr id="4102" name="Picture 6"/>
          <p:cNvPicPr>
            <a:picLocks noChangeAspect="1" noChangeArrowheads="1"/>
          </p:cNvPicPr>
          <p:nvPr/>
        </p:nvPicPr>
        <p:blipFill>
          <a:blip r:embed="rId5" cstate="print"/>
          <a:srcRect/>
          <a:stretch>
            <a:fillRect/>
          </a:stretch>
        </p:blipFill>
        <p:spPr bwMode="auto">
          <a:xfrm>
            <a:off x="285720" y="642918"/>
            <a:ext cx="4435487" cy="36290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مربع نص 7"/>
          <p:cNvSpPr txBox="1">
            <a:spLocks noChangeArrowheads="1"/>
          </p:cNvSpPr>
          <p:nvPr/>
        </p:nvSpPr>
        <p:spPr bwMode="auto">
          <a:xfrm>
            <a:off x="35496" y="322809"/>
            <a:ext cx="2071687" cy="369887"/>
          </a:xfrm>
          <a:prstGeom prst="rect">
            <a:avLst/>
          </a:prstGeom>
          <a:noFill/>
          <a:ln w="9525">
            <a:noFill/>
            <a:miter lim="800000"/>
            <a:headEnd/>
            <a:tailEnd/>
          </a:ln>
        </p:spPr>
        <p:txBody>
          <a:bodyPr>
            <a:spAutoFit/>
          </a:bodyPr>
          <a:lstStyle/>
          <a:p>
            <a:pPr algn="l"/>
            <a:r>
              <a:rPr lang="ar-SA" dirty="0">
                <a:solidFill>
                  <a:schemeClr val="tx2">
                    <a:lumMod val="75000"/>
                  </a:schemeClr>
                </a:solidFill>
                <a:cs typeface="PT Bold Mirror" pitchFamily="2" charset="-78"/>
              </a:rPr>
              <a:t>رانية المالكي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0005 - العلامة النجمية.wav"/>
                                        </p:tgtEl>
                                      </p:cMediaNode>
                                    </p:audio>
                                  </p:subTnLst>
                                </p:cTn>
                              </p:par>
                            </p:childTnLst>
                          </p:cTn>
                        </p:par>
                        <p:par>
                          <p:cTn id="8" fill="hold">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box(in)">
                                      <p:cBhvr>
                                        <p:cTn id="11" dur="500"/>
                                        <p:tgtEl>
                                          <p:spTgt spid="5">
                                            <p:bg/>
                                          </p:spTgt>
                                        </p:tgtEl>
                                      </p:cBhvr>
                                    </p:animEffect>
                                  </p:childTnLst>
                                  <p:subTnLst>
                                    <p:audio>
                                      <p:cMediaNode>
                                        <p:cTn display="0" masterRel="sameClick">
                                          <p:stCondLst>
                                            <p:cond evt="begin" delay="0">
                                              <p:tn val="9"/>
                                            </p:cond>
                                          </p:stCondLst>
                                          <p:endCondLst>
                                            <p:cond evt="onStopAudio" delay="0">
                                              <p:tgtEl>
                                                <p:sldTgt/>
                                              </p:tgtEl>
                                            </p:cond>
                                          </p:endCondLst>
                                        </p:cTn>
                                        <p:tgtEl>
                                          <p:sndTgt r:embed="rId3" name="0511 - تملص بطاقة.wav"/>
                                        </p:tgtEl>
                                      </p:cMediaNode>
                                    </p:audio>
                                  </p:subTnLst>
                                </p:cTn>
                              </p:par>
                            </p:childTnLst>
                          </p:cTn>
                        </p:par>
                        <p:par>
                          <p:cTn id="12" fill="hold">
                            <p:stCondLst>
                              <p:cond delay="1500"/>
                            </p:stCondLst>
                            <p:childTnLst>
                              <p:par>
                                <p:cTn id="13" presetID="25" presetClass="entr" presetSubtype="0" fill="hold" nodeType="afterEffect">
                                  <p:stCondLst>
                                    <p:cond delay="0"/>
                                  </p:stCondLst>
                                  <p:childTnLst>
                                    <p:set>
                                      <p:cBhvr>
                                        <p:cTn id="14" dur="1" fill="hold">
                                          <p:stCondLst>
                                            <p:cond delay="0"/>
                                          </p:stCondLst>
                                        </p:cTn>
                                        <p:tgtEl>
                                          <p:spTgt spid="4102"/>
                                        </p:tgtEl>
                                        <p:attrNameLst>
                                          <p:attrName>style.visibility</p:attrName>
                                        </p:attrNameLst>
                                      </p:cBhvr>
                                      <p:to>
                                        <p:strVal val="visible"/>
                                      </p:to>
                                    </p:set>
                                    <p:anim calcmode="lin" valueType="num">
                                      <p:cBhvr>
                                        <p:cTn id="15" dur="500" decel="50000" fill="hold">
                                          <p:stCondLst>
                                            <p:cond delay="0"/>
                                          </p:stCondLst>
                                        </p:cTn>
                                        <p:tgtEl>
                                          <p:spTgt spid="4102"/>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4102"/>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4102"/>
                                        </p:tgtEl>
                                        <p:attrNameLst>
                                          <p:attrName>ppt_w</p:attrName>
                                        </p:attrNameLst>
                                      </p:cBhvr>
                                      <p:tavLst>
                                        <p:tav tm="0">
                                          <p:val>
                                            <p:strVal val="#ppt_w*.05"/>
                                          </p:val>
                                        </p:tav>
                                        <p:tav tm="100000">
                                          <p:val>
                                            <p:strVal val="#ppt_w"/>
                                          </p:val>
                                        </p:tav>
                                      </p:tavLst>
                                    </p:anim>
                                    <p:anim calcmode="lin" valueType="num">
                                      <p:cBhvr>
                                        <p:cTn id="18" dur="1000" fill="hold"/>
                                        <p:tgtEl>
                                          <p:spTgt spid="4102"/>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4102"/>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4102"/>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4102"/>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4102"/>
                                        </p:tgtEl>
                                      </p:cBhvr>
                                    </p:animEffect>
                                  </p:childTnLst>
                                </p:cTn>
                              </p:par>
                            </p:childTnLst>
                          </p:cTn>
                        </p:par>
                        <p:par>
                          <p:cTn id="23" fill="hold">
                            <p:stCondLst>
                              <p:cond delay="2500"/>
                            </p:stCondLst>
                            <p:childTnLst>
                              <p:par>
                                <p:cTn id="24" presetID="2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edge">
                                      <p:cBhvr>
                                        <p:cTn id="26" dur="1000"/>
                                        <p:tgtEl>
                                          <p:spTgt spid="6"/>
                                        </p:tgtEl>
                                      </p:cBhvr>
                                    </p:animEffect>
                                  </p:childTnLst>
                                  <p:subTnLst>
                                    <p:audio>
                                      <p:cMediaNode>
                                        <p:cTn display="0" masterRel="sameClick">
                                          <p:stCondLst>
                                            <p:cond evt="begin" delay="0">
                                              <p:tn val="24"/>
                                            </p:cond>
                                          </p:stCondLst>
                                          <p:endCondLst>
                                            <p:cond evt="onStopAudio" delay="0">
                                              <p:tgtEl>
                                                <p:sldTgt/>
                                              </p:tgtEl>
                                            </p:cond>
                                          </p:endCondLst>
                                        </p:cTn>
                                        <p:tgtEl>
                                          <p:sndTgt r:embed="rId2" name="0005 - العلامة النجمية.wav"/>
                                        </p:tgtEl>
                                      </p:cMediaNode>
                                    </p:audio>
                                  </p:sub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1"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4" dur="1000" fill="hold"/>
                                        <p:tgtEl>
                                          <p:spTgt spid="5"/>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5"/>
                                        </p:tgtEl>
                                      </p:cBhvr>
                                    </p:animEffect>
                                  </p:childTnLst>
                                  <p:subTnLst>
                                    <p:audio>
                                      <p:cMediaNode>
                                        <p:cTn display="0" masterRel="sameClick">
                                          <p:stCondLst>
                                            <p:cond evt="begin" delay="0">
                                              <p:tn val="29"/>
                                            </p:cond>
                                          </p:stCondLst>
                                          <p:endCondLst>
                                            <p:cond evt="onStopAudio" delay="0">
                                              <p:tgtEl>
                                                <p:sldTgt/>
                                              </p:tgtEl>
                                            </p:cond>
                                          </p:endCondLst>
                                        </p:cTn>
                                        <p:tgtEl>
                                          <p:sndTgt r:embed="rId4" name="Activ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صورة2.jpg"/>
          <p:cNvPicPr>
            <a:picLocks noChangeAspect="1"/>
          </p:cNvPicPr>
          <p:nvPr/>
        </p:nvPicPr>
        <p:blipFill>
          <a:blip r:embed="rId2" cstate="print"/>
          <a:stretch>
            <a:fillRect/>
          </a:stretch>
        </p:blipFill>
        <p:spPr>
          <a:xfrm>
            <a:off x="0" y="0"/>
            <a:ext cx="9144000" cy="6858000"/>
          </a:xfrm>
          <a:prstGeom prst="rect">
            <a:avLst/>
          </a:prstGeom>
        </p:spPr>
      </p:pic>
      <p:sp>
        <p:nvSpPr>
          <p:cNvPr id="3" name="WordArt 3"/>
          <p:cNvSpPr>
            <a:spLocks noChangeArrowheads="1" noChangeShapeType="1" noTextEdit="1"/>
          </p:cNvSpPr>
          <p:nvPr/>
        </p:nvSpPr>
        <p:spPr bwMode="auto">
          <a:xfrm>
            <a:off x="827088" y="1052513"/>
            <a:ext cx="7632700" cy="2089150"/>
          </a:xfrm>
          <a:prstGeom prst="rect">
            <a:avLst/>
          </a:prstGeom>
        </p:spPr>
        <p:txBody>
          <a:bodyPr wrap="none" fromWordArt="1">
            <a:prstTxWarp prst="textPlain">
              <a:avLst>
                <a:gd name="adj" fmla="val 50000"/>
              </a:avLst>
            </a:prstTxWarp>
          </a:bodyPr>
          <a:lstStyle/>
          <a:p>
            <a:pPr algn="ctr"/>
            <a:r>
              <a:rPr lang="ar-SA"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ما دورة </a:t>
            </a:r>
            <a:r>
              <a:rPr lang="ar-SA" sz="3600" kern="10" dirty="0" err="1">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الماء ؟</a:t>
            </a:r>
            <a:endParaRPr lang="ar-SA"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endParaRPr>
          </a:p>
        </p:txBody>
      </p:sp>
      <p:sp>
        <p:nvSpPr>
          <p:cNvPr id="4" name="Text Box 4"/>
          <p:cNvSpPr txBox="1">
            <a:spLocks noChangeArrowheads="1"/>
          </p:cNvSpPr>
          <p:nvPr/>
        </p:nvSpPr>
        <p:spPr bwMode="auto">
          <a:xfrm>
            <a:off x="3995738" y="3573463"/>
            <a:ext cx="4608512" cy="1616075"/>
          </a:xfrm>
          <a:prstGeom prst="rect">
            <a:avLst/>
          </a:prstGeom>
          <a:noFill/>
          <a:ln w="9525" algn="ctr">
            <a:noFill/>
            <a:miter lim="800000"/>
            <a:headEnd/>
            <a:tailEnd/>
          </a:ln>
        </p:spPr>
        <p:txBody>
          <a:bodyPr>
            <a:spAutoFit/>
          </a:bodyPr>
          <a:lstStyle/>
          <a:p>
            <a:pPr>
              <a:spcBef>
                <a:spcPct val="50000"/>
              </a:spcBef>
            </a:pPr>
            <a:r>
              <a:rPr lang="ar-SA" sz="4000" dirty="0">
                <a:solidFill>
                  <a:srgbClr val="FF0000"/>
                </a:solidFill>
                <a:cs typeface="Monotype Koufi" pitchFamily="2" charset="-78"/>
              </a:rPr>
              <a:t>انظري الكتاب </a:t>
            </a:r>
            <a:r>
              <a:rPr lang="ar-SA" sz="4000" dirty="0" err="1">
                <a:solidFill>
                  <a:srgbClr val="FF0000"/>
                </a:solidFill>
                <a:cs typeface="Monotype Koufi" pitchFamily="2" charset="-78"/>
              </a:rPr>
              <a:t>صفحة96</a:t>
            </a:r>
            <a:endParaRPr lang="ar-SA" sz="4000" dirty="0">
              <a:solidFill>
                <a:srgbClr val="FF0000"/>
              </a:solidFill>
              <a:cs typeface="Monotype Koufi" pitchFamily="2" charset="-78"/>
            </a:endParaRPr>
          </a:p>
          <a:p>
            <a:pPr>
              <a:spcBef>
                <a:spcPct val="50000"/>
              </a:spcBef>
            </a:pPr>
            <a:endParaRPr lang="en-US" sz="4000" dirty="0">
              <a:cs typeface="Monotype Koufi" pitchFamily="2" charset="-78"/>
            </a:endParaRPr>
          </a:p>
        </p:txBody>
      </p:sp>
      <p:sp>
        <p:nvSpPr>
          <p:cNvPr id="5" name="Oval 2"/>
          <p:cNvSpPr>
            <a:spLocks noChangeArrowheads="1"/>
          </p:cNvSpPr>
          <p:nvPr/>
        </p:nvSpPr>
        <p:spPr bwMode="auto">
          <a:xfrm>
            <a:off x="250825" y="4762500"/>
            <a:ext cx="3311525" cy="1584325"/>
          </a:xfrm>
          <a:prstGeom prst="ellipse">
            <a:avLst/>
          </a:prstGeom>
          <a:solidFill>
            <a:srgbClr val="FFFF00"/>
          </a:solidFill>
          <a:ln w="9525" algn="ctr">
            <a:noFill/>
            <a:round/>
            <a:headEnd/>
            <a:tailEnd/>
          </a:ln>
        </p:spPr>
        <p:txBody>
          <a:bodyPr wrap="none" anchor="ctr"/>
          <a:lstStyle/>
          <a:p>
            <a:pPr algn="ctr"/>
            <a:endParaRPr lang="ar-SA"/>
          </a:p>
        </p:txBody>
      </p:sp>
      <p:sp>
        <p:nvSpPr>
          <p:cNvPr id="6" name="Text Box 5"/>
          <p:cNvSpPr txBox="1">
            <a:spLocks noChangeArrowheads="1"/>
          </p:cNvSpPr>
          <p:nvPr/>
        </p:nvSpPr>
        <p:spPr bwMode="auto">
          <a:xfrm>
            <a:off x="539750" y="5084763"/>
            <a:ext cx="4752975" cy="823912"/>
          </a:xfrm>
          <a:prstGeom prst="rect">
            <a:avLst/>
          </a:prstGeom>
          <a:noFill/>
          <a:ln w="9525" algn="ctr">
            <a:noFill/>
            <a:miter lim="800000"/>
            <a:headEnd/>
            <a:tailEnd/>
          </a:ln>
        </p:spPr>
        <p:txBody>
          <a:bodyPr>
            <a:spAutoFit/>
          </a:bodyPr>
          <a:lstStyle/>
          <a:p>
            <a:pPr algn="l">
              <a:spcBef>
                <a:spcPct val="50000"/>
              </a:spcBef>
            </a:pPr>
            <a:r>
              <a:rPr lang="ar-SA" sz="4800" dirty="0">
                <a:solidFill>
                  <a:srgbClr val="FF0000"/>
                </a:solidFill>
                <a:cs typeface="PT Bold Heading" pitchFamily="2" charset="-78"/>
              </a:rPr>
              <a:t>أقرأ وأتعلم </a:t>
            </a:r>
            <a:endParaRPr lang="en-US" sz="4800" dirty="0">
              <a:solidFill>
                <a:srgbClr val="FF0000"/>
              </a:solidFill>
              <a:cs typeface="PT Bold Heading" pitchFamily="2" charset="-78"/>
            </a:endParaRPr>
          </a:p>
        </p:txBody>
      </p:sp>
      <p:sp>
        <p:nvSpPr>
          <p:cNvPr id="7" name="مربع نص 3"/>
          <p:cNvSpPr txBox="1">
            <a:spLocks noChangeArrowheads="1"/>
          </p:cNvSpPr>
          <p:nvPr/>
        </p:nvSpPr>
        <p:spPr bwMode="auto">
          <a:xfrm>
            <a:off x="35496" y="322809"/>
            <a:ext cx="2071687" cy="369887"/>
          </a:xfrm>
          <a:prstGeom prst="rect">
            <a:avLst/>
          </a:prstGeom>
          <a:noFill/>
          <a:ln w="9525">
            <a:noFill/>
            <a:miter lim="800000"/>
            <a:headEnd/>
            <a:tailEnd/>
          </a:ln>
        </p:spPr>
        <p:txBody>
          <a:bodyPr>
            <a:spAutoFit/>
          </a:bodyPr>
          <a:lstStyle/>
          <a:p>
            <a:pPr algn="l"/>
            <a:r>
              <a:rPr lang="ar-SA" dirty="0">
                <a:solidFill>
                  <a:schemeClr val="bg1"/>
                </a:solidFill>
                <a:cs typeface="PT Bold Mirror" pitchFamily="2" charset="-78"/>
              </a:rPr>
              <a:t>رانية المالكي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l-FAris\Desktop\SAHROOQ\Pictures\HS098_350AA.jpg"/>
          <p:cNvPicPr>
            <a:picLocks noChangeAspect="1" noChangeArrowheads="1"/>
          </p:cNvPicPr>
          <p:nvPr/>
        </p:nvPicPr>
        <p:blipFill>
          <a:blip r:embed="rId2" cstate="print"/>
          <a:srcRect/>
          <a:stretch>
            <a:fillRect/>
          </a:stretch>
        </p:blipFill>
        <p:spPr bwMode="auto">
          <a:xfrm>
            <a:off x="-29038" y="1"/>
            <a:ext cx="9173038" cy="6858000"/>
          </a:xfrm>
          <a:prstGeom prst="rect">
            <a:avLst/>
          </a:prstGeom>
          <a:noFill/>
        </p:spPr>
      </p:pic>
      <p:sp>
        <p:nvSpPr>
          <p:cNvPr id="3" name="Text Box 2"/>
          <p:cNvSpPr txBox="1">
            <a:spLocks noChangeArrowheads="1"/>
          </p:cNvSpPr>
          <p:nvPr/>
        </p:nvSpPr>
        <p:spPr bwMode="auto">
          <a:xfrm>
            <a:off x="1043608" y="1844824"/>
            <a:ext cx="6551613" cy="2971800"/>
          </a:xfrm>
          <a:prstGeom prst="rect">
            <a:avLst/>
          </a:prstGeom>
          <a:noFill/>
          <a:ln w="9525" algn="ctr">
            <a:noFill/>
            <a:miter lim="800000"/>
            <a:headEnd/>
            <a:tailEnd/>
          </a:ln>
        </p:spPr>
        <p:txBody>
          <a:bodyPr>
            <a:spAutoFit/>
          </a:bodyPr>
          <a:lstStyle/>
          <a:p>
            <a:pPr>
              <a:spcBef>
                <a:spcPct val="50000"/>
              </a:spcBef>
            </a:pPr>
            <a:r>
              <a:rPr lang="ar-SA" sz="18900" dirty="0">
                <a:solidFill>
                  <a:srgbClr val="FFFF00"/>
                </a:solidFill>
                <a:cs typeface="Old Antic Bold" pitchFamily="2" charset="-78"/>
              </a:rPr>
              <a:t>استراحة </a:t>
            </a:r>
            <a:endParaRPr lang="en-US" sz="18900" dirty="0">
              <a:solidFill>
                <a:srgbClr val="FFFF00"/>
              </a:solidFill>
              <a:cs typeface="Old Antic Bold" pitchFamily="2" charset="-78"/>
            </a:endParaRPr>
          </a:p>
        </p:txBody>
      </p:sp>
      <p:sp>
        <p:nvSpPr>
          <p:cNvPr id="4" name="مربع نص 2"/>
          <p:cNvSpPr txBox="1">
            <a:spLocks noChangeArrowheads="1"/>
          </p:cNvSpPr>
          <p:nvPr/>
        </p:nvSpPr>
        <p:spPr bwMode="auto">
          <a:xfrm>
            <a:off x="35496" y="250801"/>
            <a:ext cx="2071687" cy="369887"/>
          </a:xfrm>
          <a:prstGeom prst="rect">
            <a:avLst/>
          </a:prstGeom>
          <a:noFill/>
          <a:ln w="9525">
            <a:noFill/>
            <a:miter lim="800000"/>
            <a:headEnd/>
            <a:tailEnd/>
          </a:ln>
        </p:spPr>
        <p:txBody>
          <a:bodyPr>
            <a:spAutoFit/>
          </a:bodyPr>
          <a:lstStyle/>
          <a:p>
            <a:pPr algn="l"/>
            <a:r>
              <a:rPr lang="ar-SA" dirty="0">
                <a:solidFill>
                  <a:schemeClr val="bg1"/>
                </a:solidFill>
                <a:cs typeface="PT Bold Mirror" pitchFamily="2" charset="-78"/>
              </a:rPr>
              <a:t>رانية المالكي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492204_f520"/>
          <p:cNvPicPr>
            <a:picLocks noChangeAspect="1" noChangeArrowheads="1"/>
          </p:cNvPicPr>
          <p:nvPr/>
        </p:nvPicPr>
        <p:blipFill>
          <a:blip r:embed="rId2" cstate="print"/>
          <a:srcRect/>
          <a:stretch>
            <a:fillRect/>
          </a:stretch>
        </p:blipFill>
        <p:spPr bwMode="auto">
          <a:xfrm>
            <a:off x="0" y="0"/>
            <a:ext cx="9144000" cy="7177088"/>
          </a:xfrm>
          <a:prstGeom prst="rect">
            <a:avLst/>
          </a:prstGeom>
          <a:noFill/>
          <a:ln w="9525">
            <a:noFill/>
            <a:miter lim="800000"/>
            <a:headEnd/>
            <a:tailEnd/>
          </a:ln>
        </p:spPr>
      </p:pic>
      <p:sp>
        <p:nvSpPr>
          <p:cNvPr id="12291" name="مربع نص 2"/>
          <p:cNvSpPr txBox="1">
            <a:spLocks noChangeArrowheads="1"/>
          </p:cNvSpPr>
          <p:nvPr/>
        </p:nvSpPr>
        <p:spPr bwMode="auto">
          <a:xfrm>
            <a:off x="357188" y="214313"/>
            <a:ext cx="2071687" cy="369887"/>
          </a:xfrm>
          <a:prstGeom prst="rect">
            <a:avLst/>
          </a:prstGeom>
          <a:noFill/>
          <a:ln w="9525">
            <a:noFill/>
            <a:miter lim="800000"/>
            <a:headEnd/>
            <a:tailEnd/>
          </a:ln>
        </p:spPr>
        <p:txBody>
          <a:bodyPr>
            <a:spAutoFit/>
          </a:bodyPr>
          <a:lstStyle/>
          <a:p>
            <a:pPr algn="l"/>
            <a:r>
              <a:rPr lang="ar-SA">
                <a:solidFill>
                  <a:schemeClr val="bg1"/>
                </a:solidFill>
                <a:cs typeface="PT Bold Mirror" pitchFamily="2" charset="-78"/>
              </a:rPr>
              <a:t>رانية المالكي </a:t>
            </a:r>
          </a:p>
        </p:txBody>
      </p:sp>
    </p:spTree>
  </p:cSld>
  <p:clrMapOvr>
    <a:masterClrMapping/>
  </p:clrMapOvr>
  <p:transition spd="slow" advClick="0" advTm="200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ost91085394114qb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lgn="ctr">
            <a:noFill/>
            <a:miter lim="800000"/>
            <a:headEnd/>
            <a:tailEnd/>
          </a:ln>
        </p:spPr>
      </p:pic>
      <p:sp>
        <p:nvSpPr>
          <p:cNvPr id="17411" name="مربع نص 2"/>
          <p:cNvSpPr txBox="1">
            <a:spLocks noChangeArrowheads="1"/>
          </p:cNvSpPr>
          <p:nvPr/>
        </p:nvSpPr>
        <p:spPr bwMode="auto">
          <a:xfrm>
            <a:off x="357188" y="214313"/>
            <a:ext cx="2071687" cy="369887"/>
          </a:xfrm>
          <a:prstGeom prst="rect">
            <a:avLst/>
          </a:prstGeom>
          <a:noFill/>
          <a:ln w="9525">
            <a:noFill/>
            <a:miter lim="800000"/>
            <a:headEnd/>
            <a:tailEnd/>
          </a:ln>
        </p:spPr>
        <p:txBody>
          <a:bodyPr>
            <a:spAutoFit/>
          </a:bodyPr>
          <a:lstStyle/>
          <a:p>
            <a:pPr algn="l"/>
            <a:r>
              <a:rPr lang="ar-SA">
                <a:solidFill>
                  <a:schemeClr val="bg1"/>
                </a:solidFill>
                <a:cs typeface="PT Bold Mirror" pitchFamily="2" charset="-78"/>
              </a:rPr>
              <a:t>رانية المالكي </a:t>
            </a:r>
          </a:p>
        </p:txBody>
      </p:sp>
    </p:spTree>
  </p:cSld>
  <p:clrMapOvr>
    <a:masterClrMapping/>
  </p:clrMapOvr>
  <p:transition advClick="0" advTm="2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365dy"/>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4339" name="مربع نص 2"/>
          <p:cNvSpPr txBox="1">
            <a:spLocks noChangeArrowheads="1"/>
          </p:cNvSpPr>
          <p:nvPr/>
        </p:nvSpPr>
        <p:spPr bwMode="auto">
          <a:xfrm>
            <a:off x="357188" y="214313"/>
            <a:ext cx="2071687" cy="369887"/>
          </a:xfrm>
          <a:prstGeom prst="rect">
            <a:avLst/>
          </a:prstGeom>
          <a:noFill/>
          <a:ln w="9525">
            <a:noFill/>
            <a:miter lim="800000"/>
            <a:headEnd/>
            <a:tailEnd/>
          </a:ln>
        </p:spPr>
        <p:txBody>
          <a:bodyPr>
            <a:spAutoFit/>
          </a:bodyPr>
          <a:lstStyle/>
          <a:p>
            <a:pPr algn="l"/>
            <a:r>
              <a:rPr lang="ar-SA" dirty="0">
                <a:solidFill>
                  <a:schemeClr val="bg1"/>
                </a:solidFill>
                <a:cs typeface="PT Bold Mirror" pitchFamily="2" charset="-78"/>
              </a:rPr>
              <a:t>رانية المالكي </a:t>
            </a:r>
          </a:p>
        </p:txBody>
      </p:sp>
    </p:spTree>
  </p:cSld>
  <p:clrMapOvr>
    <a:masterClrMapping/>
  </p:clrMapOvr>
  <p:transition advClick="0" advTm="2000">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صورة3.jpg"/>
          <p:cNvPicPr>
            <a:picLocks noChangeAspect="1"/>
          </p:cNvPicPr>
          <p:nvPr/>
        </p:nvPicPr>
        <p:blipFill>
          <a:blip r:embed="rId4" cstate="print"/>
          <a:stretch>
            <a:fillRect/>
          </a:stretch>
        </p:blipFill>
        <p:spPr>
          <a:xfrm>
            <a:off x="0" y="0"/>
            <a:ext cx="9144000" cy="6858000"/>
          </a:xfrm>
          <a:prstGeom prst="rect">
            <a:avLst/>
          </a:prstGeom>
        </p:spPr>
      </p:pic>
      <p:pic>
        <p:nvPicPr>
          <p:cNvPr id="24578" name="Picture 3" descr="008.gif"/>
          <p:cNvPicPr>
            <a:picLocks noChangeAspect="1"/>
          </p:cNvPicPr>
          <p:nvPr/>
        </p:nvPicPr>
        <p:blipFill>
          <a:blip r:embed="rId5" cstate="print"/>
          <a:srcRect/>
          <a:stretch>
            <a:fillRect/>
          </a:stretch>
        </p:blipFill>
        <p:spPr bwMode="auto">
          <a:xfrm>
            <a:off x="911225" y="5759450"/>
            <a:ext cx="1017588" cy="950913"/>
          </a:xfrm>
          <a:prstGeom prst="rect">
            <a:avLst/>
          </a:prstGeom>
          <a:noFill/>
          <a:ln w="9525">
            <a:noFill/>
            <a:miter lim="800000"/>
            <a:headEnd/>
            <a:tailEnd/>
          </a:ln>
        </p:spPr>
      </p:pic>
      <p:sp>
        <p:nvSpPr>
          <p:cNvPr id="6" name="Parallelogram 5"/>
          <p:cNvSpPr/>
          <p:nvPr/>
        </p:nvSpPr>
        <p:spPr bwMode="auto">
          <a:xfrm>
            <a:off x="428625" y="1928813"/>
            <a:ext cx="8215313" cy="4643437"/>
          </a:xfrm>
          <a:prstGeom prst="snipRoundRect">
            <a:avLst/>
          </a:prstGeom>
          <a:ln/>
        </p:spPr>
        <p:style>
          <a:lnRef idx="2">
            <a:schemeClr val="accent2"/>
          </a:lnRef>
          <a:fillRef idx="1">
            <a:schemeClr val="lt1"/>
          </a:fillRef>
          <a:effectRef idx="0">
            <a:schemeClr val="accent2"/>
          </a:effectRef>
          <a:fontRef idx="minor">
            <a:schemeClr val="dk1"/>
          </a:fontRef>
        </p:style>
        <p:txBody>
          <a:bodyPr rtlCol="1" anchor="ctr"/>
          <a:lstStyle/>
          <a:p>
            <a:pPr>
              <a:defRPr/>
            </a:pPr>
            <a:r>
              <a:rPr lang="ar-EG" sz="3200" dirty="0"/>
              <a:t>كلُّ الماءِ المَوجودِ عَلى سَطحِ الأَرضِ يُعادُ تَدويرُه، أو يُعادُ استْخدامُه بانتظامٍ من خِلالِ دَورةِ الماءِ. وهيَ حَركةُ اِلماءِ المُستمرةُ بينَ سطحِ الأرضِ والهواءِ، والتي يَتحوَّلُ الماءُ عبرها من الحالةِ السائلةِ إلى الحالةِ الغازيَّةِ، ثم إلى الحالةِ السائِلةِ مَرةً أُخرى.</a:t>
            </a:r>
          </a:p>
          <a:p>
            <a:pPr>
              <a:defRPr/>
            </a:pPr>
            <a:endParaRPr lang="ar-EG" sz="2400" dirty="0"/>
          </a:p>
        </p:txBody>
      </p:sp>
      <p:sp>
        <p:nvSpPr>
          <p:cNvPr id="3" name="Explosion 2 2"/>
          <p:cNvSpPr/>
          <p:nvPr/>
        </p:nvSpPr>
        <p:spPr>
          <a:xfrm>
            <a:off x="785813" y="500063"/>
            <a:ext cx="7929562" cy="1071562"/>
          </a:xfrm>
          <a:prstGeom prst="flowChartTerminator">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a:defRPr/>
            </a:pPr>
            <a:r>
              <a:rPr lang="ar-EG" sz="4800" b="1" dirty="0"/>
              <a:t>ما دَورةُ الماءِ ؟</a:t>
            </a:r>
            <a:endParaRPr lang="uk-UA" sz="4800" b="1" dirty="0"/>
          </a:p>
        </p:txBody>
      </p:sp>
      <p:sp>
        <p:nvSpPr>
          <p:cNvPr id="7" name="مربع نص 6"/>
          <p:cNvSpPr txBox="1">
            <a:spLocks noChangeArrowheads="1"/>
          </p:cNvSpPr>
          <p:nvPr/>
        </p:nvSpPr>
        <p:spPr bwMode="auto">
          <a:xfrm>
            <a:off x="35496" y="322809"/>
            <a:ext cx="2071687" cy="369887"/>
          </a:xfrm>
          <a:prstGeom prst="rect">
            <a:avLst/>
          </a:prstGeom>
          <a:noFill/>
          <a:ln w="9525">
            <a:noFill/>
            <a:miter lim="800000"/>
            <a:headEnd/>
            <a:tailEnd/>
          </a:ln>
        </p:spPr>
        <p:txBody>
          <a:bodyPr>
            <a:spAutoFit/>
          </a:bodyPr>
          <a:lstStyle/>
          <a:p>
            <a:pPr algn="l"/>
            <a:r>
              <a:rPr lang="ar-SA" dirty="0">
                <a:solidFill>
                  <a:srgbClr val="FF0000"/>
                </a:solidFill>
                <a:cs typeface="PT Bold Mirror" pitchFamily="2" charset="-78"/>
              </a:rPr>
              <a:t>رانية المالكي </a:t>
            </a:r>
          </a:p>
        </p:txBody>
      </p:sp>
      <p:sp>
        <p:nvSpPr>
          <p:cNvPr id="2" name="زر الإجراء: فيديو 1">
            <a:hlinkClick r:id="rId6" action="ppaction://hlinkfile" highlightClick="1"/>
          </p:cNvPr>
          <p:cNvSpPr/>
          <p:nvPr/>
        </p:nvSpPr>
        <p:spPr>
          <a:xfrm>
            <a:off x="683568" y="5949280"/>
            <a:ext cx="864096" cy="50405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p:cNvSpPr/>
          <p:nvPr/>
        </p:nvSpPr>
        <p:spPr>
          <a:xfrm>
            <a:off x="1529902" y="5949280"/>
            <a:ext cx="1960761" cy="501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dirty="0"/>
              <a:t>فيديو يعرض دورة الماء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par>
                          <p:cTn id="10" fill="hold">
                            <p:stCondLst>
                              <p:cond delay="1000"/>
                            </p:stCondLst>
                            <p:childTnLst>
                              <p:par>
                                <p:cTn id="11" presetID="25" presetClass="entr" presetSubtype="0" fill="hold" grpId="0" nodeType="afterEffect">
                                  <p:stCondLst>
                                    <p:cond delay="0"/>
                                  </p:stCondLst>
                                  <p:childTnLst>
                                    <p:set>
                                      <p:cBhvr>
                                        <p:cTn id="12" dur="1" fill="hold">
                                          <p:stCondLst>
                                            <p:cond delay="0"/>
                                          </p:stCondLst>
                                        </p:cTn>
                                        <p:tgtEl>
                                          <p:spTgt spid="6">
                                            <p:bg/>
                                          </p:spTgt>
                                        </p:tgtEl>
                                        <p:attrNameLst>
                                          <p:attrName>style.visibility</p:attrName>
                                        </p:attrNameLst>
                                      </p:cBhvr>
                                      <p:to>
                                        <p:strVal val="visible"/>
                                      </p:to>
                                    </p:set>
                                    <p:anim calcmode="lin" valueType="num">
                                      <p:cBhvr>
                                        <p:cTn id="13" dur="500" decel="50000" fill="hold">
                                          <p:stCondLst>
                                            <p:cond delay="0"/>
                                          </p:stCondLst>
                                        </p:cTn>
                                        <p:tgtEl>
                                          <p:spTgt spid="6">
                                            <p:bg/>
                                          </p:spTgt>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6">
                                            <p:bg/>
                                          </p:spTgt>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6">
                                            <p:bg/>
                                          </p:spTgt>
                                        </p:tgtEl>
                                        <p:attrNameLst>
                                          <p:attrName>ppt_w</p:attrName>
                                        </p:attrNameLst>
                                      </p:cBhvr>
                                      <p:tavLst>
                                        <p:tav tm="0">
                                          <p:val>
                                            <p:strVal val="#ppt_w*.05"/>
                                          </p:val>
                                        </p:tav>
                                        <p:tav tm="100000">
                                          <p:val>
                                            <p:strVal val="#ppt_w"/>
                                          </p:val>
                                        </p:tav>
                                      </p:tavLst>
                                    </p:anim>
                                    <p:anim calcmode="lin" valueType="num">
                                      <p:cBhvr>
                                        <p:cTn id="16" dur="1000" fill="hold"/>
                                        <p:tgtEl>
                                          <p:spTgt spid="6">
                                            <p:bg/>
                                          </p:spTgt>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6">
                                            <p:bg/>
                                          </p:spTgt>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6">
                                            <p:bg/>
                                          </p:spTgt>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6">
                                            <p:bg/>
                                          </p:spTgt>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6">
                                            <p:bg/>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onli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l-FAris\Desktop\SAHROOQ\Pictures\GZ650414.jpg"/>
          <p:cNvPicPr>
            <a:picLocks noChangeAspect="1" noChangeArrowheads="1"/>
          </p:cNvPicPr>
          <p:nvPr/>
        </p:nvPicPr>
        <p:blipFill>
          <a:blip r:embed="rId2" cstate="print"/>
          <a:srcRect/>
          <a:stretch>
            <a:fillRect/>
          </a:stretch>
        </p:blipFill>
        <p:spPr bwMode="auto">
          <a:xfrm>
            <a:off x="-1" y="-27384"/>
            <a:ext cx="9122421" cy="6885384"/>
          </a:xfrm>
          <a:prstGeom prst="rect">
            <a:avLst/>
          </a:prstGeom>
          <a:noFill/>
        </p:spPr>
      </p:pic>
      <p:sp>
        <p:nvSpPr>
          <p:cNvPr id="7" name="Text Box 3"/>
          <p:cNvSpPr txBox="1">
            <a:spLocks noChangeArrowheads="1"/>
          </p:cNvSpPr>
          <p:nvPr/>
        </p:nvSpPr>
        <p:spPr bwMode="auto">
          <a:xfrm>
            <a:off x="4139952" y="262389"/>
            <a:ext cx="3260725" cy="646331"/>
          </a:xfrm>
          <a:prstGeom prst="rect">
            <a:avLst/>
          </a:prstGeom>
          <a:noFill/>
          <a:ln w="9525">
            <a:noFill/>
            <a:miter lim="800000"/>
            <a:headEnd/>
            <a:tailEnd/>
          </a:ln>
        </p:spPr>
        <p:txBody>
          <a:bodyPr wrap="square">
            <a:spAutoFit/>
          </a:bodyPr>
          <a:lstStyle/>
          <a:p>
            <a:r>
              <a:rPr lang="ar-SA" sz="3600" dirty="0">
                <a:solidFill>
                  <a:srgbClr val="FFFF66"/>
                </a:solidFill>
              </a:rPr>
              <a:t>كلمة المعلمة</a:t>
            </a:r>
            <a:endParaRPr lang="en-US" sz="3600" dirty="0">
              <a:solidFill>
                <a:srgbClr val="FFFF66"/>
              </a:solidFill>
            </a:endParaRPr>
          </a:p>
        </p:txBody>
      </p:sp>
      <p:sp>
        <p:nvSpPr>
          <p:cNvPr id="8" name="مربع نص 3"/>
          <p:cNvSpPr txBox="1">
            <a:spLocks noChangeArrowheads="1"/>
          </p:cNvSpPr>
          <p:nvPr/>
        </p:nvSpPr>
        <p:spPr bwMode="auto">
          <a:xfrm>
            <a:off x="35496" y="322809"/>
            <a:ext cx="2071687" cy="369887"/>
          </a:xfrm>
          <a:prstGeom prst="rect">
            <a:avLst/>
          </a:prstGeom>
          <a:noFill/>
          <a:ln w="9525">
            <a:noFill/>
            <a:miter lim="800000"/>
            <a:headEnd/>
            <a:tailEnd/>
          </a:ln>
        </p:spPr>
        <p:txBody>
          <a:bodyPr>
            <a:spAutoFit/>
          </a:bodyPr>
          <a:lstStyle/>
          <a:p>
            <a:pPr algn="l"/>
            <a:r>
              <a:rPr lang="ar-SA" dirty="0">
                <a:solidFill>
                  <a:schemeClr val="bg1"/>
                </a:solidFill>
                <a:cs typeface="PT Bold Mirror" pitchFamily="2" charset="-78"/>
              </a:rPr>
              <a:t>رانية المالكي </a:t>
            </a:r>
          </a:p>
        </p:txBody>
      </p:sp>
      <p:sp>
        <p:nvSpPr>
          <p:cNvPr id="6" name="Rectangle 2"/>
          <p:cNvSpPr>
            <a:spLocks noChangeArrowheads="1"/>
          </p:cNvSpPr>
          <p:nvPr/>
        </p:nvSpPr>
        <p:spPr bwMode="auto">
          <a:xfrm>
            <a:off x="3779912" y="836712"/>
            <a:ext cx="4392488" cy="5324535"/>
          </a:xfrm>
          <a:prstGeom prst="rect">
            <a:avLst/>
          </a:prstGeom>
          <a:noFill/>
          <a:ln w="9525">
            <a:noFill/>
            <a:miter lim="800000"/>
            <a:headEnd/>
            <a:tailEnd/>
          </a:ln>
        </p:spPr>
        <p:txBody>
          <a:bodyPr wrap="square" anchor="ctr">
            <a:spAutoFit/>
          </a:bodyPr>
          <a:lstStyle/>
          <a:p>
            <a:pPr algn="ctr"/>
            <a:r>
              <a:rPr lang="ar-SA" sz="2000" b="1" dirty="0">
                <a:solidFill>
                  <a:srgbClr val="008000"/>
                </a:solidFill>
                <a:cs typeface="Monotype Koufi" pitchFamily="2" charset="-78"/>
              </a:rPr>
              <a:t>الحمد لله رب العالمين والصلاة والسلام على سيد المرسلين الذي دعا إلى تربية الأجيال</a:t>
            </a:r>
          </a:p>
          <a:p>
            <a:pPr algn="ctr"/>
            <a:r>
              <a:rPr lang="ar-SA" sz="2000" b="1" dirty="0">
                <a:solidFill>
                  <a:srgbClr val="008000"/>
                </a:solidFill>
                <a:cs typeface="Monotype Koufi" pitchFamily="2" charset="-78"/>
              </a:rPr>
              <a:t>وبعد</a:t>
            </a:r>
            <a:r>
              <a:rPr lang="en-US" sz="2000" b="1" dirty="0">
                <a:solidFill>
                  <a:srgbClr val="008000"/>
                </a:solidFill>
                <a:cs typeface="Monotype Koufi" pitchFamily="2" charset="-78"/>
              </a:rPr>
              <a:t> : </a:t>
            </a:r>
            <a:br>
              <a:rPr lang="en-US" sz="2000" b="1" dirty="0">
                <a:solidFill>
                  <a:srgbClr val="008000"/>
                </a:solidFill>
                <a:cs typeface="Monotype Koufi" pitchFamily="2" charset="-78"/>
              </a:rPr>
            </a:br>
            <a:r>
              <a:rPr lang="ar-SA" sz="2000" b="1" dirty="0">
                <a:solidFill>
                  <a:srgbClr val="008000"/>
                </a:solidFill>
                <a:cs typeface="Monotype Koufi" pitchFamily="2" charset="-78"/>
              </a:rPr>
              <a:t>إلى كل معلمة تريد سبل التفوق والنجاح لتحقيق مستقبل زاهر </a:t>
            </a:r>
            <a:r>
              <a:rPr lang="ar-SA" sz="2000" b="1" dirty="0" err="1">
                <a:solidFill>
                  <a:srgbClr val="008000"/>
                </a:solidFill>
                <a:cs typeface="Monotype Koufi" pitchFamily="2" charset="-78"/>
              </a:rPr>
              <a:t>مشرق </a:t>
            </a:r>
            <a:r>
              <a:rPr lang="ar-SA" sz="2000" b="1" dirty="0">
                <a:solidFill>
                  <a:srgbClr val="008000"/>
                </a:solidFill>
                <a:cs typeface="Monotype Koufi" pitchFamily="2" charset="-78"/>
              </a:rPr>
              <a:t>، إلى كل معلمة </a:t>
            </a:r>
          </a:p>
          <a:p>
            <a:pPr algn="ctr"/>
            <a:endParaRPr lang="ar-SA" sz="2000" b="1" dirty="0">
              <a:solidFill>
                <a:srgbClr val="008000"/>
              </a:solidFill>
              <a:cs typeface="Monotype Koufi" pitchFamily="2" charset="-78"/>
            </a:endParaRPr>
          </a:p>
          <a:p>
            <a:pPr algn="ctr"/>
            <a:r>
              <a:rPr lang="ar-SA" sz="2000" b="1" dirty="0">
                <a:solidFill>
                  <a:srgbClr val="008000"/>
                </a:solidFill>
                <a:cs typeface="Monotype Koufi" pitchFamily="2" charset="-78"/>
              </a:rPr>
              <a:t>أنارت الطريق </a:t>
            </a:r>
            <a:r>
              <a:rPr lang="ar-SA" sz="2000" b="1" dirty="0" err="1">
                <a:solidFill>
                  <a:srgbClr val="008000"/>
                </a:solidFill>
                <a:cs typeface="Monotype Koufi" pitchFamily="2" charset="-78"/>
              </a:rPr>
              <a:t>لطالباتها ،</a:t>
            </a:r>
            <a:r>
              <a:rPr lang="ar-SA" sz="2000" b="1" dirty="0">
                <a:solidFill>
                  <a:srgbClr val="008000"/>
                </a:solidFill>
                <a:cs typeface="Monotype Koufi" pitchFamily="2" charset="-78"/>
              </a:rPr>
              <a:t> </a:t>
            </a:r>
          </a:p>
          <a:p>
            <a:pPr algn="ctr"/>
            <a:endParaRPr lang="ar-SA" sz="2000" b="1" dirty="0">
              <a:solidFill>
                <a:srgbClr val="008000"/>
              </a:solidFill>
              <a:cs typeface="Monotype Koufi" pitchFamily="2" charset="-78"/>
            </a:endParaRPr>
          </a:p>
          <a:p>
            <a:pPr algn="ctr"/>
            <a:r>
              <a:rPr lang="ar-SA" sz="2000" b="1" dirty="0">
                <a:solidFill>
                  <a:srgbClr val="008000"/>
                </a:solidFill>
                <a:cs typeface="Monotype Koufi" pitchFamily="2" charset="-78"/>
              </a:rPr>
              <a:t>وقدمت لهن </a:t>
            </a:r>
            <a:r>
              <a:rPr lang="ar-SA" sz="2000" b="1" dirty="0" err="1">
                <a:solidFill>
                  <a:srgbClr val="008000"/>
                </a:solidFill>
                <a:cs typeface="Monotype Koufi" pitchFamily="2" charset="-78"/>
              </a:rPr>
              <a:t>النصيحة </a:t>
            </a:r>
            <a:r>
              <a:rPr lang="ar-SA" sz="2000" b="1" dirty="0">
                <a:solidFill>
                  <a:srgbClr val="008000"/>
                </a:solidFill>
                <a:cs typeface="Monotype Koufi" pitchFamily="2" charset="-78"/>
              </a:rPr>
              <a:t>,إلى كل طالبة التمست دروب العلم </a:t>
            </a:r>
            <a:r>
              <a:rPr lang="ar-SA" sz="2000" b="1" dirty="0" err="1">
                <a:solidFill>
                  <a:srgbClr val="008000"/>
                </a:solidFill>
                <a:cs typeface="Monotype Koufi" pitchFamily="2" charset="-78"/>
              </a:rPr>
              <a:t>والمعرفة ,</a:t>
            </a:r>
            <a:endParaRPr lang="ar-SA" sz="2000" b="1" dirty="0">
              <a:solidFill>
                <a:srgbClr val="008000"/>
              </a:solidFill>
              <a:cs typeface="Monotype Koufi" pitchFamily="2" charset="-78"/>
            </a:endParaRPr>
          </a:p>
          <a:p>
            <a:pPr algn="ctr"/>
            <a:r>
              <a:rPr lang="ar-SA" sz="2000" b="1" dirty="0">
                <a:solidFill>
                  <a:srgbClr val="008000"/>
                </a:solidFill>
                <a:cs typeface="Monotype Koufi" pitchFamily="2" charset="-78"/>
              </a:rPr>
              <a:t> وبذلت جهودا مضنية للوصول إلى الهدف المنشود الذي ترفع </a:t>
            </a:r>
            <a:r>
              <a:rPr lang="ar-SA" sz="2000" b="1" dirty="0" err="1">
                <a:solidFill>
                  <a:srgbClr val="008000"/>
                </a:solidFill>
                <a:cs typeface="Monotype Koufi" pitchFamily="2" charset="-78"/>
              </a:rPr>
              <a:t>به</a:t>
            </a:r>
            <a:r>
              <a:rPr lang="ar-SA" sz="2000" b="1" dirty="0">
                <a:solidFill>
                  <a:srgbClr val="008000"/>
                </a:solidFill>
                <a:cs typeface="Monotype Koufi" pitchFamily="2" charset="-78"/>
              </a:rPr>
              <a:t> راية وطنها في الأعالي</a:t>
            </a:r>
          </a:p>
          <a:p>
            <a:pPr algn="ctr"/>
            <a:r>
              <a:rPr lang="ar-SA" sz="2000" b="1" dirty="0">
                <a:solidFill>
                  <a:srgbClr val="008000"/>
                </a:solidFill>
                <a:cs typeface="Monotype Koufi" pitchFamily="2" charset="-78"/>
              </a:rPr>
              <a:t> فيواكب كل تقدم وتطور وما أجمل أن نستفيد جميعاً من كل جديد متطور من حولنا</a:t>
            </a:r>
            <a:r>
              <a:rPr lang="en-US" sz="2000" b="1" dirty="0">
                <a:solidFill>
                  <a:srgbClr val="008000"/>
                </a:solidFill>
                <a:cs typeface="Monotype Koufi" pitchFamily="2" charset="-78"/>
              </a:rPr>
              <a:t>.</a:t>
            </a:r>
            <a:endParaRPr lang="ar-SA" sz="2000" b="1" dirty="0">
              <a:solidFill>
                <a:srgbClr val="008000"/>
              </a:solidFill>
              <a:cs typeface="Monotype Koufi" pitchFamily="2" charset="-78"/>
            </a:endParaRPr>
          </a:p>
          <a:p>
            <a:pPr algn="ctr"/>
            <a:br>
              <a:rPr lang="en-US" sz="2000" b="1" dirty="0">
                <a:solidFill>
                  <a:srgbClr val="008000"/>
                </a:solidFill>
                <a:cs typeface="Monotype Koufi" pitchFamily="2" charset="-78"/>
              </a:rPr>
            </a:br>
            <a:r>
              <a:rPr lang="ar-SA" sz="2000" b="1" dirty="0">
                <a:solidFill>
                  <a:srgbClr val="008000"/>
                </a:solidFill>
                <a:cs typeface="Monotype Koufi" pitchFamily="2" charset="-78"/>
              </a:rPr>
              <a:t>وفي الختام أسأل الله تعالى أن يجعل عملنا مقبولا خالصاً لوجه الله</a:t>
            </a:r>
            <a:r>
              <a:rPr lang="ar-SA" sz="2000" dirty="0">
                <a:cs typeface="PT Bold Heading" pitchFamily="2" charset="-78"/>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3.jpg"/>
          <p:cNvPicPr>
            <a:picLocks noChangeAspect="1"/>
          </p:cNvPicPr>
          <p:nvPr/>
        </p:nvPicPr>
        <p:blipFill>
          <a:blip r:embed="rId3" cstate="print"/>
          <a:stretch>
            <a:fillRect/>
          </a:stretch>
        </p:blipFill>
        <p:spPr>
          <a:xfrm>
            <a:off x="-1" y="0"/>
            <a:ext cx="9136663" cy="6858000"/>
          </a:xfrm>
          <a:prstGeom prst="rect">
            <a:avLst/>
          </a:prstGeom>
        </p:spPr>
      </p:pic>
      <p:sp>
        <p:nvSpPr>
          <p:cNvPr id="6" name="Parallelogram 5"/>
          <p:cNvSpPr/>
          <p:nvPr/>
        </p:nvSpPr>
        <p:spPr bwMode="auto">
          <a:xfrm>
            <a:off x="428625" y="1571625"/>
            <a:ext cx="8215313" cy="5000625"/>
          </a:xfrm>
          <a:prstGeom prst="snipRoundRect">
            <a:avLst/>
          </a:prstGeom>
          <a:ln/>
        </p:spPr>
        <p:style>
          <a:lnRef idx="2">
            <a:schemeClr val="accent2"/>
          </a:lnRef>
          <a:fillRef idx="1">
            <a:schemeClr val="lt1"/>
          </a:fillRef>
          <a:effectRef idx="0">
            <a:schemeClr val="accent2"/>
          </a:effectRef>
          <a:fontRef idx="minor">
            <a:schemeClr val="dk1"/>
          </a:fontRef>
        </p:style>
        <p:txBody>
          <a:bodyPr rtlCol="1" anchor="ctr"/>
          <a:lstStyle/>
          <a:p>
            <a:pPr>
              <a:defRPr/>
            </a:pPr>
            <a:endParaRPr lang="ar-EG" sz="2800" dirty="0"/>
          </a:p>
          <a:p>
            <a:pPr>
              <a:defRPr/>
            </a:pPr>
            <a:r>
              <a:rPr lang="ar-EG" sz="2800" dirty="0"/>
              <a:t>الماءُ في المُحيطاتِ، والبحارِ، والبُحيراتِ، والبِرَكِ،والأَنهارِ، يَمتصُّ حَرارةَ الشمسِ التي تسرّعُ عمليةَ تَبخُّرِه.</a:t>
            </a:r>
          </a:p>
          <a:p>
            <a:pPr>
              <a:defRPr/>
            </a:pPr>
            <a:r>
              <a:rPr lang="ar-EG" sz="2800" dirty="0"/>
              <a:t>ويُقصدُ بِالتَّبخرِ تَحولُ الماءِ من الحالةِ السائِلةِ إلى الحالةِ الغازيَّةِ، فيصبح على شَكلِ بُخارِ ماءٍ يَرتفعُ في الغِلافِ الجَويِّ، حيثُ يبردُ.</a:t>
            </a:r>
          </a:p>
          <a:p>
            <a:pPr>
              <a:defRPr/>
            </a:pPr>
            <a:r>
              <a:rPr lang="ar-EG" sz="2800" dirty="0"/>
              <a:t>وعِندما يَبردُ بُخارُ الماءِ يَتكثَّفُ على شَكلِ قطراتٍ.</a:t>
            </a:r>
          </a:p>
          <a:p>
            <a:pPr>
              <a:defRPr/>
            </a:pPr>
            <a:r>
              <a:rPr lang="ar-EG" sz="2800" dirty="0"/>
              <a:t>والتَّكثُفُ هو تَحوُّلُ المادةِ من الحالةِ الغَازيَّةِ إلى الحالةِ السّائِلةِ. تَتجمَّعُ قطراتُ الماءِ وتُشكَّلُ السُّحُبَ، وعِندما تُصبحُ قطراتُ الماءِ ثَقيلةً بحيثُ تعجزُ السُّحُب عن حَملِها تَسقطُ على شَكل هُطولٍ. ويكونُ الهُطولُ عادةً في ثلاثةِ أشكالٍ: البَرَدِ، والثلجِ، والمَطرِ.</a:t>
            </a:r>
          </a:p>
        </p:txBody>
      </p:sp>
      <p:sp>
        <p:nvSpPr>
          <p:cNvPr id="3" name="Explosion 2 2"/>
          <p:cNvSpPr/>
          <p:nvPr/>
        </p:nvSpPr>
        <p:spPr>
          <a:xfrm>
            <a:off x="755576" y="548680"/>
            <a:ext cx="7929562" cy="1071562"/>
          </a:xfrm>
          <a:prstGeom prst="flowChartTerminator">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a:defRPr/>
            </a:pPr>
            <a:r>
              <a:rPr lang="ar-EG" sz="4800" b="1" dirty="0"/>
              <a:t>ما دَورةُ الماءِ ؟</a:t>
            </a:r>
            <a:endParaRPr lang="uk-UA" sz="4800" b="1" dirty="0"/>
          </a:p>
        </p:txBody>
      </p:sp>
      <p:sp>
        <p:nvSpPr>
          <p:cNvPr id="5" name="مربع نص 4"/>
          <p:cNvSpPr txBox="1">
            <a:spLocks noChangeArrowheads="1"/>
          </p:cNvSpPr>
          <p:nvPr/>
        </p:nvSpPr>
        <p:spPr bwMode="auto">
          <a:xfrm>
            <a:off x="35496" y="322809"/>
            <a:ext cx="2071687" cy="369887"/>
          </a:xfrm>
          <a:prstGeom prst="rect">
            <a:avLst/>
          </a:prstGeom>
          <a:noFill/>
          <a:ln w="9525">
            <a:noFill/>
            <a:miter lim="800000"/>
            <a:headEnd/>
            <a:tailEnd/>
          </a:ln>
        </p:spPr>
        <p:txBody>
          <a:bodyPr>
            <a:spAutoFit/>
          </a:bodyPr>
          <a:lstStyle/>
          <a:p>
            <a:pPr algn="l"/>
            <a:r>
              <a:rPr lang="ar-SA" dirty="0">
                <a:solidFill>
                  <a:srgbClr val="FF0000"/>
                </a:solidFill>
                <a:cs typeface="PT Bold Mirror" pitchFamily="2" charset="-78"/>
              </a:rPr>
              <a:t>رانية المالكي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ype.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ype.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3.jpg"/>
          <p:cNvPicPr>
            <a:picLocks noChangeAspect="1"/>
          </p:cNvPicPr>
          <p:nvPr/>
        </p:nvPicPr>
        <p:blipFill>
          <a:blip r:embed="rId3" cstate="print"/>
          <a:stretch>
            <a:fillRect/>
          </a:stretch>
        </p:blipFill>
        <p:spPr>
          <a:xfrm>
            <a:off x="0" y="0"/>
            <a:ext cx="9144000" cy="6858000"/>
          </a:xfrm>
          <a:prstGeom prst="rect">
            <a:avLst/>
          </a:prstGeom>
        </p:spPr>
      </p:pic>
      <p:sp>
        <p:nvSpPr>
          <p:cNvPr id="6" name="Parallelogram 5"/>
          <p:cNvSpPr/>
          <p:nvPr/>
        </p:nvSpPr>
        <p:spPr bwMode="auto">
          <a:xfrm>
            <a:off x="428625" y="1571625"/>
            <a:ext cx="8215313" cy="5000625"/>
          </a:xfrm>
          <a:prstGeom prst="snipRoundRect">
            <a:avLst/>
          </a:prstGeom>
          <a:ln/>
        </p:spPr>
        <p:style>
          <a:lnRef idx="2">
            <a:schemeClr val="accent2"/>
          </a:lnRef>
          <a:fillRef idx="1">
            <a:schemeClr val="lt1"/>
          </a:fillRef>
          <a:effectRef idx="0">
            <a:schemeClr val="accent2"/>
          </a:effectRef>
          <a:fontRef idx="minor">
            <a:schemeClr val="dk1"/>
          </a:fontRef>
        </p:style>
        <p:txBody>
          <a:bodyPr rtlCol="1" anchor="ctr"/>
          <a:lstStyle/>
          <a:p>
            <a:pPr>
              <a:defRPr/>
            </a:pPr>
            <a:r>
              <a:rPr lang="ar-EG" sz="3200" dirty="0"/>
              <a:t>أَلَمْ تَرَ أَنَّ اللَّهَ يُزْجِي سَحَابًا ثُمَّ يُؤَلِّفُ بَيْنَهُ ثُمَّ يَجْعَلُهُ رُكَامًا فَتَرَى الْوَدْقَ يَخْرُجُ مِنْ خِلالِهِ وَيُنَزِّلُ مِنَ السَّمَاءِ مِنْ جِبَالٍ فِيهَا مِنْ بَرَدٍ فَيُصِيبُ بِهِ مَنْ يَشَاءُ وَيَصْرِفُهُ عَنْ مَنْ يَشَاءُ يَكَادُ سَنَا بَرْقِهِ يَذْهَبُ بِالأبْصَارِ (سورة النور، آية ٤٣)</a:t>
            </a:r>
          </a:p>
        </p:txBody>
      </p:sp>
      <p:sp>
        <p:nvSpPr>
          <p:cNvPr id="3" name="Explosion 2 2"/>
          <p:cNvSpPr/>
          <p:nvPr/>
        </p:nvSpPr>
        <p:spPr>
          <a:xfrm>
            <a:off x="785813" y="500063"/>
            <a:ext cx="7929562" cy="1071562"/>
          </a:xfrm>
          <a:prstGeom prst="flowChartTerminator">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a:defRPr/>
            </a:pPr>
            <a:r>
              <a:rPr lang="ar-EG" sz="4800" b="1" dirty="0"/>
              <a:t>ما دَورةُ الماءِ ؟</a:t>
            </a:r>
            <a:endParaRPr lang="uk-UA" sz="4800" b="1" dirty="0"/>
          </a:p>
        </p:txBody>
      </p:sp>
      <p:sp>
        <p:nvSpPr>
          <p:cNvPr id="5" name="مربع نص 4"/>
          <p:cNvSpPr txBox="1">
            <a:spLocks noChangeArrowheads="1"/>
          </p:cNvSpPr>
          <p:nvPr/>
        </p:nvSpPr>
        <p:spPr bwMode="auto">
          <a:xfrm>
            <a:off x="35496" y="322809"/>
            <a:ext cx="2071687" cy="369887"/>
          </a:xfrm>
          <a:prstGeom prst="rect">
            <a:avLst/>
          </a:prstGeom>
          <a:noFill/>
          <a:ln w="9525">
            <a:noFill/>
            <a:miter lim="800000"/>
            <a:headEnd/>
            <a:tailEnd/>
          </a:ln>
        </p:spPr>
        <p:txBody>
          <a:bodyPr>
            <a:spAutoFit/>
          </a:bodyPr>
          <a:lstStyle/>
          <a:p>
            <a:pPr algn="l"/>
            <a:r>
              <a:rPr lang="ar-SA" dirty="0">
                <a:solidFill>
                  <a:srgbClr val="FF0000"/>
                </a:solidFill>
                <a:cs typeface="PT Bold Mirror" pitchFamily="2" charset="-78"/>
              </a:rPr>
              <a:t>رانية المالكي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النور اية 4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صورة3.jpg"/>
          <p:cNvPicPr>
            <a:picLocks noChangeAspect="1"/>
          </p:cNvPicPr>
          <p:nvPr/>
        </p:nvPicPr>
        <p:blipFill>
          <a:blip r:embed="rId3" cstate="print"/>
          <a:stretch>
            <a:fillRect/>
          </a:stretch>
        </p:blipFill>
        <p:spPr>
          <a:xfrm>
            <a:off x="0" y="0"/>
            <a:ext cx="9144000" cy="6858000"/>
          </a:xfrm>
          <a:prstGeom prst="rect">
            <a:avLst/>
          </a:prstGeom>
        </p:spPr>
      </p:pic>
      <p:sp>
        <p:nvSpPr>
          <p:cNvPr id="6" name="Parallelogram 5"/>
          <p:cNvSpPr/>
          <p:nvPr/>
        </p:nvSpPr>
        <p:spPr bwMode="auto">
          <a:xfrm>
            <a:off x="428625" y="1571625"/>
            <a:ext cx="8215313" cy="5286375"/>
          </a:xfrm>
          <a:prstGeom prst="snipRoundRect">
            <a:avLst/>
          </a:prstGeom>
          <a:ln/>
        </p:spPr>
        <p:style>
          <a:lnRef idx="2">
            <a:schemeClr val="accent2"/>
          </a:lnRef>
          <a:fillRef idx="1">
            <a:schemeClr val="lt1"/>
          </a:fillRef>
          <a:effectRef idx="0">
            <a:schemeClr val="accent2"/>
          </a:effectRef>
          <a:fontRef idx="minor">
            <a:schemeClr val="dk1"/>
          </a:fontRef>
        </p:style>
        <p:txBody>
          <a:bodyPr rtlCol="1" anchor="ctr"/>
          <a:lstStyle/>
          <a:p>
            <a:pPr>
              <a:defRPr/>
            </a:pPr>
            <a:r>
              <a:rPr lang="ar-EG" sz="3200" dirty="0"/>
              <a:t> تَستمرُّ دَورةُ الماءِ بعدَ أن يعودَ إلى سطحِ الأرضِ، حيثُ يتجمعُ جزءٌ منه على سَطحِ الأرضِ ويجرى عبرَ المنحدراتِ، وتُعرفُ المنطقةُ التي يَجري منها الماءُ بحوضِ الماءِ السطحيِّ.</a:t>
            </a:r>
          </a:p>
          <a:p>
            <a:pPr>
              <a:defRPr/>
            </a:pPr>
            <a:r>
              <a:rPr lang="ar-EG" sz="3200" dirty="0"/>
              <a:t> يتدفقُ الماءُ الذي لا يتمُّ امتصاصُه من قِبَل التربةِ على شكلِ أنهارٍ قبلَ أنْ يَصُبَّ في المحيطاتِ والبحارِ. وتُسَّمى هذهِ المياهُ المياهَ الجاريةَ.</a:t>
            </a:r>
          </a:p>
          <a:p>
            <a:pPr>
              <a:defRPr/>
            </a:pPr>
            <a:r>
              <a:rPr lang="ar-EG" sz="3200" dirty="0"/>
              <a:t> أما الجزءُ الآخرُ منَ الماءِ فيدخلُ إلى جوفِ الأرضِ ويسمَّى المياهَ الجوفيةَ التي تُختزنُ في مسامّاتِ التربةِ والصخورِ .</a:t>
            </a:r>
          </a:p>
        </p:txBody>
      </p:sp>
      <p:sp>
        <p:nvSpPr>
          <p:cNvPr id="3" name="Explosion 2 2"/>
          <p:cNvSpPr/>
          <p:nvPr/>
        </p:nvSpPr>
        <p:spPr>
          <a:xfrm>
            <a:off x="827584" y="476672"/>
            <a:ext cx="7929562" cy="1071562"/>
          </a:xfrm>
          <a:prstGeom prst="flowChartTerminator">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a:defRPr/>
            </a:pPr>
            <a:r>
              <a:rPr lang="ar-EG" sz="4800" b="1" dirty="0"/>
              <a:t>ما دَورةُ الماءِ ؟</a:t>
            </a:r>
            <a:endParaRPr lang="uk-UA" sz="4800" b="1" dirty="0"/>
          </a:p>
        </p:txBody>
      </p:sp>
      <p:sp>
        <p:nvSpPr>
          <p:cNvPr id="5" name="مربع نص 4"/>
          <p:cNvSpPr txBox="1">
            <a:spLocks noChangeArrowheads="1"/>
          </p:cNvSpPr>
          <p:nvPr/>
        </p:nvSpPr>
        <p:spPr bwMode="auto">
          <a:xfrm>
            <a:off x="35496" y="322809"/>
            <a:ext cx="2071687" cy="369887"/>
          </a:xfrm>
          <a:prstGeom prst="rect">
            <a:avLst/>
          </a:prstGeom>
          <a:noFill/>
          <a:ln w="9525">
            <a:noFill/>
            <a:miter lim="800000"/>
            <a:headEnd/>
            <a:tailEnd/>
          </a:ln>
        </p:spPr>
        <p:txBody>
          <a:bodyPr>
            <a:spAutoFit/>
          </a:bodyPr>
          <a:lstStyle/>
          <a:p>
            <a:pPr algn="l"/>
            <a:r>
              <a:rPr lang="ar-SA" dirty="0">
                <a:solidFill>
                  <a:srgbClr val="FF0000"/>
                </a:solidFill>
                <a:cs typeface="PT Bold Mirror" pitchFamily="2" charset="-78"/>
              </a:rPr>
              <a:t>رانية المالكي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type.wav"/>
                                        </p:tgtEl>
                                      </p:cMediaNode>
                                    </p:audio>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Picture 6"/>
          <p:cNvPicPr>
            <a:picLocks noChangeAspect="1" noChangeArrowheads="1"/>
          </p:cNvPicPr>
          <p:nvPr/>
        </p:nvPicPr>
        <p:blipFill>
          <a:blip r:embed="rId4" cstate="print"/>
          <a:srcRect/>
          <a:stretch>
            <a:fillRect/>
          </a:stretch>
        </p:blipFill>
        <p:spPr bwMode="auto">
          <a:xfrm>
            <a:off x="214282" y="1357298"/>
            <a:ext cx="8734425" cy="5314950"/>
          </a:xfrm>
          <a:prstGeom prst="rect">
            <a:avLst/>
          </a:prstGeom>
          <a:ln w="228600" cap="sq" cmpd="thickThin">
            <a:solidFill>
              <a:srgbClr val="000000"/>
            </a:solidFill>
            <a:prstDash val="solid"/>
            <a:miter lim="800000"/>
          </a:ln>
          <a:effectLst>
            <a:innerShdw blurRad="76200">
              <a:srgbClr val="000000"/>
            </a:innerShdw>
          </a:effectLst>
        </p:spPr>
      </p:pic>
      <p:sp>
        <p:nvSpPr>
          <p:cNvPr id="3" name="Explosion 2 2"/>
          <p:cNvSpPr/>
          <p:nvPr/>
        </p:nvSpPr>
        <p:spPr>
          <a:xfrm>
            <a:off x="2357438" y="0"/>
            <a:ext cx="4786312" cy="1428750"/>
          </a:xfrm>
          <a:prstGeom prst="cloud">
            <a:avLst/>
          </a:prstGeom>
          <a:ln/>
        </p:spPr>
        <p:style>
          <a:lnRef idx="2">
            <a:schemeClr val="accent1"/>
          </a:lnRef>
          <a:fillRef idx="1">
            <a:schemeClr val="lt1"/>
          </a:fillRef>
          <a:effectRef idx="0">
            <a:schemeClr val="accent1"/>
          </a:effectRef>
          <a:fontRef idx="minor">
            <a:schemeClr val="dk1"/>
          </a:fontRef>
        </p:style>
        <p:txBody>
          <a:bodyPr rtlCol="1" anchor="ctr"/>
          <a:lstStyle/>
          <a:p>
            <a:pPr algn="ctr">
              <a:defRPr/>
            </a:pPr>
            <a:r>
              <a:rPr lang="ar-EG" sz="4800" b="1" dirty="0"/>
              <a:t>دورةُ الماءِ </a:t>
            </a:r>
            <a:endParaRPr lang="uk-UA" sz="4800" b="1" dirty="0"/>
          </a:p>
        </p:txBody>
      </p:sp>
      <p:sp>
        <p:nvSpPr>
          <p:cNvPr id="4" name="مربع نص 3"/>
          <p:cNvSpPr txBox="1">
            <a:spLocks noChangeArrowheads="1"/>
          </p:cNvSpPr>
          <p:nvPr/>
        </p:nvSpPr>
        <p:spPr bwMode="auto">
          <a:xfrm>
            <a:off x="35496" y="322809"/>
            <a:ext cx="2071687" cy="369887"/>
          </a:xfrm>
          <a:prstGeom prst="rect">
            <a:avLst/>
          </a:prstGeom>
          <a:noFill/>
          <a:ln w="9525">
            <a:noFill/>
            <a:miter lim="800000"/>
            <a:headEnd/>
            <a:tailEnd/>
          </a:ln>
        </p:spPr>
        <p:txBody>
          <a:bodyPr>
            <a:spAutoFit/>
          </a:bodyPr>
          <a:lstStyle/>
          <a:p>
            <a:pPr algn="l"/>
            <a:r>
              <a:rPr lang="ar-SA" dirty="0">
                <a:solidFill>
                  <a:srgbClr val="FF0000"/>
                </a:solidFill>
                <a:cs typeface="PT Bold Mirror" pitchFamily="2" charset="-78"/>
              </a:rPr>
              <a:t>رانية المالكي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8678"/>
                                        </p:tgtEl>
                                        <p:attrNameLst>
                                          <p:attrName>style.visibility</p:attrName>
                                        </p:attrNameLst>
                                      </p:cBhvr>
                                      <p:to>
                                        <p:strVal val="visible"/>
                                      </p:to>
                                    </p:set>
                                    <p:anim calcmode="lin" valueType="num">
                                      <p:cBhvr additive="base">
                                        <p:cTn id="13" dur="500" fill="hold"/>
                                        <p:tgtEl>
                                          <p:spTgt spid="28678"/>
                                        </p:tgtEl>
                                        <p:attrNameLst>
                                          <p:attrName>ppt_x</p:attrName>
                                        </p:attrNameLst>
                                      </p:cBhvr>
                                      <p:tavLst>
                                        <p:tav tm="0">
                                          <p:val>
                                            <p:strVal val="#ppt_x"/>
                                          </p:val>
                                        </p:tav>
                                        <p:tav tm="100000">
                                          <p:val>
                                            <p:strVal val="#ppt_x"/>
                                          </p:val>
                                        </p:tav>
                                      </p:tavLst>
                                    </p:anim>
                                    <p:anim calcmode="lin" valueType="num">
                                      <p:cBhvr additive="base">
                                        <p:cTn id="14" dur="500" fill="hold"/>
                                        <p:tgtEl>
                                          <p:spTgt spid="286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Activ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l-FAris\Desktop\SAHROOQ\Pictures\HS098_350AA.jpg"/>
          <p:cNvPicPr>
            <a:picLocks noChangeAspect="1" noChangeArrowheads="1"/>
          </p:cNvPicPr>
          <p:nvPr/>
        </p:nvPicPr>
        <p:blipFill>
          <a:blip r:embed="rId2" cstate="print"/>
          <a:srcRect/>
          <a:stretch>
            <a:fillRect/>
          </a:stretch>
        </p:blipFill>
        <p:spPr bwMode="auto">
          <a:xfrm>
            <a:off x="0" y="0"/>
            <a:ext cx="9173038" cy="6858000"/>
          </a:xfrm>
          <a:prstGeom prst="rect">
            <a:avLst/>
          </a:prstGeom>
          <a:noFill/>
        </p:spPr>
      </p:pic>
      <p:sp>
        <p:nvSpPr>
          <p:cNvPr id="3" name="Text Box 2"/>
          <p:cNvSpPr txBox="1">
            <a:spLocks noChangeArrowheads="1"/>
          </p:cNvSpPr>
          <p:nvPr/>
        </p:nvSpPr>
        <p:spPr bwMode="auto">
          <a:xfrm>
            <a:off x="4673307" y="103731"/>
            <a:ext cx="4896544" cy="1785104"/>
          </a:xfrm>
          <a:prstGeom prst="rect">
            <a:avLst/>
          </a:prstGeom>
          <a:noFill/>
          <a:ln w="9525" algn="ctr">
            <a:noFill/>
            <a:miter lim="800000"/>
            <a:headEnd/>
            <a:tailEnd/>
          </a:ln>
        </p:spPr>
        <p:txBody>
          <a:bodyPr wrap="square">
            <a:spAutoFit/>
          </a:bodyPr>
          <a:lstStyle/>
          <a:p>
            <a:pPr algn="ctr">
              <a:spcBef>
                <a:spcPct val="50000"/>
              </a:spcBef>
            </a:pPr>
            <a:r>
              <a:rPr lang="ar-SA" sz="11000" dirty="0">
                <a:solidFill>
                  <a:srgbClr val="FFFF00"/>
                </a:solidFill>
                <a:cs typeface="Old Antic Bold" pitchFamily="2" charset="-78"/>
              </a:rPr>
              <a:t>استرخاء</a:t>
            </a:r>
            <a:endParaRPr lang="en-US" sz="11000" dirty="0">
              <a:solidFill>
                <a:srgbClr val="FFFF00"/>
              </a:solidFill>
              <a:cs typeface="Old Antic Bold" pitchFamily="2" charset="-78"/>
            </a:endParaRPr>
          </a:p>
        </p:txBody>
      </p:sp>
      <p:sp>
        <p:nvSpPr>
          <p:cNvPr id="4" name="مربع نص 2"/>
          <p:cNvSpPr txBox="1">
            <a:spLocks noChangeArrowheads="1"/>
          </p:cNvSpPr>
          <p:nvPr/>
        </p:nvSpPr>
        <p:spPr bwMode="auto">
          <a:xfrm>
            <a:off x="35496" y="250801"/>
            <a:ext cx="2071687" cy="369887"/>
          </a:xfrm>
          <a:prstGeom prst="rect">
            <a:avLst/>
          </a:prstGeom>
          <a:noFill/>
          <a:ln w="9525">
            <a:noFill/>
            <a:miter lim="800000"/>
            <a:headEnd/>
            <a:tailEnd/>
          </a:ln>
        </p:spPr>
        <p:txBody>
          <a:bodyPr>
            <a:spAutoFit/>
          </a:bodyPr>
          <a:lstStyle/>
          <a:p>
            <a:pPr algn="l"/>
            <a:r>
              <a:rPr lang="ar-SA" dirty="0">
                <a:solidFill>
                  <a:srgbClr val="FF0000"/>
                </a:solidFill>
                <a:cs typeface="PT Bold Mirror" pitchFamily="2" charset="-78"/>
              </a:rPr>
              <a:t>رانية المالكي </a:t>
            </a:r>
          </a:p>
        </p:txBody>
      </p:sp>
      <p:sp>
        <p:nvSpPr>
          <p:cNvPr id="7" name="مستطيل 6"/>
          <p:cNvSpPr/>
          <p:nvPr/>
        </p:nvSpPr>
        <p:spPr>
          <a:xfrm>
            <a:off x="1547664" y="1772816"/>
            <a:ext cx="6408712" cy="230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5400" b="1" dirty="0" err="1">
                <a:solidFill>
                  <a:schemeClr val="tx2">
                    <a:lumMod val="75000"/>
                  </a:schemeClr>
                </a:solidFill>
              </a:rPr>
              <a:t>إبنة</a:t>
            </a:r>
            <a:r>
              <a:rPr lang="ar-SA" sz="5400" b="1" dirty="0">
                <a:solidFill>
                  <a:schemeClr val="tx2">
                    <a:lumMod val="75000"/>
                  </a:schemeClr>
                </a:solidFill>
              </a:rPr>
              <a:t> الإسلام الرائعة  </a:t>
            </a:r>
          </a:p>
          <a:p>
            <a:pPr algn="ctr"/>
            <a:r>
              <a:rPr lang="ar-SA" sz="5400" b="1" dirty="0">
                <a:solidFill>
                  <a:schemeClr val="tx2">
                    <a:lumMod val="75000"/>
                  </a:schemeClr>
                </a:solidFill>
              </a:rPr>
              <a:t>أغمضي عيناك وتخيلي الحياة بدون الماء </a:t>
            </a:r>
          </a:p>
        </p:txBody>
      </p:sp>
      <p:sp>
        <p:nvSpPr>
          <p:cNvPr id="2" name="زر الإجراء: فيديو 1">
            <a:hlinkClick r:id="rId3" action="ppaction://hlinkfile" highlightClick="1"/>
          </p:cNvPr>
          <p:cNvSpPr/>
          <p:nvPr/>
        </p:nvSpPr>
        <p:spPr>
          <a:xfrm>
            <a:off x="395536" y="6237312"/>
            <a:ext cx="720080" cy="504056"/>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p:cNvSpPr/>
          <p:nvPr/>
        </p:nvSpPr>
        <p:spPr>
          <a:xfrm>
            <a:off x="1468951" y="4365104"/>
            <a:ext cx="6408712" cy="2304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5400" b="1" dirty="0">
                <a:solidFill>
                  <a:srgbClr val="C00000"/>
                </a:solidFill>
              </a:rPr>
              <a:t> بعد مشاهدة العرض </a:t>
            </a:r>
          </a:p>
          <a:p>
            <a:pPr algn="ctr"/>
            <a:r>
              <a:rPr lang="ar-SA" sz="5400" b="1" dirty="0">
                <a:solidFill>
                  <a:srgbClr val="C00000"/>
                </a:solidFill>
              </a:rPr>
              <a:t>كوني فطنة وأخبريني كيف نحافظ على الماء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lay 3"/>
          <p:cNvSpPr/>
          <p:nvPr/>
        </p:nvSpPr>
        <p:spPr bwMode="auto">
          <a:xfrm rot="5400000">
            <a:off x="2178815" y="107152"/>
            <a:ext cx="4857775" cy="8215343"/>
          </a:xfrm>
          <a:prstGeom prst="flowChartDelay">
            <a:avLst/>
          </a:prstGeom>
          <a:blipFill dpi="0" rotWithShape="1">
            <a:blip r:embed="rId5" cstate="print"/>
            <a:srcRect/>
            <a:stretch>
              <a:fillRect t="-15000" b="-14000"/>
            </a:stretch>
          </a:blipFill>
          <a:ln w="793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5" name="TextBox 4"/>
          <p:cNvSpPr txBox="1">
            <a:spLocks noChangeArrowheads="1"/>
          </p:cNvSpPr>
          <p:nvPr/>
        </p:nvSpPr>
        <p:spPr bwMode="auto">
          <a:xfrm>
            <a:off x="785813" y="2428875"/>
            <a:ext cx="7500937" cy="2862263"/>
          </a:xfrm>
          <a:prstGeom prst="rect">
            <a:avLst/>
          </a:prstGeom>
          <a:noFill/>
          <a:ln w="9525">
            <a:noFill/>
            <a:miter lim="800000"/>
            <a:headEnd/>
            <a:tailEnd/>
          </a:ln>
        </p:spPr>
        <p:txBody>
          <a:bodyPr>
            <a:spAutoFit/>
          </a:bodyPr>
          <a:lstStyle/>
          <a:p>
            <a:r>
              <a:rPr lang="ar-EG" sz="3600"/>
              <a:t>في أى مَرحلةٍ من مَراحلِ دَورةِ الماءِ يكونُ الماءَ في الحالةِ الغازيّةِ ؟</a:t>
            </a:r>
          </a:p>
          <a:p>
            <a:r>
              <a:rPr lang="ar-EG" sz="3600" b="1">
                <a:solidFill>
                  <a:srgbClr val="800000"/>
                </a:solidFill>
              </a:rPr>
              <a:t>إِرْشادٌ</a:t>
            </a:r>
          </a:p>
          <a:p>
            <a:r>
              <a:rPr lang="ar-EG" sz="3600"/>
              <a:t>إذا لم يَكُن الماءُ سائلً أو في الحالةِ الصُّلبةِ وجبَ أن يكونَ غازًا ؟</a:t>
            </a:r>
            <a:endParaRPr lang="uk-UA" sz="3600"/>
          </a:p>
        </p:txBody>
      </p:sp>
      <p:sp>
        <p:nvSpPr>
          <p:cNvPr id="6" name="Down Arrow Callout 1"/>
          <p:cNvSpPr/>
          <p:nvPr/>
        </p:nvSpPr>
        <p:spPr>
          <a:xfrm>
            <a:off x="2643174" y="500042"/>
            <a:ext cx="4000528" cy="1143008"/>
          </a:xfrm>
          <a:prstGeom prst="downArrowCallout">
            <a:avLst/>
          </a:prstGeom>
          <a:solidFill>
            <a:srgbClr val="FFC000"/>
          </a:solidFill>
          <a:ln w="57150">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b="1" dirty="0">
                <a:solidFill>
                  <a:schemeClr val="tx1"/>
                </a:solidFill>
              </a:rPr>
              <a:t>أقرأ الشكل</a:t>
            </a:r>
            <a:endParaRPr lang="en-US" sz="4400" b="1" dirty="0">
              <a:solidFill>
                <a:schemeClr val="tx1"/>
              </a:solidFill>
            </a:endParaRPr>
          </a:p>
        </p:txBody>
      </p:sp>
      <p:sp>
        <p:nvSpPr>
          <p:cNvPr id="7" name="مستطيل مستدير الزوايا 6"/>
          <p:cNvSpPr/>
          <p:nvPr/>
        </p:nvSpPr>
        <p:spPr>
          <a:xfrm>
            <a:off x="2357438" y="3071813"/>
            <a:ext cx="2578100" cy="714375"/>
          </a:xfrm>
          <a:prstGeom prst="round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ar-EG" sz="3600" b="1" dirty="0"/>
              <a:t>في حالة التبخر.</a:t>
            </a:r>
            <a:endParaRPr lang="ar-SA" sz="3600" dirty="0"/>
          </a:p>
        </p:txBody>
      </p:sp>
      <p:sp>
        <p:nvSpPr>
          <p:cNvPr id="8" name="مربع نص 7"/>
          <p:cNvSpPr txBox="1">
            <a:spLocks noChangeArrowheads="1"/>
          </p:cNvSpPr>
          <p:nvPr/>
        </p:nvSpPr>
        <p:spPr bwMode="auto">
          <a:xfrm>
            <a:off x="35496" y="322809"/>
            <a:ext cx="2071687" cy="369887"/>
          </a:xfrm>
          <a:prstGeom prst="rect">
            <a:avLst/>
          </a:prstGeom>
          <a:noFill/>
          <a:ln w="9525">
            <a:noFill/>
            <a:miter lim="800000"/>
            <a:headEnd/>
            <a:tailEnd/>
          </a:ln>
        </p:spPr>
        <p:txBody>
          <a:bodyPr>
            <a:spAutoFit/>
          </a:bodyPr>
          <a:lstStyle/>
          <a:p>
            <a:pPr algn="l"/>
            <a:r>
              <a:rPr lang="ar-SA" dirty="0">
                <a:solidFill>
                  <a:srgbClr val="FF0000"/>
                </a:solidFill>
                <a:cs typeface="PT Bold Mirror" pitchFamily="2" charset="-78"/>
              </a:rPr>
              <a:t>رانية المالكي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online.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online.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online.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online.wav"/>
                                        </p:tgtEl>
                                      </p:cMediaNode>
                                    </p:audio>
                                  </p:subTnLst>
                                </p:cTn>
                              </p:par>
                            </p:childTnLst>
                          </p:cTn>
                        </p:par>
                        <p:par>
                          <p:cTn id="27" fill="hold">
                            <p:stCondLst>
                              <p:cond delay="500"/>
                            </p:stCondLst>
                            <p:childTnLst>
                              <p:par>
                                <p:cTn id="28" presetID="21" presetClass="entr" presetSubtype="4"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heel(4)">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drumroll.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extLst>
              <a:ext uri="{28A0092B-C50C-407E-A947-70E740481C1C}">
                <a14:useLocalDpi xmlns:a14="http://schemas.microsoft.com/office/drawing/2010/main" val="0"/>
              </a:ext>
            </a:extLst>
          </a:blip>
          <a:srcRect l="12988" r="12201"/>
          <a:stretch/>
        </p:blipFill>
        <p:spPr>
          <a:xfrm>
            <a:off x="585693" y="332656"/>
            <a:ext cx="7661545" cy="612068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614684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519112" y="525865"/>
            <a:ext cx="8229600" cy="1143000"/>
          </a:xfrm>
        </p:spPr>
        <p:txBody>
          <a:bodyPr>
            <a:normAutofit/>
          </a:bodyPr>
          <a:lstStyle/>
          <a:p>
            <a:pPr eaLnBrk="1" hangingPunct="1"/>
            <a:r>
              <a:rPr lang="ar-SA" sz="2800" dirty="0">
                <a:cs typeface="PT Bold Heading" pitchFamily="2" charset="-78"/>
              </a:rPr>
              <a:t>طالبتي الصغيرة بالتعاون مع افراد المجموعة اكتبي المنظم التخطيطي لدرس </a:t>
            </a:r>
            <a:r>
              <a:rPr lang="ar-SA" sz="2800" dirty="0" err="1">
                <a:cs typeface="PT Bold Heading" pitchFamily="2" charset="-78"/>
              </a:rPr>
              <a:t>مادورة</a:t>
            </a:r>
            <a:r>
              <a:rPr lang="ar-SA" sz="2800" dirty="0">
                <a:cs typeface="PT Bold Heading" pitchFamily="2" charset="-78"/>
              </a:rPr>
              <a:t> الماء؟</a:t>
            </a:r>
            <a:endParaRPr lang="en-US" sz="2800" dirty="0">
              <a:cs typeface="PT Bold Heading" pitchFamily="2" charset="-78"/>
            </a:endParaRPr>
          </a:p>
        </p:txBody>
      </p:sp>
      <p:sp>
        <p:nvSpPr>
          <p:cNvPr id="18435" name="Rectangle 3"/>
          <p:cNvSpPr>
            <a:spLocks noChangeArrowheads="1"/>
          </p:cNvSpPr>
          <p:nvPr/>
        </p:nvSpPr>
        <p:spPr bwMode="auto">
          <a:xfrm>
            <a:off x="6732238" y="1884740"/>
            <a:ext cx="2232373" cy="1655763"/>
          </a:xfrm>
          <a:prstGeom prst="rect">
            <a:avLst/>
          </a:prstGeom>
          <a:noFill/>
          <a:ln w="57150" algn="ctr">
            <a:solidFill>
              <a:srgbClr val="0000FF"/>
            </a:solidFill>
            <a:miter lim="800000"/>
            <a:headEnd/>
            <a:tailEnd/>
          </a:ln>
        </p:spPr>
        <p:txBody>
          <a:bodyPr wrap="none" anchor="ctr"/>
          <a:lstStyle/>
          <a:p>
            <a:pPr marL="457200" indent="-457200" algn="ctr">
              <a:defRPr/>
            </a:pPr>
            <a:r>
              <a:rPr lang="ar-EG" b="1" dirty="0">
                <a:cs typeface="PT Bold Dusky" pitchFamily="2" charset="-78"/>
              </a:rPr>
              <a:t>التبخر </a:t>
            </a:r>
            <a:endParaRPr lang="ar-SA" b="1" dirty="0">
              <a:cs typeface="PT Bold Dusky" pitchFamily="2" charset="-78"/>
            </a:endParaRPr>
          </a:p>
          <a:p>
            <a:pPr marL="457200" indent="-457200" algn="ctr">
              <a:defRPr/>
            </a:pPr>
            <a:r>
              <a:rPr lang="ar-SA" b="1" dirty="0"/>
              <a:t>هو تحول الماء من </a:t>
            </a:r>
          </a:p>
          <a:p>
            <a:pPr marL="457200" indent="-457200" algn="ctr">
              <a:defRPr/>
            </a:pPr>
            <a:r>
              <a:rPr lang="ar-SA" b="1" dirty="0"/>
              <a:t>الحالة السائلة إلى الحالة </a:t>
            </a:r>
          </a:p>
          <a:p>
            <a:pPr marL="457200" indent="-457200" algn="ctr">
              <a:defRPr/>
            </a:pPr>
            <a:r>
              <a:rPr lang="ar-SA" b="1" dirty="0"/>
              <a:t>الغازية بفعل الحرارة </a:t>
            </a:r>
            <a:endParaRPr lang="en-US" dirty="0"/>
          </a:p>
          <a:p>
            <a:pPr algn="ctr"/>
            <a:endParaRPr lang="en-US" dirty="0">
              <a:solidFill>
                <a:srgbClr val="800000"/>
              </a:solidFill>
            </a:endParaRPr>
          </a:p>
        </p:txBody>
      </p:sp>
      <p:sp>
        <p:nvSpPr>
          <p:cNvPr id="18436" name="Rectangle 4"/>
          <p:cNvSpPr>
            <a:spLocks noChangeArrowheads="1"/>
          </p:cNvSpPr>
          <p:nvPr/>
        </p:nvSpPr>
        <p:spPr bwMode="auto">
          <a:xfrm>
            <a:off x="3491879" y="1884740"/>
            <a:ext cx="2303959" cy="1655763"/>
          </a:xfrm>
          <a:prstGeom prst="rect">
            <a:avLst/>
          </a:prstGeom>
          <a:noFill/>
          <a:ln w="57150" algn="ctr">
            <a:solidFill>
              <a:srgbClr val="0000FF"/>
            </a:solidFill>
            <a:miter lim="800000"/>
            <a:headEnd/>
            <a:tailEnd/>
          </a:ln>
        </p:spPr>
        <p:txBody>
          <a:bodyPr wrap="none" anchor="ctr"/>
          <a:lstStyle/>
          <a:p>
            <a:pPr algn="ctr"/>
            <a:r>
              <a:rPr lang="ar-SA" dirty="0"/>
              <a:t> </a:t>
            </a:r>
            <a:endParaRPr lang="en-US" dirty="0"/>
          </a:p>
        </p:txBody>
      </p:sp>
      <p:sp>
        <p:nvSpPr>
          <p:cNvPr id="18437" name="Rectangle 5"/>
          <p:cNvSpPr>
            <a:spLocks noChangeArrowheads="1"/>
          </p:cNvSpPr>
          <p:nvPr/>
        </p:nvSpPr>
        <p:spPr bwMode="auto">
          <a:xfrm>
            <a:off x="251519" y="1884889"/>
            <a:ext cx="2377257" cy="1655763"/>
          </a:xfrm>
          <a:prstGeom prst="rect">
            <a:avLst/>
          </a:prstGeom>
          <a:noFill/>
          <a:ln w="57150" algn="ctr">
            <a:solidFill>
              <a:srgbClr val="0000FF"/>
            </a:solidFill>
            <a:miter lim="800000"/>
            <a:headEnd/>
            <a:tailEnd/>
          </a:ln>
        </p:spPr>
        <p:txBody>
          <a:bodyPr wrap="none" anchor="ctr"/>
          <a:lstStyle/>
          <a:p>
            <a:pPr algn="ctr"/>
            <a:endParaRPr lang="ar-SA" b="1" dirty="0">
              <a:cs typeface="PT Bold Dusky" pitchFamily="2" charset="-78"/>
            </a:endParaRPr>
          </a:p>
          <a:p>
            <a:pPr algn="ctr"/>
            <a:r>
              <a:rPr lang="ar-EG" b="1" dirty="0">
                <a:cs typeface="PT Bold Dusky" pitchFamily="2" charset="-78"/>
              </a:rPr>
              <a:t>الهطول</a:t>
            </a:r>
            <a:endParaRPr lang="ar-SA" b="1" dirty="0">
              <a:cs typeface="PT Bold Dusky" pitchFamily="2" charset="-78"/>
            </a:endParaRPr>
          </a:p>
          <a:p>
            <a:pPr algn="ctr"/>
            <a:r>
              <a:rPr lang="ar-EG" b="1" dirty="0"/>
              <a:t>عندما تثقل القطرات </a:t>
            </a:r>
            <a:endParaRPr lang="ar-SA" b="1" dirty="0"/>
          </a:p>
          <a:p>
            <a:pPr algn="ctr"/>
            <a:r>
              <a:rPr lang="ar-EG" b="1" dirty="0"/>
              <a:t>وتعجز عن حملها السحب </a:t>
            </a:r>
            <a:endParaRPr lang="ar-SA" b="1" dirty="0"/>
          </a:p>
          <a:p>
            <a:pPr algn="ctr"/>
            <a:r>
              <a:rPr lang="ar-EG" b="1" dirty="0"/>
              <a:t>تسقط</a:t>
            </a:r>
            <a:r>
              <a:rPr lang="ar-SA" b="1" dirty="0"/>
              <a:t> على شكل</a:t>
            </a:r>
            <a:r>
              <a:rPr lang="ar-EG" b="1" dirty="0"/>
              <a:t> امطار</a:t>
            </a:r>
            <a:endParaRPr lang="ar-SA" b="1" dirty="0"/>
          </a:p>
          <a:p>
            <a:pPr algn="ctr"/>
            <a:r>
              <a:rPr lang="ar-SA" b="1" dirty="0"/>
              <a:t> أو برد أو ثلج </a:t>
            </a:r>
            <a:r>
              <a:rPr lang="ar-EG" b="1" dirty="0" err="1"/>
              <a:t>.</a:t>
            </a:r>
            <a:endParaRPr lang="en-US" dirty="0"/>
          </a:p>
          <a:p>
            <a:pPr algn="ctr"/>
            <a:endParaRPr lang="ar-SA" dirty="0">
              <a:solidFill>
                <a:srgbClr val="FF0000"/>
              </a:solidFill>
            </a:endParaRPr>
          </a:p>
        </p:txBody>
      </p:sp>
      <p:sp>
        <p:nvSpPr>
          <p:cNvPr id="18438" name="Rectangle 6"/>
          <p:cNvSpPr>
            <a:spLocks noChangeArrowheads="1"/>
          </p:cNvSpPr>
          <p:nvPr/>
        </p:nvSpPr>
        <p:spPr bwMode="auto">
          <a:xfrm>
            <a:off x="1476374" y="4837490"/>
            <a:ext cx="6337300" cy="1363663"/>
          </a:xfrm>
          <a:prstGeom prst="rect">
            <a:avLst/>
          </a:prstGeom>
          <a:noFill/>
          <a:ln w="57150" algn="ctr">
            <a:solidFill>
              <a:srgbClr val="008000"/>
            </a:solidFill>
            <a:miter lim="800000"/>
            <a:headEnd/>
            <a:tailEnd/>
          </a:ln>
        </p:spPr>
        <p:txBody>
          <a:bodyPr wrap="none" anchor="ctr"/>
          <a:lstStyle/>
          <a:p>
            <a:pPr algn="ctr"/>
            <a:r>
              <a:rPr lang="ar-SA" sz="2800" dirty="0">
                <a:cs typeface="PT Bold Heading" pitchFamily="2" charset="-78"/>
              </a:rPr>
              <a:t>دورة الماء في الطبيعة </a:t>
            </a:r>
          </a:p>
          <a:p>
            <a:pPr algn="ctr"/>
            <a:r>
              <a:rPr lang="ar-EG" sz="2000" dirty="0"/>
              <a:t>حركة الماء المُستمرةِ بينَ سَطحِ الأَرضِ والهواءِ يَتحوّلُ الماءُ </a:t>
            </a:r>
            <a:endParaRPr lang="ar-SA" sz="2000" dirty="0"/>
          </a:p>
          <a:p>
            <a:pPr algn="ctr"/>
            <a:r>
              <a:rPr lang="ar-EG" sz="2000" dirty="0"/>
              <a:t>من سَائلٍ إلى غازٍ، ثُم إلى سائلٍ مَرةً أُخرَى.</a:t>
            </a:r>
            <a:endParaRPr lang="en-US" sz="2000" dirty="0">
              <a:cs typeface="PT Bold Heading" pitchFamily="2" charset="-78"/>
            </a:endParaRPr>
          </a:p>
        </p:txBody>
      </p:sp>
      <p:sp>
        <p:nvSpPr>
          <p:cNvPr id="18440" name="Line 8"/>
          <p:cNvSpPr>
            <a:spLocks noChangeShapeType="1"/>
          </p:cNvSpPr>
          <p:nvPr/>
        </p:nvSpPr>
        <p:spPr bwMode="auto">
          <a:xfrm>
            <a:off x="1763985" y="3644900"/>
            <a:ext cx="1439863" cy="1008063"/>
          </a:xfrm>
          <a:prstGeom prst="line">
            <a:avLst/>
          </a:prstGeom>
          <a:noFill/>
          <a:ln w="76200">
            <a:solidFill>
              <a:srgbClr val="FF0000"/>
            </a:solidFill>
            <a:round/>
            <a:headEnd/>
            <a:tailEnd type="triangle" w="med" len="med"/>
          </a:ln>
        </p:spPr>
        <p:txBody>
          <a:bodyPr/>
          <a:lstStyle/>
          <a:p>
            <a:endParaRPr lang="ar-SA"/>
          </a:p>
        </p:txBody>
      </p:sp>
      <p:sp>
        <p:nvSpPr>
          <p:cNvPr id="24586" name="مربع نص 9"/>
          <p:cNvSpPr txBox="1">
            <a:spLocks noChangeArrowheads="1"/>
          </p:cNvSpPr>
          <p:nvPr/>
        </p:nvSpPr>
        <p:spPr bwMode="auto">
          <a:xfrm>
            <a:off x="35496" y="214313"/>
            <a:ext cx="2071687" cy="369887"/>
          </a:xfrm>
          <a:prstGeom prst="rect">
            <a:avLst/>
          </a:prstGeom>
          <a:noFill/>
          <a:ln w="9525">
            <a:noFill/>
            <a:miter lim="800000"/>
            <a:headEnd/>
            <a:tailEnd/>
          </a:ln>
        </p:spPr>
        <p:txBody>
          <a:bodyPr>
            <a:spAutoFit/>
          </a:bodyPr>
          <a:lstStyle/>
          <a:p>
            <a:pPr algn="l"/>
            <a:r>
              <a:rPr lang="ar-SA" dirty="0">
                <a:solidFill>
                  <a:srgbClr val="0000FF"/>
                </a:solidFill>
                <a:cs typeface="PT Bold Mirror" pitchFamily="2" charset="-78"/>
              </a:rPr>
              <a:t>رانية المالكي </a:t>
            </a:r>
          </a:p>
        </p:txBody>
      </p:sp>
      <p:sp>
        <p:nvSpPr>
          <p:cNvPr id="12" name="مستطيل 11"/>
          <p:cNvSpPr/>
          <p:nvPr/>
        </p:nvSpPr>
        <p:spPr>
          <a:xfrm rot="19259179">
            <a:off x="5629631" y="3875915"/>
            <a:ext cx="1678665" cy="523220"/>
          </a:xfrm>
          <a:prstGeom prst="rect">
            <a:avLst/>
          </a:prstGeom>
          <a:noFill/>
        </p:spPr>
        <p:txBody>
          <a:bodyPr wrap="none">
            <a:spAutoFit/>
          </a:bodyPr>
          <a:lstStyle/>
          <a:p>
            <a:pPr algn="ctr">
              <a:defRPr/>
            </a:pPr>
            <a:r>
              <a:rPr lang="ar-SA"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يتصاعد للجو</a:t>
            </a:r>
          </a:p>
        </p:txBody>
      </p:sp>
      <p:sp>
        <p:nvSpPr>
          <p:cNvPr id="14" name="مستطيل 13"/>
          <p:cNvSpPr/>
          <p:nvPr/>
        </p:nvSpPr>
        <p:spPr>
          <a:xfrm rot="2049474">
            <a:off x="1885300" y="3722058"/>
            <a:ext cx="1612942" cy="523220"/>
          </a:xfrm>
          <a:prstGeom prst="rect">
            <a:avLst/>
          </a:prstGeom>
          <a:noFill/>
        </p:spPr>
        <p:txBody>
          <a:bodyPr wrap="none">
            <a:spAutoFit/>
          </a:bodyPr>
          <a:lstStyle/>
          <a:p>
            <a:pPr algn="ctr">
              <a:defRPr/>
            </a:pPr>
            <a:r>
              <a:rPr lang="ar-SA"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يعود للأرض</a:t>
            </a:r>
          </a:p>
        </p:txBody>
      </p:sp>
      <p:sp>
        <p:nvSpPr>
          <p:cNvPr id="16" name="Line 7"/>
          <p:cNvSpPr>
            <a:spLocks noChangeShapeType="1"/>
          </p:cNvSpPr>
          <p:nvPr/>
        </p:nvSpPr>
        <p:spPr bwMode="auto">
          <a:xfrm flipH="1">
            <a:off x="5940152" y="2708920"/>
            <a:ext cx="720080" cy="0"/>
          </a:xfrm>
          <a:prstGeom prst="line">
            <a:avLst/>
          </a:prstGeom>
          <a:noFill/>
          <a:ln w="76200">
            <a:solidFill>
              <a:srgbClr val="FF0000"/>
            </a:solidFill>
            <a:round/>
            <a:headEnd/>
            <a:tailEnd type="triangle" w="med" len="med"/>
          </a:ln>
        </p:spPr>
        <p:txBody>
          <a:bodyPr/>
          <a:lstStyle/>
          <a:p>
            <a:endParaRPr lang="ar-SA"/>
          </a:p>
        </p:txBody>
      </p:sp>
      <p:sp>
        <p:nvSpPr>
          <p:cNvPr id="17" name="Line 7"/>
          <p:cNvSpPr>
            <a:spLocks noChangeShapeType="1"/>
          </p:cNvSpPr>
          <p:nvPr/>
        </p:nvSpPr>
        <p:spPr bwMode="auto">
          <a:xfrm flipH="1">
            <a:off x="2699792" y="2708920"/>
            <a:ext cx="720080" cy="0"/>
          </a:xfrm>
          <a:prstGeom prst="line">
            <a:avLst/>
          </a:prstGeom>
          <a:noFill/>
          <a:ln w="76200">
            <a:solidFill>
              <a:srgbClr val="FF0000"/>
            </a:solidFill>
            <a:round/>
            <a:headEnd/>
            <a:tailEnd type="triangle" w="med" len="med"/>
          </a:ln>
        </p:spPr>
        <p:txBody>
          <a:bodyPr/>
          <a:lstStyle/>
          <a:p>
            <a:endParaRPr lang="ar-SA"/>
          </a:p>
        </p:txBody>
      </p:sp>
      <p:sp>
        <p:nvSpPr>
          <p:cNvPr id="18" name="Line 8"/>
          <p:cNvSpPr>
            <a:spLocks noChangeShapeType="1"/>
          </p:cNvSpPr>
          <p:nvPr/>
        </p:nvSpPr>
        <p:spPr bwMode="auto">
          <a:xfrm flipV="1">
            <a:off x="6300191" y="3757097"/>
            <a:ext cx="1224136" cy="936104"/>
          </a:xfrm>
          <a:prstGeom prst="line">
            <a:avLst/>
          </a:prstGeom>
          <a:noFill/>
          <a:ln w="76200">
            <a:solidFill>
              <a:srgbClr val="FF0000"/>
            </a:solidFill>
            <a:round/>
            <a:headEnd/>
            <a:tailEnd type="triangle" w="med" len="med"/>
          </a:ln>
        </p:spPr>
        <p:txBody>
          <a:bodyPr/>
          <a:lstStyle/>
          <a:p>
            <a:endParaRPr lang="ar-SA"/>
          </a:p>
        </p:txBody>
      </p:sp>
      <p:sp>
        <p:nvSpPr>
          <p:cNvPr id="19" name="مستطيل 18"/>
          <p:cNvSpPr/>
          <p:nvPr/>
        </p:nvSpPr>
        <p:spPr>
          <a:xfrm>
            <a:off x="3563888" y="1916832"/>
            <a:ext cx="2160240" cy="1200329"/>
          </a:xfrm>
          <a:prstGeom prst="rect">
            <a:avLst/>
          </a:prstGeom>
        </p:spPr>
        <p:txBody>
          <a:bodyPr wrap="square">
            <a:spAutoFit/>
          </a:bodyPr>
          <a:lstStyle/>
          <a:p>
            <a:pPr marL="457200" indent="-457200" algn="ctr">
              <a:defRPr/>
            </a:pPr>
            <a:r>
              <a:rPr lang="ar-EG" b="1" dirty="0" err="1">
                <a:cs typeface="PT Bold Dusky" pitchFamily="2" charset="-78"/>
              </a:rPr>
              <a:t>التكثف</a:t>
            </a:r>
            <a:r>
              <a:rPr lang="ar-EG" b="1" dirty="0">
                <a:cs typeface="PT Bold Dusky" pitchFamily="2" charset="-78"/>
              </a:rPr>
              <a:t> </a:t>
            </a:r>
            <a:endParaRPr lang="ar-SA" b="1" dirty="0">
              <a:cs typeface="PT Bold Dusky" pitchFamily="2" charset="-78"/>
            </a:endParaRPr>
          </a:p>
          <a:p>
            <a:pPr algn="ctr"/>
            <a:r>
              <a:rPr lang="ar-EG" b="1" dirty="0"/>
              <a:t>هو تحول الماء من الحالة الغازية إلى الحالة السائلة </a:t>
            </a:r>
            <a:r>
              <a:rPr lang="ar-SA" b="1" dirty="0"/>
              <a:t>بفعل البرودة </a:t>
            </a:r>
            <a:endParaRPr lang="ar-S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 calcmode="lin" valueType="num">
                                      <p:cBhvr additive="base">
                                        <p:cTn id="7" dur="5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43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anim calcmode="lin" valueType="num">
                                      <p:cBhvr additive="base">
                                        <p:cTn id="11" dur="5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43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anim calcmode="lin" valueType="num">
                                      <p:cBhvr additive="base">
                                        <p:cTn id="15" dur="5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43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435">
                                            <p:txEl>
                                              <p:pRg st="3" end="3"/>
                                            </p:txEl>
                                          </p:spTgt>
                                        </p:tgtEl>
                                        <p:attrNameLst>
                                          <p:attrName>style.visibility</p:attrName>
                                        </p:attrNameLst>
                                      </p:cBhvr>
                                      <p:to>
                                        <p:strVal val="visible"/>
                                      </p:to>
                                    </p:set>
                                    <p:anim calcmode="lin" valueType="num">
                                      <p:cBhvr additive="base">
                                        <p:cTn id="19" dur="5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4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nodeType="click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 calcmode="lin" valueType="num">
                                      <p:cBhvr additive="base">
                                        <p:cTn id="25" dur="50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6" dur="5000" fill="hold"/>
                                        <p:tgtEl>
                                          <p:spTgt spid="19">
                                            <p:txEl>
                                              <p:pRg st="0" end="0"/>
                                            </p:txEl>
                                          </p:spTgt>
                                        </p:tgtEl>
                                        <p:attrNameLst>
                                          <p:attrName>ppt_y</p:attrName>
                                        </p:attrNameLst>
                                      </p:cBhvr>
                                      <p:tavLst>
                                        <p:tav tm="0">
                                          <p:val>
                                            <p:strVal val="1+#ppt_h/2"/>
                                          </p:val>
                                        </p:tav>
                                        <p:tav tm="100000">
                                          <p:val>
                                            <p:strVal val="#ppt_y"/>
                                          </p:val>
                                        </p:tav>
                                      </p:tavLst>
                                    </p:anim>
                                  </p:childTnLst>
                                </p:cTn>
                              </p:par>
                              <p:par>
                                <p:cTn id="27" presetID="7" presetClass="entr" presetSubtype="4" fill="hold" nodeType="withEffect">
                                  <p:stCondLst>
                                    <p:cond delay="0"/>
                                  </p:stCondLst>
                                  <p:childTnLst>
                                    <p:set>
                                      <p:cBhvr>
                                        <p:cTn id="28" dur="1" fill="hold">
                                          <p:stCondLst>
                                            <p:cond delay="0"/>
                                          </p:stCondLst>
                                        </p:cTn>
                                        <p:tgtEl>
                                          <p:spTgt spid="19">
                                            <p:txEl>
                                              <p:pRg st="1" end="1"/>
                                            </p:txEl>
                                          </p:spTgt>
                                        </p:tgtEl>
                                        <p:attrNameLst>
                                          <p:attrName>style.visibility</p:attrName>
                                        </p:attrNameLst>
                                      </p:cBhvr>
                                      <p:to>
                                        <p:strVal val="visible"/>
                                      </p:to>
                                    </p:set>
                                    <p:anim calcmode="lin" valueType="num">
                                      <p:cBhvr additive="base">
                                        <p:cTn id="29" dur="5000" fill="hold"/>
                                        <p:tgtEl>
                                          <p:spTgt spid="19">
                                            <p:txEl>
                                              <p:pRg st="1" end="1"/>
                                            </p:txEl>
                                          </p:spTgt>
                                        </p:tgtEl>
                                        <p:attrNameLst>
                                          <p:attrName>ppt_x</p:attrName>
                                        </p:attrNameLst>
                                      </p:cBhvr>
                                      <p:tavLst>
                                        <p:tav tm="0">
                                          <p:val>
                                            <p:strVal val="#ppt_x"/>
                                          </p:val>
                                        </p:tav>
                                        <p:tav tm="100000">
                                          <p:val>
                                            <p:strVal val="#ppt_x"/>
                                          </p:val>
                                        </p:tav>
                                      </p:tavLst>
                                    </p:anim>
                                    <p:anim calcmode="lin" valueType="num">
                                      <p:cBhvr additive="base">
                                        <p:cTn id="30" dur="5000" fill="hold"/>
                                        <p:tgtEl>
                                          <p:spTgt spid="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nodeType="clickEffect">
                                  <p:stCondLst>
                                    <p:cond delay="0"/>
                                  </p:stCondLst>
                                  <p:childTnLst>
                                    <p:set>
                                      <p:cBhvr>
                                        <p:cTn id="34" dur="1" fill="hold">
                                          <p:stCondLst>
                                            <p:cond delay="0"/>
                                          </p:stCondLst>
                                        </p:cTn>
                                        <p:tgtEl>
                                          <p:spTgt spid="18437">
                                            <p:txEl>
                                              <p:pRg st="1" end="1"/>
                                            </p:txEl>
                                          </p:spTgt>
                                        </p:tgtEl>
                                        <p:attrNameLst>
                                          <p:attrName>style.visibility</p:attrName>
                                        </p:attrNameLst>
                                      </p:cBhvr>
                                      <p:to>
                                        <p:strVal val="visible"/>
                                      </p:to>
                                    </p:set>
                                    <p:animEffect transition="in" filter="diamond(in)">
                                      <p:cBhvr>
                                        <p:cTn id="35" dur="2000"/>
                                        <p:tgtEl>
                                          <p:spTgt spid="18437">
                                            <p:txEl>
                                              <p:pRg st="1" end="1"/>
                                            </p:txEl>
                                          </p:spTgt>
                                        </p:tgtEl>
                                      </p:cBhvr>
                                    </p:animEffect>
                                  </p:childTnLst>
                                </p:cTn>
                              </p:par>
                              <p:par>
                                <p:cTn id="36" presetID="8" presetClass="entr" presetSubtype="16" fill="hold" nodeType="withEffect">
                                  <p:stCondLst>
                                    <p:cond delay="0"/>
                                  </p:stCondLst>
                                  <p:childTnLst>
                                    <p:set>
                                      <p:cBhvr>
                                        <p:cTn id="37" dur="1" fill="hold">
                                          <p:stCondLst>
                                            <p:cond delay="0"/>
                                          </p:stCondLst>
                                        </p:cTn>
                                        <p:tgtEl>
                                          <p:spTgt spid="18437">
                                            <p:txEl>
                                              <p:pRg st="2" end="2"/>
                                            </p:txEl>
                                          </p:spTgt>
                                        </p:tgtEl>
                                        <p:attrNameLst>
                                          <p:attrName>style.visibility</p:attrName>
                                        </p:attrNameLst>
                                      </p:cBhvr>
                                      <p:to>
                                        <p:strVal val="visible"/>
                                      </p:to>
                                    </p:set>
                                    <p:animEffect transition="in" filter="diamond(in)">
                                      <p:cBhvr>
                                        <p:cTn id="38" dur="2000"/>
                                        <p:tgtEl>
                                          <p:spTgt spid="18437">
                                            <p:txEl>
                                              <p:pRg st="2" end="2"/>
                                            </p:txEl>
                                          </p:spTgt>
                                        </p:tgtEl>
                                      </p:cBhvr>
                                    </p:animEffect>
                                  </p:childTnLst>
                                </p:cTn>
                              </p:par>
                              <p:par>
                                <p:cTn id="39" presetID="8" presetClass="entr" presetSubtype="16" fill="hold" nodeType="withEffect">
                                  <p:stCondLst>
                                    <p:cond delay="0"/>
                                  </p:stCondLst>
                                  <p:childTnLst>
                                    <p:set>
                                      <p:cBhvr>
                                        <p:cTn id="40" dur="1" fill="hold">
                                          <p:stCondLst>
                                            <p:cond delay="0"/>
                                          </p:stCondLst>
                                        </p:cTn>
                                        <p:tgtEl>
                                          <p:spTgt spid="18437">
                                            <p:txEl>
                                              <p:pRg st="3" end="3"/>
                                            </p:txEl>
                                          </p:spTgt>
                                        </p:tgtEl>
                                        <p:attrNameLst>
                                          <p:attrName>style.visibility</p:attrName>
                                        </p:attrNameLst>
                                      </p:cBhvr>
                                      <p:to>
                                        <p:strVal val="visible"/>
                                      </p:to>
                                    </p:set>
                                    <p:animEffect transition="in" filter="diamond(in)">
                                      <p:cBhvr>
                                        <p:cTn id="41" dur="2000"/>
                                        <p:tgtEl>
                                          <p:spTgt spid="18437">
                                            <p:txEl>
                                              <p:pRg st="3" end="3"/>
                                            </p:txEl>
                                          </p:spTgt>
                                        </p:tgtEl>
                                      </p:cBhvr>
                                    </p:animEffect>
                                  </p:childTnLst>
                                </p:cTn>
                              </p:par>
                              <p:par>
                                <p:cTn id="42" presetID="8" presetClass="entr" presetSubtype="16" fill="hold" nodeType="withEffect">
                                  <p:stCondLst>
                                    <p:cond delay="0"/>
                                  </p:stCondLst>
                                  <p:childTnLst>
                                    <p:set>
                                      <p:cBhvr>
                                        <p:cTn id="43" dur="1" fill="hold">
                                          <p:stCondLst>
                                            <p:cond delay="0"/>
                                          </p:stCondLst>
                                        </p:cTn>
                                        <p:tgtEl>
                                          <p:spTgt spid="18437">
                                            <p:txEl>
                                              <p:pRg st="4" end="4"/>
                                            </p:txEl>
                                          </p:spTgt>
                                        </p:tgtEl>
                                        <p:attrNameLst>
                                          <p:attrName>style.visibility</p:attrName>
                                        </p:attrNameLst>
                                      </p:cBhvr>
                                      <p:to>
                                        <p:strVal val="visible"/>
                                      </p:to>
                                    </p:set>
                                    <p:animEffect transition="in" filter="diamond(in)">
                                      <p:cBhvr>
                                        <p:cTn id="44" dur="2000"/>
                                        <p:tgtEl>
                                          <p:spTgt spid="18437">
                                            <p:txEl>
                                              <p:pRg st="4" end="4"/>
                                            </p:txEl>
                                          </p:spTgt>
                                        </p:tgtEl>
                                      </p:cBhvr>
                                    </p:animEffect>
                                  </p:childTnLst>
                                </p:cTn>
                              </p:par>
                              <p:par>
                                <p:cTn id="45" presetID="8" presetClass="entr" presetSubtype="16" fill="hold" nodeType="withEffect">
                                  <p:stCondLst>
                                    <p:cond delay="0"/>
                                  </p:stCondLst>
                                  <p:childTnLst>
                                    <p:set>
                                      <p:cBhvr>
                                        <p:cTn id="46" dur="1" fill="hold">
                                          <p:stCondLst>
                                            <p:cond delay="0"/>
                                          </p:stCondLst>
                                        </p:cTn>
                                        <p:tgtEl>
                                          <p:spTgt spid="18437">
                                            <p:txEl>
                                              <p:pRg st="5" end="5"/>
                                            </p:txEl>
                                          </p:spTgt>
                                        </p:tgtEl>
                                        <p:attrNameLst>
                                          <p:attrName>style.visibility</p:attrName>
                                        </p:attrNameLst>
                                      </p:cBhvr>
                                      <p:to>
                                        <p:strVal val="visible"/>
                                      </p:to>
                                    </p:set>
                                    <p:animEffect transition="in" filter="diamond(in)">
                                      <p:cBhvr>
                                        <p:cTn id="47" dur="2000"/>
                                        <p:tgtEl>
                                          <p:spTgt spid="18437">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8438">
                                            <p:txEl>
                                              <p:pRg st="0" end="0"/>
                                            </p:txEl>
                                          </p:spTgt>
                                        </p:tgtEl>
                                        <p:attrNameLst>
                                          <p:attrName>style.visibility</p:attrName>
                                        </p:attrNameLst>
                                      </p:cBhvr>
                                      <p:to>
                                        <p:strVal val="visible"/>
                                      </p:to>
                                    </p:set>
                                    <p:animEffect transition="in" filter="blinds(horizontal)">
                                      <p:cBhvr>
                                        <p:cTn id="52" dur="500"/>
                                        <p:tgtEl>
                                          <p:spTgt spid="18438">
                                            <p:txEl>
                                              <p:pRg st="0" end="0"/>
                                            </p:txEl>
                                          </p:spTgt>
                                        </p:tgtEl>
                                      </p:cBhvr>
                                    </p:animEffect>
                                  </p:childTnLst>
                                </p:cTn>
                              </p:par>
                              <p:par>
                                <p:cTn id="53" presetID="3" presetClass="entr" presetSubtype="10" fill="hold" nodeType="withEffect">
                                  <p:stCondLst>
                                    <p:cond delay="0"/>
                                  </p:stCondLst>
                                  <p:childTnLst>
                                    <p:set>
                                      <p:cBhvr>
                                        <p:cTn id="54" dur="1" fill="hold">
                                          <p:stCondLst>
                                            <p:cond delay="0"/>
                                          </p:stCondLst>
                                        </p:cTn>
                                        <p:tgtEl>
                                          <p:spTgt spid="18438">
                                            <p:txEl>
                                              <p:pRg st="1" end="1"/>
                                            </p:txEl>
                                          </p:spTgt>
                                        </p:tgtEl>
                                        <p:attrNameLst>
                                          <p:attrName>style.visibility</p:attrName>
                                        </p:attrNameLst>
                                      </p:cBhvr>
                                      <p:to>
                                        <p:strVal val="visible"/>
                                      </p:to>
                                    </p:set>
                                    <p:animEffect transition="in" filter="blinds(horizontal)">
                                      <p:cBhvr>
                                        <p:cTn id="55" dur="500"/>
                                        <p:tgtEl>
                                          <p:spTgt spid="18438">
                                            <p:txEl>
                                              <p:pRg st="1" end="1"/>
                                            </p:txEl>
                                          </p:spTgt>
                                        </p:tgtEl>
                                      </p:cBhvr>
                                    </p:animEffect>
                                  </p:childTnLst>
                                </p:cTn>
                              </p:par>
                              <p:par>
                                <p:cTn id="56" presetID="3" presetClass="entr" presetSubtype="10" fill="hold" nodeType="withEffect">
                                  <p:stCondLst>
                                    <p:cond delay="0"/>
                                  </p:stCondLst>
                                  <p:childTnLst>
                                    <p:set>
                                      <p:cBhvr>
                                        <p:cTn id="57" dur="1" fill="hold">
                                          <p:stCondLst>
                                            <p:cond delay="0"/>
                                          </p:stCondLst>
                                        </p:cTn>
                                        <p:tgtEl>
                                          <p:spTgt spid="18438">
                                            <p:txEl>
                                              <p:pRg st="2" end="2"/>
                                            </p:txEl>
                                          </p:spTgt>
                                        </p:tgtEl>
                                        <p:attrNameLst>
                                          <p:attrName>style.visibility</p:attrName>
                                        </p:attrNameLst>
                                      </p:cBhvr>
                                      <p:to>
                                        <p:strVal val="visible"/>
                                      </p:to>
                                    </p:set>
                                    <p:animEffect transition="in" filter="blinds(horizontal)">
                                      <p:cBhvr>
                                        <p:cTn id="58" dur="500"/>
                                        <p:tgtEl>
                                          <p:spTgt spid="184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iclo da ág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96"/>
            <a:ext cx="5334510" cy="5408601"/>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4860032" y="2276872"/>
            <a:ext cx="3816424"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3200" dirty="0">
                <a:solidFill>
                  <a:schemeClr val="tx1">
                    <a:lumMod val="85000"/>
                    <a:lumOff val="15000"/>
                  </a:schemeClr>
                </a:solidFill>
              </a:rPr>
              <a:t>استراتيجية قل ما أرسمه ؟ </a:t>
            </a:r>
          </a:p>
          <a:p>
            <a:endParaRPr lang="ar-SA" sz="3200" dirty="0">
              <a:solidFill>
                <a:schemeClr val="tx1">
                  <a:lumMod val="85000"/>
                  <a:lumOff val="15000"/>
                </a:schemeClr>
              </a:solidFill>
            </a:endParaRPr>
          </a:p>
          <a:p>
            <a:r>
              <a:rPr lang="ar-SA" sz="3200" dirty="0">
                <a:solidFill>
                  <a:schemeClr val="tx1">
                    <a:lumMod val="85000"/>
                    <a:lumOff val="15000"/>
                  </a:schemeClr>
                </a:solidFill>
              </a:rPr>
              <a:t>ماذا تمثل الرسمة التي امامك ؟</a:t>
            </a:r>
          </a:p>
          <a:p>
            <a:endParaRPr lang="ar-SA" sz="3200" dirty="0">
              <a:solidFill>
                <a:schemeClr val="tx1">
                  <a:lumMod val="85000"/>
                  <a:lumOff val="15000"/>
                </a:schemeClr>
              </a:solidFill>
            </a:endParaRPr>
          </a:p>
          <a:p>
            <a:r>
              <a:rPr lang="ar-SA" sz="3200" dirty="0">
                <a:solidFill>
                  <a:schemeClr val="tx1">
                    <a:lumMod val="85000"/>
                    <a:lumOff val="15000"/>
                  </a:schemeClr>
                </a:solidFill>
              </a:rPr>
              <a:t>اكتبي المفردات التي تعلمتيها على الرسم ؟ </a:t>
            </a:r>
          </a:p>
        </p:txBody>
      </p:sp>
    </p:spTree>
    <p:extLst>
      <p:ext uri="{BB962C8B-B14F-4D97-AF65-F5344CB8AC3E}">
        <p14:creationId xmlns:p14="http://schemas.microsoft.com/office/powerpoint/2010/main" val="3345546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extLst>
              <a:ext uri="{28A0092B-C50C-407E-A947-70E740481C1C}">
                <a14:useLocalDpi xmlns:a14="http://schemas.microsoft.com/office/drawing/2010/main" val="0"/>
              </a:ext>
            </a:extLst>
          </a:blip>
          <a:srcRect l="1963" t="1899" b="9867"/>
          <a:stretch/>
        </p:blipFill>
        <p:spPr>
          <a:xfrm>
            <a:off x="467544" y="1700808"/>
            <a:ext cx="7962026" cy="4575374"/>
          </a:xfrm>
          <a:prstGeom prst="rect">
            <a:avLst/>
          </a:prstGeom>
          <a:ln w="228600" cap="sq" cmpd="thickThin">
            <a:solidFill>
              <a:srgbClr val="000000"/>
            </a:solidFill>
            <a:prstDash val="solid"/>
            <a:miter lim="800000"/>
          </a:ln>
          <a:effectLst>
            <a:innerShdw blurRad="76200">
              <a:srgbClr val="000000"/>
            </a:innerShdw>
          </a:effectLst>
        </p:spPr>
      </p:pic>
      <p:sp>
        <p:nvSpPr>
          <p:cNvPr id="3" name="Rectangle 2"/>
          <p:cNvSpPr txBox="1">
            <a:spLocks noChangeArrowheads="1"/>
          </p:cNvSpPr>
          <p:nvPr/>
        </p:nvSpPr>
        <p:spPr>
          <a:xfrm>
            <a:off x="467544" y="332656"/>
            <a:ext cx="8229600" cy="1143000"/>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SA" sz="2800" dirty="0">
                <a:cs typeface="PT Bold Heading" pitchFamily="2" charset="-78"/>
              </a:rPr>
              <a:t>طالبتي الصغيرة لوني </a:t>
            </a:r>
            <a:r>
              <a:rPr lang="ar-SA" sz="2800" dirty="0" err="1">
                <a:cs typeface="PT Bold Heading" pitchFamily="2" charset="-78"/>
              </a:rPr>
              <a:t>الرسمه</a:t>
            </a:r>
            <a:r>
              <a:rPr lang="ar-SA" sz="2800" dirty="0">
                <a:cs typeface="PT Bold Heading" pitchFamily="2" charset="-78"/>
              </a:rPr>
              <a:t> التي أمامك مع كتابة البيانات عليها وذكر عنوان لها ؟</a:t>
            </a:r>
            <a:endParaRPr lang="en-US" sz="2800" dirty="0">
              <a:cs typeface="PT Bold Heading" pitchFamily="2" charset="-78"/>
            </a:endParaRPr>
          </a:p>
        </p:txBody>
      </p:sp>
    </p:spTree>
    <p:extLst>
      <p:ext uri="{BB962C8B-B14F-4D97-AF65-F5344CB8AC3E}">
        <p14:creationId xmlns:p14="http://schemas.microsoft.com/office/powerpoint/2010/main" val="1961281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نتيجة بحث الصور عن مبايعة الملك سلمان وولي العهد وولي ولي العه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89729"/>
            <a:ext cx="8280920" cy="616360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مربع نص 3"/>
          <p:cNvSpPr txBox="1">
            <a:spLocks noChangeArrowheads="1"/>
          </p:cNvSpPr>
          <p:nvPr/>
        </p:nvSpPr>
        <p:spPr bwMode="auto">
          <a:xfrm>
            <a:off x="467544" y="476672"/>
            <a:ext cx="2071687" cy="369887"/>
          </a:xfrm>
          <a:prstGeom prst="rect">
            <a:avLst/>
          </a:prstGeom>
          <a:noFill/>
          <a:ln w="9525">
            <a:noFill/>
            <a:miter lim="800000"/>
            <a:headEnd/>
            <a:tailEnd/>
          </a:ln>
        </p:spPr>
        <p:txBody>
          <a:bodyPr>
            <a:spAutoFit/>
          </a:bodyPr>
          <a:lstStyle/>
          <a:p>
            <a:pPr algn="l"/>
            <a:r>
              <a:rPr lang="ar-SA" dirty="0">
                <a:solidFill>
                  <a:schemeClr val="bg1"/>
                </a:solidFill>
                <a:cs typeface="PT Bold Mirror" pitchFamily="2" charset="-78"/>
              </a:rPr>
              <a:t>رانية المالكي </a:t>
            </a:r>
          </a:p>
        </p:txBody>
      </p:sp>
    </p:spTree>
    <p:extLst>
      <p:ext uri="{BB962C8B-B14F-4D97-AF65-F5344CB8AC3E}">
        <p14:creationId xmlns:p14="http://schemas.microsoft.com/office/powerpoint/2010/main" val="677358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شكل بيضاوي 1"/>
          <p:cNvSpPr/>
          <p:nvPr/>
        </p:nvSpPr>
        <p:spPr>
          <a:xfrm>
            <a:off x="1619672" y="1196752"/>
            <a:ext cx="6192688" cy="48245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solidFill>
                  <a:srgbClr val="FF0000"/>
                </a:solidFill>
              </a:rPr>
              <a:t>الواجب  </a:t>
            </a:r>
          </a:p>
          <a:p>
            <a:pPr algn="ctr"/>
            <a:r>
              <a:rPr lang="ar-SA" sz="4000" b="1" dirty="0">
                <a:solidFill>
                  <a:srgbClr val="FF0000"/>
                </a:solidFill>
              </a:rPr>
              <a:t>السؤال 2</a:t>
            </a:r>
          </a:p>
          <a:p>
            <a:pPr algn="ctr"/>
            <a:r>
              <a:rPr lang="ar-SA" sz="4000" b="1" dirty="0">
                <a:solidFill>
                  <a:srgbClr val="FF0000"/>
                </a:solidFill>
              </a:rPr>
              <a:t> صفحة  103 </a:t>
            </a:r>
          </a:p>
          <a:p>
            <a:pPr algn="ctr"/>
            <a:r>
              <a:rPr lang="ar-SA" sz="4000" b="1" dirty="0">
                <a:solidFill>
                  <a:srgbClr val="FF0000"/>
                </a:solidFill>
              </a:rPr>
              <a:t>صممي لوحة إرشادية عن استهلاك الماء وثبتيها </a:t>
            </a:r>
            <a:r>
              <a:rPr lang="ar-SA" sz="4000" b="1">
                <a:solidFill>
                  <a:srgbClr val="FF0000"/>
                </a:solidFill>
              </a:rPr>
              <a:t>في   زوايا </a:t>
            </a:r>
            <a:r>
              <a:rPr lang="ar-SA" sz="4000" b="1" dirty="0" err="1">
                <a:solidFill>
                  <a:srgbClr val="FF0000"/>
                </a:solidFill>
              </a:rPr>
              <a:t>مدرستك ؟</a:t>
            </a:r>
            <a:r>
              <a:rPr lang="ar-SA" sz="4000" b="1" dirty="0">
                <a:solidFill>
                  <a:srgbClr val="FF0000"/>
                </a:solidFill>
              </a:rPr>
              <a:t> 	</a:t>
            </a:r>
          </a:p>
        </p:txBody>
      </p:sp>
      <p:sp>
        <p:nvSpPr>
          <p:cNvPr id="5" name="مربع نص 4"/>
          <p:cNvSpPr txBox="1">
            <a:spLocks noChangeArrowheads="1"/>
          </p:cNvSpPr>
          <p:nvPr/>
        </p:nvSpPr>
        <p:spPr bwMode="auto">
          <a:xfrm>
            <a:off x="35496" y="322809"/>
            <a:ext cx="2071687" cy="369887"/>
          </a:xfrm>
          <a:prstGeom prst="rect">
            <a:avLst/>
          </a:prstGeom>
          <a:noFill/>
          <a:ln w="9525">
            <a:noFill/>
            <a:miter lim="800000"/>
            <a:headEnd/>
            <a:tailEnd/>
          </a:ln>
        </p:spPr>
        <p:txBody>
          <a:bodyPr>
            <a:spAutoFit/>
          </a:bodyPr>
          <a:lstStyle/>
          <a:p>
            <a:pPr algn="l"/>
            <a:r>
              <a:rPr lang="ar-SA" dirty="0">
                <a:solidFill>
                  <a:srgbClr val="FF0000"/>
                </a:solidFill>
                <a:cs typeface="PT Bold Mirror" pitchFamily="2" charset="-78"/>
              </a:rPr>
              <a:t>رانية المالكي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3.jpg"/>
          <p:cNvPicPr>
            <a:picLocks noChangeAspect="1"/>
          </p:cNvPicPr>
          <p:nvPr/>
        </p:nvPicPr>
        <p:blipFill>
          <a:blip r:embed="rId2" cstate="print"/>
          <a:stretch>
            <a:fillRect/>
          </a:stretch>
        </p:blipFill>
        <p:spPr>
          <a:xfrm>
            <a:off x="13815" y="44624"/>
            <a:ext cx="9144000" cy="6858000"/>
          </a:xfrm>
          <a:prstGeom prst="rect">
            <a:avLst/>
          </a:prstGeom>
        </p:spPr>
      </p:pic>
      <p:sp>
        <p:nvSpPr>
          <p:cNvPr id="2" name="مستطيل 1"/>
          <p:cNvSpPr/>
          <p:nvPr/>
        </p:nvSpPr>
        <p:spPr>
          <a:xfrm>
            <a:off x="3635896" y="1268760"/>
            <a:ext cx="4824536" cy="26642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5400" b="1" dirty="0">
                <a:solidFill>
                  <a:srgbClr val="FF0000"/>
                </a:solidFill>
              </a:rPr>
              <a:t>دورة الكربون </a:t>
            </a:r>
          </a:p>
        </p:txBody>
      </p:sp>
    </p:spTree>
    <p:extLst>
      <p:ext uri="{BB962C8B-B14F-4D97-AF65-F5344CB8AC3E}">
        <p14:creationId xmlns:p14="http://schemas.microsoft.com/office/powerpoint/2010/main" val="266058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untitled.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زر الإجراء: فيديو 2">
            <a:hlinkClick r:id="rId3" action="ppaction://hlinkfile" highlightClick="1"/>
          </p:cNvPr>
          <p:cNvSpPr/>
          <p:nvPr/>
        </p:nvSpPr>
        <p:spPr>
          <a:xfrm>
            <a:off x="7956376" y="6309320"/>
            <a:ext cx="864096" cy="548680"/>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258342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خطط انسيابي: قرص ممغنط 8"/>
          <p:cNvSpPr/>
          <p:nvPr/>
        </p:nvSpPr>
        <p:spPr>
          <a:xfrm>
            <a:off x="1214414" y="357166"/>
            <a:ext cx="7200917" cy="1084421"/>
          </a:xfrm>
          <a:prstGeom prst="downArrowCallout">
            <a:avLst/>
          </a:prstGeom>
          <a:solidFill>
            <a:schemeClr val="accent6"/>
          </a:solidFill>
          <a:ln>
            <a:solidFill>
              <a:schemeClr val="bg2"/>
            </a:solidFill>
          </a:ln>
        </p:spPr>
        <p:style>
          <a:lnRef idx="0">
            <a:schemeClr val="accent3"/>
          </a:lnRef>
          <a:fillRef idx="3">
            <a:schemeClr val="accent3"/>
          </a:fillRef>
          <a:effectRef idx="3">
            <a:schemeClr val="accent3"/>
          </a:effectRef>
          <a:fontRef idx="minor">
            <a:schemeClr val="lt1"/>
          </a:fontRef>
        </p:style>
        <p:txBody>
          <a:bodyPr anchor="ctr">
            <a:spAutoFit/>
          </a:bodyPr>
          <a:lstStyle/>
          <a:p>
            <a:pPr algn="ctr">
              <a:defRPr/>
            </a:pPr>
            <a:r>
              <a:rPr lang="ar-EG" sz="4000" b="1" dirty="0"/>
              <a:t>ما دورةُ الكَربونِ ؟</a:t>
            </a:r>
            <a:endParaRPr lang="uk-UA" sz="4000" b="1" dirty="0"/>
          </a:p>
        </p:txBody>
      </p:sp>
      <p:sp>
        <p:nvSpPr>
          <p:cNvPr id="8" name="مستطيل مستدير الزوايا 7"/>
          <p:cNvSpPr/>
          <p:nvPr/>
        </p:nvSpPr>
        <p:spPr>
          <a:xfrm>
            <a:off x="714375" y="1571625"/>
            <a:ext cx="8072438" cy="5072063"/>
          </a:xfrm>
          <a:prstGeom prst="roundRect">
            <a:avLst/>
          </a:prstGeom>
          <a:ln/>
        </p:spPr>
        <p:style>
          <a:lnRef idx="1">
            <a:schemeClr val="accent6"/>
          </a:lnRef>
          <a:fillRef idx="2">
            <a:schemeClr val="accent6"/>
          </a:fillRef>
          <a:effectRef idx="1">
            <a:schemeClr val="accent6"/>
          </a:effectRef>
          <a:fontRef idx="minor">
            <a:schemeClr val="dk1"/>
          </a:fontRef>
        </p:style>
        <p:txBody>
          <a:bodyPr rtlCol="1" anchor="ctr"/>
          <a:lstStyle/>
          <a:p>
            <a:pPr>
              <a:defRPr/>
            </a:pPr>
            <a:r>
              <a:rPr lang="ar-EG" sz="2800" dirty="0"/>
              <a:t>يُشكِّلُ الكَربونُ 18% من جِسمِكَ. ويوجدُ الكربونُ في الغِلافِ الجَويِّ على شَكْلِ غازِ ثاني أُكسيدِ الكَربونِ. ويُعرفُ انتقالُ الكربونِ بينَ المَخلوقاتِ الحَيةِ يشكلٍ مُستمرٍّ بدورةِ الكربونِ. تَقومُ النَّباتاتُ وبعضُ المَخلوقاتِ الحيةِ الأُخرى بِعمليةِ البِناءِ الضَّوئِيِّ، حيثُ تأخُذُ ثانيَ أُكسيدِ الكربونِ من الهَواءِ، وتعملُ على اتحادِه معَ الماءِ؛ لتنتجَ السكرَ ومركباتٍ أُخرى كالدهون والبروتين.</a:t>
            </a:r>
          </a:p>
          <a:p>
            <a:pPr>
              <a:defRPr/>
            </a:pPr>
            <a:r>
              <a:rPr lang="ar-EG" sz="2800" dirty="0"/>
              <a:t>تتغذَّى آكلاتُ الأَعشابِ على هذه الموادَّ الغنيةِ بِعنصرِ الكَربونَ، ومنها ينتقلُ إلى آكلاتِ اللحومِ. </a:t>
            </a:r>
          </a:p>
          <a:p>
            <a:pPr>
              <a:defRPr/>
            </a:pPr>
            <a:r>
              <a:rPr lang="ar-EG" sz="2800" dirty="0"/>
              <a:t>تقومُ النَّباتاتُ والحَيواناتُ في أَثناءِ عَمليةِ التَّنفُّسِ، بِحَرقِ الغِذاءِ الغَنيِّ  بالكَربونِ لِلحصولِ على الطّاقةِ، وينتُجُ عن عمليةِ الحرقِ غازُ أُكسيدِ الكربونِ، الذي يعودُ إلى الجَوِّ ليبدأَ دورَتَهُ من جَديدٍ. </a:t>
            </a:r>
          </a:p>
        </p:txBody>
      </p:sp>
    </p:spTree>
    <p:extLst>
      <p:ext uri="{BB962C8B-B14F-4D97-AF65-F5344CB8AC3E}">
        <p14:creationId xmlns:p14="http://schemas.microsoft.com/office/powerpoint/2010/main" val="914298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PICKUP.WAV"/>
                                        </p:tgtEl>
                                      </p:cMediaNode>
                                    </p:audio>
                                  </p:subTnLst>
                                </p:cTn>
                              </p:par>
                            </p:childTnLst>
                          </p:cTn>
                        </p:par>
                        <p:par>
                          <p:cTn id="15" fill="hold" nodeType="afterGroup">
                            <p:stCondLst>
                              <p:cond delay="1000"/>
                            </p:stCondLst>
                            <p:childTnLst>
                              <p:par>
                                <p:cTn id="16" presetID="24" presetClass="entr" presetSubtype="0" fill="hold" grpId="0" nodeType="afterEffect">
                                  <p:stCondLst>
                                    <p:cond delay="0"/>
                                  </p:stCondLst>
                                  <p:childTnLst>
                                    <p:set>
                                      <p:cBhvr>
                                        <p:cTn id="17" dur="1" fill="hold">
                                          <p:stCondLst>
                                            <p:cond delay="0"/>
                                          </p:stCondLst>
                                        </p:cTn>
                                        <p:tgtEl>
                                          <p:spTgt spid="8">
                                            <p:bg/>
                                          </p:spTgt>
                                        </p:tgtEl>
                                        <p:attrNameLst>
                                          <p:attrName>style.visibility</p:attrName>
                                        </p:attrNameLst>
                                      </p:cBhvr>
                                      <p:to>
                                        <p:strVal val="visible"/>
                                      </p:to>
                                    </p:set>
                                    <p:anim to="" calcmode="lin" valueType="num">
                                      <p:cBhvr>
                                        <p:cTn id="18" dur="1" fill="hold"/>
                                        <p:tgtEl>
                                          <p:spTgt spid="8">
                                            <p:bg/>
                                          </p:spTgt>
                                        </p:tgtEl>
                                        <p:attrNameLst>
                                          <p:attrName/>
                                        </p:attrNameLst>
                                      </p:cBhvr>
                                    </p:anim>
                                  </p:childTnLst>
                                  <p:subTnLst>
                                    <p:audio>
                                      <p:cMediaNode>
                                        <p:cTn display="0" masterRel="sameClick">
                                          <p:stCondLst>
                                            <p:cond evt="begin" delay="0">
                                              <p:tn val="16"/>
                                            </p:cond>
                                          </p:stCondLst>
                                          <p:endCondLst>
                                            <p:cond evt="onStopAudio" delay="0">
                                              <p:tgtEl>
                                                <p:sldTgt/>
                                              </p:tgtEl>
                                            </p:cond>
                                          </p:endCondLst>
                                        </p:cTn>
                                        <p:tgtEl>
                                          <p:sndTgt r:embed="rId3" name="cashreg.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 to="" calcmode="lin" valueType="num">
                                      <p:cBhvr>
                                        <p:cTn id="23" dur="1" fill="hold"/>
                                        <p:tgtEl>
                                          <p:spTgt spid="8">
                                            <p:txEl>
                                              <p:pRg st="0" end="0"/>
                                            </p:txEl>
                                          </p:spTgt>
                                        </p:tgtEl>
                                        <p:attrNameLst>
                                          <p:attrName/>
                                        </p:attrNameLst>
                                      </p:cBhvr>
                                    </p:anim>
                                  </p:childTnLst>
                                  <p:subTnLst>
                                    <p:audio>
                                      <p:cMediaNode>
                                        <p:cTn display="0" masterRel="sameClick">
                                          <p:stCondLst>
                                            <p:cond evt="begin" delay="0">
                                              <p:tn val="21"/>
                                            </p:cond>
                                          </p:stCondLst>
                                          <p:endCondLst>
                                            <p:cond evt="onStopAudio" delay="0">
                                              <p:tgtEl>
                                                <p:sldTgt/>
                                              </p:tgtEl>
                                            </p:cond>
                                          </p:endCondLst>
                                        </p:cTn>
                                        <p:tgtEl>
                                          <p:sndTgt r:embed="rId3" name="cashreg.wav"/>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 to="" calcmode="lin" valueType="num">
                                      <p:cBhvr>
                                        <p:cTn id="28" dur="1" fill="hold"/>
                                        <p:tgtEl>
                                          <p:spTgt spid="8">
                                            <p:txEl>
                                              <p:pRg st="1" end="1"/>
                                            </p:txEl>
                                          </p:spTgt>
                                        </p:tgtEl>
                                        <p:attrNameLst>
                                          <p:attrName/>
                                        </p:attrNameLst>
                                      </p:cBhvr>
                                    </p:anim>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 to="" calcmode="lin" valueType="num">
                                      <p:cBhvr>
                                        <p:cTn id="33" dur="1" fill="hold"/>
                                        <p:tgtEl>
                                          <p:spTgt spid="8">
                                            <p:txEl>
                                              <p:pRg st="2" end="2"/>
                                            </p:txEl>
                                          </p:spTgt>
                                        </p:tgtEl>
                                        <p:attrNameLst>
                                          <p:attrName/>
                                        </p:attrNameLst>
                                      </p:cBhvr>
                                    </p:anim>
                                  </p:childTnLst>
                                  <p:subTnLst>
                                    <p:audio>
                                      <p:cMediaNode>
                                        <p:cTn display="0" masterRel="sameClick">
                                          <p:stCondLst>
                                            <p:cond evt="begin" delay="0">
                                              <p:tn val="31"/>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مخطط انسيابي: قرص ممغنط 8"/>
          <p:cNvSpPr/>
          <p:nvPr/>
        </p:nvSpPr>
        <p:spPr>
          <a:xfrm>
            <a:off x="1214414" y="357166"/>
            <a:ext cx="7200917" cy="1084421"/>
          </a:xfrm>
          <a:prstGeom prst="downArrowCallout">
            <a:avLst/>
          </a:prstGeom>
          <a:solidFill>
            <a:schemeClr val="accent6"/>
          </a:solidFill>
          <a:ln>
            <a:solidFill>
              <a:schemeClr val="bg2"/>
            </a:solidFill>
          </a:ln>
        </p:spPr>
        <p:style>
          <a:lnRef idx="0">
            <a:schemeClr val="accent3"/>
          </a:lnRef>
          <a:fillRef idx="3">
            <a:schemeClr val="accent3"/>
          </a:fillRef>
          <a:effectRef idx="3">
            <a:schemeClr val="accent3"/>
          </a:effectRef>
          <a:fontRef idx="minor">
            <a:schemeClr val="lt1"/>
          </a:fontRef>
        </p:style>
        <p:txBody>
          <a:bodyPr anchor="ctr">
            <a:spAutoFit/>
          </a:bodyPr>
          <a:lstStyle/>
          <a:p>
            <a:pPr algn="ctr">
              <a:defRPr/>
            </a:pPr>
            <a:r>
              <a:rPr lang="ar-EG" sz="4000" b="1" dirty="0"/>
              <a:t>ما دورةُ الكَربونِ ؟</a:t>
            </a:r>
            <a:endParaRPr lang="uk-UA" sz="4000" b="1" dirty="0"/>
          </a:p>
        </p:txBody>
      </p:sp>
      <p:sp>
        <p:nvSpPr>
          <p:cNvPr id="8" name="مستطيل مستدير الزوايا 7"/>
          <p:cNvSpPr/>
          <p:nvPr/>
        </p:nvSpPr>
        <p:spPr>
          <a:xfrm>
            <a:off x="357188" y="1500188"/>
            <a:ext cx="8429625" cy="5072062"/>
          </a:xfrm>
          <a:prstGeom prst="roundRect">
            <a:avLst/>
          </a:prstGeom>
          <a:ln/>
        </p:spPr>
        <p:style>
          <a:lnRef idx="1">
            <a:schemeClr val="accent6"/>
          </a:lnRef>
          <a:fillRef idx="2">
            <a:schemeClr val="accent6"/>
          </a:fillRef>
          <a:effectRef idx="1">
            <a:schemeClr val="accent6"/>
          </a:effectRef>
          <a:fontRef idx="minor">
            <a:schemeClr val="dk1"/>
          </a:fontRef>
        </p:style>
        <p:txBody>
          <a:bodyPr rtlCol="1" anchor="ctr"/>
          <a:lstStyle/>
          <a:p>
            <a:pPr algn="just">
              <a:defRPr/>
            </a:pPr>
            <a:r>
              <a:rPr lang="ar-EG" sz="2800" dirty="0"/>
              <a:t>وتَعملُ المُحلِّلاتُ مثل البكتريا عُلى تَفكيكِ النَّباتاتِ والحَيواناتِ المَيتَةِ، وتؤدِّي هذه العمليةُ إلى إِطلاقِ جزءٍ من الكَربونِ المُختَزنِ في النَّباتاتِ والحيَيواناتِ إلى الجَوِّ على شَكلِ غازِ ثاني أُكسيدِ الكَربونِ.</a:t>
            </a:r>
          </a:p>
          <a:p>
            <a:pPr algn="just">
              <a:defRPr/>
            </a:pPr>
            <a:r>
              <a:rPr lang="ar-EG" sz="2800" dirty="0"/>
              <a:t> كما أنَّ بعضَ النَّباتاتِ والحَيواناتِ الميتةِ تُدفَنُ عميقًا في باطِنِ الأرضِ، ومَعَ مُرور الوقتِ، ونتيجةَ التَّعرضُ للضَّغطِ الشديدِ من طَبقاتِ الأرضِ العُليا تَتحوَّلُ هذه الموادُّ المُتحلِّلةُ إلى وَقودٍ </a:t>
            </a:r>
            <a:r>
              <a:rPr lang="ar-EG" sz="2800" dirty="0" err="1"/>
              <a:t>أحفوري</a:t>
            </a:r>
            <a:r>
              <a:rPr lang="ar-EG" sz="2800" dirty="0"/>
              <a:t>، مثل الغازِ الطبيعيِّ والفحمِ والنفطِ.</a:t>
            </a:r>
          </a:p>
          <a:p>
            <a:pPr algn="just">
              <a:defRPr/>
            </a:pPr>
            <a:r>
              <a:rPr lang="ar-EG" sz="2800" dirty="0"/>
              <a:t>وعِندما يقومُ الإنسانُ بِحَرق هذا الوقود لِلحُصولِ على الطاقةِ، يَعودُ الكربونُ المُختَزَنُ فيه إلى الغِلافِ الجَويِّ على شَكلِ غازِ ثاني أُكسيد الكربونِ.</a:t>
            </a:r>
          </a:p>
        </p:txBody>
      </p:sp>
    </p:spTree>
    <p:extLst>
      <p:ext uri="{BB962C8B-B14F-4D97-AF65-F5344CB8AC3E}">
        <p14:creationId xmlns:p14="http://schemas.microsoft.com/office/powerpoint/2010/main" val="2246036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to="" calcmode="lin" valueType="num">
                                      <p:cBhvr>
                                        <p:cTn id="7" dur="1" fill="hold"/>
                                        <p:tgtEl>
                                          <p:spTgt spid="8">
                                            <p:txEl>
                                              <p:pRg st="0" end="0"/>
                                            </p:txEl>
                                          </p:spTgt>
                                        </p:tgtEl>
                                        <p:attrNameLst>
                                          <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to="" calcmode="lin" valueType="num">
                                      <p:cBhvr>
                                        <p:cTn id="12" dur="1" fill="hold"/>
                                        <p:tgtEl>
                                          <p:spTgt spid="8">
                                            <p:txEl>
                                              <p:pRg st="1" end="1"/>
                                            </p:txEl>
                                          </p:spTgt>
                                        </p:tgtEl>
                                        <p:attrNameLst>
                                          <p:attrName/>
                                        </p:attrNameLst>
                                      </p:cBhvr>
                                    </p:anim>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to="" calcmode="lin" valueType="num">
                                      <p:cBhvr>
                                        <p:cTn id="17" dur="1" fill="hold"/>
                                        <p:tgtEl>
                                          <p:spTgt spid="8">
                                            <p:txEl>
                                              <p:pRg st="2" end="2"/>
                                            </p:txEl>
                                          </p:spTgt>
                                        </p:tgtEl>
                                        <p:attrNameLst>
                                          <p:attrName/>
                                        </p:attrNameLst>
                                      </p:cBhvr>
                                    </p:anim>
                                  </p:childTnLst>
                                  <p:subTnLst>
                                    <p:audio>
                                      <p:cMediaNode>
                                        <p:cTn display="0" masterRel="sameClick">
                                          <p:stCondLst>
                                            <p:cond evt="begin" delay="0">
                                              <p:tn val="1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6840253" y="1557089"/>
            <a:ext cx="2232373" cy="1655763"/>
          </a:xfrm>
          <a:prstGeom prst="rect">
            <a:avLst/>
          </a:prstGeom>
          <a:noFill/>
          <a:ln w="57150" algn="ctr">
            <a:solidFill>
              <a:srgbClr val="0000FF"/>
            </a:solidFill>
            <a:miter lim="800000"/>
            <a:headEnd/>
            <a:tailEnd/>
          </a:ln>
        </p:spPr>
        <p:txBody>
          <a:bodyPr wrap="none" anchor="ctr"/>
          <a:lstStyle/>
          <a:p>
            <a:pPr algn="ctr"/>
            <a:endParaRPr lang="en-US" dirty="0">
              <a:solidFill>
                <a:srgbClr val="800000"/>
              </a:solidFill>
            </a:endParaRPr>
          </a:p>
        </p:txBody>
      </p:sp>
      <p:sp>
        <p:nvSpPr>
          <p:cNvPr id="4" name="Rectangle 4"/>
          <p:cNvSpPr>
            <a:spLocks noChangeArrowheads="1"/>
          </p:cNvSpPr>
          <p:nvPr/>
        </p:nvSpPr>
        <p:spPr bwMode="auto">
          <a:xfrm>
            <a:off x="4603060" y="1550423"/>
            <a:ext cx="2129180" cy="1655763"/>
          </a:xfrm>
          <a:prstGeom prst="rect">
            <a:avLst/>
          </a:prstGeom>
          <a:noFill/>
          <a:ln w="57150" algn="ctr">
            <a:solidFill>
              <a:srgbClr val="0000FF"/>
            </a:solidFill>
            <a:miter lim="800000"/>
            <a:headEnd/>
            <a:tailEnd/>
          </a:ln>
        </p:spPr>
        <p:txBody>
          <a:bodyPr wrap="none" anchor="ctr"/>
          <a:lstStyle/>
          <a:p>
            <a:pPr algn="ctr"/>
            <a:r>
              <a:rPr lang="ar-SA" dirty="0"/>
              <a:t> </a:t>
            </a:r>
            <a:endParaRPr lang="en-US" dirty="0"/>
          </a:p>
        </p:txBody>
      </p:sp>
      <p:sp>
        <p:nvSpPr>
          <p:cNvPr id="5" name="Rectangle 5"/>
          <p:cNvSpPr>
            <a:spLocks noChangeArrowheads="1"/>
          </p:cNvSpPr>
          <p:nvPr/>
        </p:nvSpPr>
        <p:spPr bwMode="auto">
          <a:xfrm>
            <a:off x="2334534" y="1550422"/>
            <a:ext cx="2160513" cy="1655763"/>
          </a:xfrm>
          <a:prstGeom prst="rect">
            <a:avLst/>
          </a:prstGeom>
          <a:noFill/>
          <a:ln w="57150" algn="ctr">
            <a:solidFill>
              <a:srgbClr val="0000FF"/>
            </a:solidFill>
            <a:miter lim="800000"/>
            <a:headEnd/>
            <a:tailEnd/>
          </a:ln>
        </p:spPr>
        <p:txBody>
          <a:bodyPr wrap="none" anchor="ctr"/>
          <a:lstStyle/>
          <a:p>
            <a:pPr algn="ctr"/>
            <a:endParaRPr lang="ar-SA" b="1" dirty="0">
              <a:cs typeface="PT Bold Dusky" pitchFamily="2" charset="-78"/>
            </a:endParaRPr>
          </a:p>
          <a:p>
            <a:pPr algn="ctr"/>
            <a:endParaRPr lang="ar-SA" dirty="0">
              <a:solidFill>
                <a:srgbClr val="FF0000"/>
              </a:solidFill>
            </a:endParaRPr>
          </a:p>
        </p:txBody>
      </p:sp>
      <p:sp>
        <p:nvSpPr>
          <p:cNvPr id="6" name="Rectangle 6"/>
          <p:cNvSpPr>
            <a:spLocks noChangeArrowheads="1"/>
          </p:cNvSpPr>
          <p:nvPr/>
        </p:nvSpPr>
        <p:spPr bwMode="auto">
          <a:xfrm>
            <a:off x="1404368" y="4365391"/>
            <a:ext cx="6337300" cy="1727905"/>
          </a:xfrm>
          <a:prstGeom prst="rect">
            <a:avLst/>
          </a:prstGeom>
          <a:noFill/>
          <a:ln w="57150" algn="ctr">
            <a:solidFill>
              <a:srgbClr val="008000"/>
            </a:solidFill>
            <a:miter lim="800000"/>
            <a:headEnd/>
            <a:tailEnd/>
          </a:ln>
        </p:spPr>
        <p:txBody>
          <a:bodyPr wrap="none" anchor="ctr"/>
          <a:lstStyle/>
          <a:p>
            <a:pPr algn="ctr"/>
            <a:r>
              <a:rPr lang="ar-SA" sz="2800" dirty="0">
                <a:cs typeface="PT Bold Heading" pitchFamily="2" charset="-78"/>
              </a:rPr>
              <a:t>دورة الكربون في الطبيعة </a:t>
            </a:r>
          </a:p>
          <a:p>
            <a:pPr algn="ctr"/>
            <a:endParaRPr lang="ar-SA" sz="2800" dirty="0">
              <a:cs typeface="PT Bold Heading" pitchFamily="2" charset="-78"/>
            </a:endParaRPr>
          </a:p>
          <a:p>
            <a:pPr algn="ctr"/>
            <a:endParaRPr lang="ar-SA" sz="2800" dirty="0">
              <a:cs typeface="PT Bold Heading" pitchFamily="2" charset="-78"/>
            </a:endParaRPr>
          </a:p>
          <a:p>
            <a:pPr algn="ctr"/>
            <a:endParaRPr lang="ar-SA" sz="2800" dirty="0">
              <a:cs typeface="PT Bold Heading" pitchFamily="2" charset="-78"/>
            </a:endParaRPr>
          </a:p>
        </p:txBody>
      </p:sp>
      <p:sp>
        <p:nvSpPr>
          <p:cNvPr id="7" name="مستطيل 6"/>
          <p:cNvSpPr/>
          <p:nvPr/>
        </p:nvSpPr>
        <p:spPr>
          <a:xfrm rot="2049474">
            <a:off x="1780267" y="3434486"/>
            <a:ext cx="1612942" cy="523220"/>
          </a:xfrm>
          <a:prstGeom prst="rect">
            <a:avLst/>
          </a:prstGeom>
          <a:noFill/>
        </p:spPr>
        <p:txBody>
          <a:bodyPr wrap="none">
            <a:spAutoFit/>
          </a:bodyPr>
          <a:lstStyle/>
          <a:p>
            <a:pPr algn="ctr">
              <a:defRPr/>
            </a:pPr>
            <a:r>
              <a:rPr lang="ar-SA"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يعود للأرض</a:t>
            </a:r>
          </a:p>
        </p:txBody>
      </p:sp>
      <p:sp>
        <p:nvSpPr>
          <p:cNvPr id="8" name="Line 8"/>
          <p:cNvSpPr>
            <a:spLocks noChangeShapeType="1"/>
          </p:cNvSpPr>
          <p:nvPr/>
        </p:nvSpPr>
        <p:spPr bwMode="auto">
          <a:xfrm flipV="1">
            <a:off x="6228185" y="3357141"/>
            <a:ext cx="1224136" cy="936104"/>
          </a:xfrm>
          <a:prstGeom prst="line">
            <a:avLst/>
          </a:prstGeom>
          <a:noFill/>
          <a:ln w="76200">
            <a:solidFill>
              <a:srgbClr val="FF0000"/>
            </a:solidFill>
            <a:round/>
            <a:headEnd/>
            <a:tailEnd type="triangle" w="med" len="med"/>
          </a:ln>
        </p:spPr>
        <p:txBody>
          <a:bodyPr/>
          <a:lstStyle/>
          <a:p>
            <a:endParaRPr lang="ar-SA"/>
          </a:p>
        </p:txBody>
      </p:sp>
      <p:sp>
        <p:nvSpPr>
          <p:cNvPr id="15" name="Rectangle 5"/>
          <p:cNvSpPr>
            <a:spLocks noChangeArrowheads="1"/>
          </p:cNvSpPr>
          <p:nvPr/>
        </p:nvSpPr>
        <p:spPr bwMode="auto">
          <a:xfrm>
            <a:off x="80467" y="1556792"/>
            <a:ext cx="2160513" cy="1655763"/>
          </a:xfrm>
          <a:prstGeom prst="rect">
            <a:avLst/>
          </a:prstGeom>
          <a:noFill/>
          <a:ln w="57150" algn="ctr">
            <a:solidFill>
              <a:srgbClr val="0000FF"/>
            </a:solidFill>
            <a:miter lim="800000"/>
            <a:headEnd/>
            <a:tailEnd/>
          </a:ln>
        </p:spPr>
        <p:txBody>
          <a:bodyPr wrap="none" anchor="ctr"/>
          <a:lstStyle/>
          <a:p>
            <a:pPr algn="ctr"/>
            <a:endParaRPr lang="ar-SA" b="1" dirty="0">
              <a:cs typeface="PT Bold Dusky" pitchFamily="2" charset="-78"/>
            </a:endParaRPr>
          </a:p>
          <a:p>
            <a:pPr algn="ctr"/>
            <a:endParaRPr lang="ar-SA" dirty="0">
              <a:solidFill>
                <a:srgbClr val="FF0000"/>
              </a:solidFill>
            </a:endParaRPr>
          </a:p>
        </p:txBody>
      </p:sp>
      <p:sp>
        <p:nvSpPr>
          <p:cNvPr id="16" name="Line 8"/>
          <p:cNvSpPr>
            <a:spLocks noChangeShapeType="1"/>
          </p:cNvSpPr>
          <p:nvPr/>
        </p:nvSpPr>
        <p:spPr bwMode="auto">
          <a:xfrm>
            <a:off x="1642294" y="3357141"/>
            <a:ext cx="1197372" cy="857716"/>
          </a:xfrm>
          <a:prstGeom prst="line">
            <a:avLst/>
          </a:prstGeom>
          <a:noFill/>
          <a:ln w="76200">
            <a:solidFill>
              <a:srgbClr val="FF0000"/>
            </a:solidFill>
            <a:round/>
            <a:headEnd/>
            <a:tailEnd type="triangle" w="med" len="med"/>
          </a:ln>
        </p:spPr>
        <p:txBody>
          <a:bodyPr/>
          <a:lstStyle/>
          <a:p>
            <a:endParaRPr lang="ar-SA"/>
          </a:p>
        </p:txBody>
      </p:sp>
      <p:sp>
        <p:nvSpPr>
          <p:cNvPr id="17" name="Rectangle 2"/>
          <p:cNvSpPr txBox="1">
            <a:spLocks noChangeArrowheads="1"/>
          </p:cNvSpPr>
          <p:nvPr/>
        </p:nvSpPr>
        <p:spPr>
          <a:xfrm>
            <a:off x="519112" y="525865"/>
            <a:ext cx="8229600" cy="1143000"/>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SA" sz="2800" dirty="0">
                <a:cs typeface="PT Bold Heading" pitchFamily="2" charset="-78"/>
              </a:rPr>
              <a:t>طالبتي الصغيرة بالتعاون مع افراد المجموعة اكتبي المنظم التخطيطي لدرس </a:t>
            </a:r>
            <a:r>
              <a:rPr lang="ar-SA" sz="2800" dirty="0" err="1">
                <a:cs typeface="PT Bold Heading" pitchFamily="2" charset="-78"/>
              </a:rPr>
              <a:t>مادورة</a:t>
            </a:r>
            <a:r>
              <a:rPr lang="ar-SA" sz="2800" dirty="0">
                <a:cs typeface="PT Bold Heading" pitchFamily="2" charset="-78"/>
              </a:rPr>
              <a:t> الكربون؟</a:t>
            </a:r>
            <a:endParaRPr lang="en-US" sz="2800" dirty="0">
              <a:cs typeface="PT Bold Heading" pitchFamily="2" charset="-78"/>
            </a:endParaRPr>
          </a:p>
        </p:txBody>
      </p:sp>
      <p:sp>
        <p:nvSpPr>
          <p:cNvPr id="18" name="مستطيل 17"/>
          <p:cNvSpPr/>
          <p:nvPr/>
        </p:nvSpPr>
        <p:spPr>
          <a:xfrm rot="19259179">
            <a:off x="5644387" y="3563583"/>
            <a:ext cx="1678665" cy="523220"/>
          </a:xfrm>
          <a:prstGeom prst="rect">
            <a:avLst/>
          </a:prstGeom>
          <a:noFill/>
        </p:spPr>
        <p:txBody>
          <a:bodyPr wrap="none">
            <a:spAutoFit/>
          </a:bodyPr>
          <a:lstStyle/>
          <a:p>
            <a:pPr algn="ctr">
              <a:defRPr/>
            </a:pPr>
            <a:r>
              <a:rPr lang="ar-SA"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يتصاعد للجو</a:t>
            </a:r>
          </a:p>
        </p:txBody>
      </p:sp>
    </p:spTree>
    <p:extLst>
      <p:ext uri="{BB962C8B-B14F-4D97-AF65-F5344CB8AC3E}">
        <p14:creationId xmlns:p14="http://schemas.microsoft.com/office/powerpoint/2010/main" val="298674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blinds(horizontal)">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2571750" y="214313"/>
            <a:ext cx="4000500" cy="1143000"/>
          </a:xfrm>
          <a:prstGeom prst="parallelogram">
            <a:avLst/>
          </a:prstGeom>
          <a:ln/>
        </p:spPr>
        <p:style>
          <a:lnRef idx="2">
            <a:schemeClr val="accent1"/>
          </a:lnRef>
          <a:fillRef idx="1">
            <a:schemeClr val="lt1"/>
          </a:fillRef>
          <a:effectRef idx="0">
            <a:schemeClr val="accent1"/>
          </a:effectRef>
          <a:fontRef idx="minor">
            <a:schemeClr val="dk1"/>
          </a:fontRef>
        </p:style>
        <p:txBody>
          <a:bodyPr rtlCol="1" anchor="ctr"/>
          <a:lstStyle/>
          <a:p>
            <a:pPr algn="ctr" fontAlgn="auto">
              <a:spcBef>
                <a:spcPts val="0"/>
              </a:spcBef>
              <a:spcAft>
                <a:spcPts val="0"/>
              </a:spcAft>
              <a:defRPr/>
            </a:pPr>
            <a:r>
              <a:rPr lang="ar-EG" sz="4400" b="1" dirty="0"/>
              <a:t>أَخْتَبِرُ نَفْسِي</a:t>
            </a:r>
            <a:endParaRPr lang="en-US" sz="4400" b="1" dirty="0"/>
          </a:p>
        </p:txBody>
      </p:sp>
      <p:sp>
        <p:nvSpPr>
          <p:cNvPr id="8" name="Round Diagonal Corner Rectangle 7"/>
          <p:cNvSpPr/>
          <p:nvPr/>
        </p:nvSpPr>
        <p:spPr bwMode="auto">
          <a:xfrm>
            <a:off x="214313" y="1357313"/>
            <a:ext cx="8501062" cy="5500687"/>
          </a:xfrm>
          <a:prstGeom prst="round2DiagRect">
            <a:avLst/>
          </a:prstGeom>
          <a:ln/>
        </p:spPr>
        <p:style>
          <a:lnRef idx="2">
            <a:schemeClr val="accent5"/>
          </a:lnRef>
          <a:fillRef idx="1">
            <a:schemeClr val="lt1"/>
          </a:fillRef>
          <a:effectRef idx="0">
            <a:schemeClr val="accent5"/>
          </a:effectRef>
          <a:fontRef idx="minor">
            <a:schemeClr val="dk1"/>
          </a:fontRef>
        </p:style>
        <p:txBody>
          <a:bodyPr rtlCol="1" anchor="ctr"/>
          <a:lstStyle/>
          <a:p>
            <a:pPr algn="ctr" fontAlgn="auto">
              <a:spcBef>
                <a:spcPts val="0"/>
              </a:spcBef>
              <a:spcAft>
                <a:spcPts val="0"/>
              </a:spcAft>
              <a:defRPr/>
            </a:pPr>
            <a:endParaRPr lang="ar-EG"/>
          </a:p>
        </p:txBody>
      </p:sp>
      <p:sp>
        <p:nvSpPr>
          <p:cNvPr id="29703" name="TextBox 4"/>
          <p:cNvSpPr txBox="1">
            <a:spLocks noChangeArrowheads="1"/>
          </p:cNvSpPr>
          <p:nvPr/>
        </p:nvSpPr>
        <p:spPr bwMode="auto">
          <a:xfrm>
            <a:off x="285750" y="2187575"/>
            <a:ext cx="8072438"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ar-EG" altLang="ar-SA" sz="4000" b="1"/>
              <a:t>أكتبُ مُلخَّصًا قصيرًا عن دورةِ الكربون؟ </a:t>
            </a:r>
          </a:p>
          <a:p>
            <a:pPr eaLnBrk="1" hangingPunct="1"/>
            <a:endParaRPr lang="ar-EG" altLang="ar-SA" sz="4000" b="1"/>
          </a:p>
          <a:p>
            <a:pPr eaLnBrk="1" hangingPunct="1"/>
            <a:endParaRPr lang="ar-EG" altLang="ar-SA" sz="4000" b="1"/>
          </a:p>
          <a:p>
            <a:pPr eaLnBrk="1" hangingPunct="1"/>
            <a:endParaRPr lang="ar-EG" altLang="ar-SA" sz="4000" b="1"/>
          </a:p>
          <a:p>
            <a:pPr eaLnBrk="1" hangingPunct="1"/>
            <a:endParaRPr lang="ar-EG" altLang="ar-SA" sz="4000" b="1"/>
          </a:p>
        </p:txBody>
      </p:sp>
      <p:sp>
        <p:nvSpPr>
          <p:cNvPr id="6" name="Cloud 5"/>
          <p:cNvSpPr/>
          <p:nvPr/>
        </p:nvSpPr>
        <p:spPr bwMode="auto">
          <a:xfrm>
            <a:off x="6357938" y="928688"/>
            <a:ext cx="2571750" cy="1122362"/>
          </a:xfrm>
          <a:prstGeom prst="pentagon">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r>
              <a:rPr lang="ar-EG" sz="4000" b="1" dirty="0"/>
              <a:t>أُلخِّصُ</a:t>
            </a:r>
          </a:p>
        </p:txBody>
      </p:sp>
      <p:sp>
        <p:nvSpPr>
          <p:cNvPr id="7" name="مستطيل مستدير الزوايا 6"/>
          <p:cNvSpPr/>
          <p:nvPr/>
        </p:nvSpPr>
        <p:spPr>
          <a:xfrm>
            <a:off x="1000125" y="3057525"/>
            <a:ext cx="7143750" cy="3371850"/>
          </a:xfrm>
          <a:prstGeom prst="round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ar-EG" sz="2400" b="1" dirty="0"/>
              <a:t>يم</a:t>
            </a:r>
            <a:r>
              <a:rPr lang="ar-SA" sz="2400" b="1" dirty="0"/>
              <a:t>ت</a:t>
            </a:r>
            <a:r>
              <a:rPr lang="ar-EG" sz="2400" b="1" dirty="0"/>
              <a:t>ص النبات غاز ثاني  أكسيد الكربون في عملية البناء الضوئي وينتج السكر ومركبات أخرى كالبروتينات والدهون.</a:t>
            </a:r>
            <a:endParaRPr lang="en-US" sz="2400" dirty="0"/>
          </a:p>
          <a:p>
            <a:pPr>
              <a:defRPr/>
            </a:pPr>
            <a:r>
              <a:rPr lang="ar-EG" sz="2400" b="1" dirty="0"/>
              <a:t>تتغذى آكلات العشب على النبات وينتج من احتراق الغذاء في جسم المخلوقات  الحية غاز ثاني أكسيد الكربون الذي يعود إلى الجو.</a:t>
            </a:r>
            <a:endParaRPr lang="en-US" sz="2400" dirty="0"/>
          </a:p>
          <a:p>
            <a:pPr>
              <a:defRPr/>
            </a:pPr>
            <a:r>
              <a:rPr lang="ar-EG" sz="2400" b="1" dirty="0"/>
              <a:t>تقوم المحللات بتحليل النباتات والحيوانات الميتة وينطلق غاز  ثاني أكسيد الكربون.</a:t>
            </a:r>
            <a:endParaRPr lang="en-US" sz="2400" dirty="0"/>
          </a:p>
          <a:p>
            <a:pPr>
              <a:defRPr/>
            </a:pPr>
            <a:r>
              <a:rPr lang="ar-EG" sz="2400" b="1" dirty="0"/>
              <a:t>عندما تدفن النباتات والحيوانات الميتة في باطن </a:t>
            </a:r>
            <a:r>
              <a:rPr lang="ar-EG" sz="2400" b="1" dirty="0" err="1"/>
              <a:t>االأرض</a:t>
            </a:r>
            <a:r>
              <a:rPr lang="ar-EG" sz="2400" b="1" dirty="0"/>
              <a:t> ويتكون الوقود </a:t>
            </a:r>
            <a:r>
              <a:rPr lang="ar-EG" sz="2400" b="1" dirty="0" err="1"/>
              <a:t>الأحفوري</a:t>
            </a:r>
            <a:r>
              <a:rPr lang="ar-EG" sz="2400" b="1" dirty="0"/>
              <a:t> الذي عند احتراقه ينتج غاز ثاني أكسيد الكربون.</a:t>
            </a:r>
            <a:endParaRPr lang="en-US" sz="2400" dirty="0"/>
          </a:p>
        </p:txBody>
      </p:sp>
    </p:spTree>
    <p:extLst>
      <p:ext uri="{BB962C8B-B14F-4D97-AF65-F5344CB8AC3E}">
        <p14:creationId xmlns:p14="http://schemas.microsoft.com/office/powerpoint/2010/main" val="407365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par>
                          <p:cTn id="8" fill="hold" nodeType="afterGroup">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8">
                                            <p:bg/>
                                          </p:spTgt>
                                        </p:tgtEl>
                                        <p:attrNameLst>
                                          <p:attrName>style.visibility</p:attrName>
                                        </p:attrNameLst>
                                      </p:cBhvr>
                                      <p:to>
                                        <p:strVal val="visible"/>
                                      </p:to>
                                    </p:set>
                                    <p:anim calcmode="lin" valueType="num">
                                      <p:cBhvr>
                                        <p:cTn id="11" dur="500" decel="50000" fill="hold">
                                          <p:stCondLst>
                                            <p:cond delay="0"/>
                                          </p:stCondLst>
                                        </p:cTn>
                                        <p:tgtEl>
                                          <p:spTgt spid="8">
                                            <p:bg/>
                                          </p:spTgt>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8">
                                            <p:bg/>
                                          </p:spTgt>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8">
                                            <p:bg/>
                                          </p:spTgt>
                                        </p:tgtEl>
                                        <p:attrNameLst>
                                          <p:attrName>ppt_w</p:attrName>
                                        </p:attrNameLst>
                                      </p:cBhvr>
                                      <p:tavLst>
                                        <p:tav tm="0">
                                          <p:val>
                                            <p:strVal val="#ppt_w*.05"/>
                                          </p:val>
                                        </p:tav>
                                        <p:tav tm="100000">
                                          <p:val>
                                            <p:strVal val="#ppt_w"/>
                                          </p:val>
                                        </p:tav>
                                      </p:tavLst>
                                    </p:anim>
                                    <p:anim calcmode="lin" valueType="num">
                                      <p:cBhvr>
                                        <p:cTn id="14" dur="1000" fill="hold"/>
                                        <p:tgtEl>
                                          <p:spTgt spid="8">
                                            <p:bg/>
                                          </p:spTgt>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8">
                                            <p:bg/>
                                          </p:spTgt>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8">
                                            <p:bg/>
                                          </p:spTgt>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8">
                                            <p:bg/>
                                          </p:spTgt>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8">
                                            <p:bg/>
                                          </p:spTgt>
                                        </p:tgtEl>
                                      </p:cBhvr>
                                    </p:animEffect>
                                  </p:childTnLst>
                                  <p:subTnLst>
                                    <p:audio>
                                      <p:cMediaNode>
                                        <p:cTn display="0" masterRel="sameClick">
                                          <p:stCondLst>
                                            <p:cond evt="begin" delay="0">
                                              <p:tn val="9"/>
                                            </p:cond>
                                          </p:stCondLst>
                                          <p:endCondLst>
                                            <p:cond evt="onStopAudio" delay="0">
                                              <p:tgtEl>
                                                <p:sldTgt/>
                                              </p:tgtEl>
                                            </p:cond>
                                          </p:endCondLst>
                                        </p:cTn>
                                        <p:tgtEl>
                                          <p:sndTgt r:embed="rId3" name="type.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5"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anim calcmode="lin" valueType="num">
                                      <p:cBhvr>
                                        <p:cTn id="23" dur="500" decel="50000" fill="hold">
                                          <p:stCondLst>
                                            <p:cond delay="0"/>
                                          </p:stCondLst>
                                        </p:cTn>
                                        <p:tgtEl>
                                          <p:spTgt spid="6">
                                            <p:bg/>
                                          </p:spTgt>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6">
                                            <p:bg/>
                                          </p:spTgt>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6">
                                            <p:bg/>
                                          </p:spTgt>
                                        </p:tgtEl>
                                        <p:attrNameLst>
                                          <p:attrName>ppt_w</p:attrName>
                                        </p:attrNameLst>
                                      </p:cBhvr>
                                      <p:tavLst>
                                        <p:tav tm="0">
                                          <p:val>
                                            <p:strVal val="#ppt_w*.05"/>
                                          </p:val>
                                        </p:tav>
                                        <p:tav tm="100000">
                                          <p:val>
                                            <p:strVal val="#ppt_w"/>
                                          </p:val>
                                        </p:tav>
                                      </p:tavLst>
                                    </p:anim>
                                    <p:anim calcmode="lin" valueType="num">
                                      <p:cBhvr>
                                        <p:cTn id="26" dur="1000" fill="hold"/>
                                        <p:tgtEl>
                                          <p:spTgt spid="6">
                                            <p:bg/>
                                          </p:spTgt>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6">
                                            <p:bg/>
                                          </p:spTgt>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6">
                                            <p:bg/>
                                          </p:spTgt>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6">
                                            <p:bg/>
                                          </p:spTgt>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6">
                                            <p:bg/>
                                          </p:spTgt>
                                        </p:tgtEl>
                                      </p:cBhvr>
                                    </p:animEffect>
                                  </p:childTnLst>
                                  <p:subTnLst>
                                    <p:audio>
                                      <p:cMediaNode>
                                        <p:cTn display="0" masterRel="sameClick">
                                          <p:stCondLst>
                                            <p:cond evt="begin" delay="0">
                                              <p:tn val="21"/>
                                            </p:cond>
                                          </p:stCondLst>
                                          <p:endCondLst>
                                            <p:cond evt="onStopAudio" delay="0">
                                              <p:tgtEl>
                                                <p:sldTgt/>
                                              </p:tgtEl>
                                            </p:cond>
                                          </p:endCondLst>
                                        </p:cTn>
                                        <p:tgtEl>
                                          <p:sndTgt r:embed="rId3" name="type.wav"/>
                                        </p:tgtEl>
                                      </p:cMediaNode>
                                    </p:audio>
                                  </p:subTnLst>
                                </p:cTn>
                              </p:par>
                              <p:par>
                                <p:cTn id="31" presetID="25" presetClass="entr" presetSubtype="0" fill="hold" grpId="0"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 calcmode="lin" valueType="num">
                                      <p:cBhvr>
                                        <p:cTn id="33" dur="50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36" dur="10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6">
                                            <p:txEl>
                                              <p:pRg st="0" end="0"/>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3" name="type.wav"/>
                                        </p:tgtEl>
                                      </p:cMediaNode>
                                    </p:audio>
                                  </p:subTnLst>
                                </p:cTn>
                              </p:par>
                            </p:childTnLst>
                          </p:cTn>
                        </p:par>
                      </p:childTnLst>
                    </p:cTn>
                  </p:par>
                  <p:par>
                    <p:cTn id="41" fill="hold" nodeType="clickPar">
                      <p:stCondLst>
                        <p:cond delay="indefinite"/>
                      </p:stCondLst>
                      <p:childTnLst>
                        <p:par>
                          <p:cTn id="42" fill="hold" nodeType="withGroup">
                            <p:stCondLst>
                              <p:cond delay="0"/>
                            </p:stCondLst>
                            <p:childTnLst>
                              <p:par>
                                <p:cTn id="43" presetID="25" presetClass="entr" presetSubtype="0" fill="hold" grpId="0" nodeType="clickEffect">
                                  <p:stCondLst>
                                    <p:cond delay="0"/>
                                  </p:stCondLst>
                                  <p:childTnLst>
                                    <p:set>
                                      <p:cBhvr>
                                        <p:cTn id="44" dur="1" fill="hold">
                                          <p:stCondLst>
                                            <p:cond delay="0"/>
                                          </p:stCondLst>
                                        </p:cTn>
                                        <p:tgtEl>
                                          <p:spTgt spid="29703">
                                            <p:txEl>
                                              <p:pRg st="0" end="0"/>
                                            </p:txEl>
                                          </p:spTgt>
                                        </p:tgtEl>
                                        <p:attrNameLst>
                                          <p:attrName>style.visibility</p:attrName>
                                        </p:attrNameLst>
                                      </p:cBhvr>
                                      <p:to>
                                        <p:strVal val="visible"/>
                                      </p:to>
                                    </p:set>
                                    <p:anim calcmode="lin" valueType="num">
                                      <p:cBhvr>
                                        <p:cTn id="45" dur="500" decel="50000" fill="hold">
                                          <p:stCondLst>
                                            <p:cond delay="0"/>
                                          </p:stCondLst>
                                        </p:cTn>
                                        <p:tgtEl>
                                          <p:spTgt spid="29703">
                                            <p:txEl>
                                              <p:pRg st="0" end="0"/>
                                            </p:txEl>
                                          </p:spTgt>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29703">
                                            <p:txEl>
                                              <p:pRg st="0" end="0"/>
                                            </p:txEl>
                                          </p:spTgt>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29703">
                                            <p:txEl>
                                              <p:pRg st="0" end="0"/>
                                            </p:txEl>
                                          </p:spTgt>
                                        </p:tgtEl>
                                        <p:attrNameLst>
                                          <p:attrName>ppt_w</p:attrName>
                                        </p:attrNameLst>
                                      </p:cBhvr>
                                      <p:tavLst>
                                        <p:tav tm="0">
                                          <p:val>
                                            <p:strVal val="#ppt_w*.05"/>
                                          </p:val>
                                        </p:tav>
                                        <p:tav tm="100000">
                                          <p:val>
                                            <p:strVal val="#ppt_w"/>
                                          </p:val>
                                        </p:tav>
                                      </p:tavLst>
                                    </p:anim>
                                    <p:anim calcmode="lin" valueType="num">
                                      <p:cBhvr>
                                        <p:cTn id="48" dur="1000" fill="hold"/>
                                        <p:tgtEl>
                                          <p:spTgt spid="29703">
                                            <p:txEl>
                                              <p:pRg st="0" end="0"/>
                                            </p:txEl>
                                          </p:spTgt>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29703">
                                            <p:txEl>
                                              <p:pRg st="0" end="0"/>
                                            </p:txEl>
                                          </p:spTgt>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29703">
                                            <p:txEl>
                                              <p:pRg st="0" end="0"/>
                                            </p:txEl>
                                          </p:spTgt>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29703">
                                            <p:txEl>
                                              <p:pRg st="0" end="0"/>
                                            </p:txEl>
                                          </p:spTgt>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29703">
                                            <p:txEl>
                                              <p:pRg st="0" end="0"/>
                                            </p:txEl>
                                          </p:spTgt>
                                        </p:tgtEl>
                                      </p:cBhvr>
                                    </p:animEffect>
                                  </p:childTnLst>
                                  <p:subTnLst>
                                    <p:audio>
                                      <p:cMediaNode>
                                        <p:cTn display="0" masterRel="sameClick">
                                          <p:stCondLst>
                                            <p:cond evt="begin" delay="0">
                                              <p:tn val="43"/>
                                            </p:cond>
                                          </p:stCondLst>
                                          <p:endCondLst>
                                            <p:cond evt="onStopAudio" delay="0">
                                              <p:tgtEl>
                                                <p:sldTgt/>
                                              </p:tgtEl>
                                            </p:cond>
                                          </p:endCondLst>
                                        </p:cTn>
                                        <p:tgtEl>
                                          <p:sndTgt r:embed="rId3" name="type.wav"/>
                                        </p:tgtEl>
                                      </p:cMediaNode>
                                    </p:audio>
                                  </p:subTnLst>
                                </p:cTn>
                              </p:par>
                            </p:childTnLst>
                          </p:cTn>
                        </p:par>
                      </p:childTnLst>
                    </p:cTn>
                  </p:par>
                  <p:par>
                    <p:cTn id="53" fill="hold" nodeType="clickPar">
                      <p:stCondLst>
                        <p:cond delay="indefinite"/>
                      </p:stCondLst>
                      <p:childTnLst>
                        <p:par>
                          <p:cTn id="54" fill="hold" nodeType="withGroup">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anim calcmode="lin" valueType="num">
                                      <p:cBhvr>
                                        <p:cTn id="58" dur="1000" fill="hold"/>
                                        <p:tgtEl>
                                          <p:spTgt spid="7"/>
                                        </p:tgtEl>
                                        <p:attrNameLst>
                                          <p:attrName>ppt_x</p:attrName>
                                        </p:attrNameLst>
                                      </p:cBhvr>
                                      <p:tavLst>
                                        <p:tav tm="0">
                                          <p:val>
                                            <p:strVal val="#ppt_x"/>
                                          </p:val>
                                        </p:tav>
                                        <p:tav tm="100000">
                                          <p:val>
                                            <p:strVal val="#ppt_x"/>
                                          </p:val>
                                        </p:tav>
                                      </p:tavLst>
                                    </p:anim>
                                    <p:anim calcmode="lin" valueType="num">
                                      <p:cBhvr>
                                        <p:cTn id="5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29703" grpId="0" build="p"/>
      <p:bldP spid="6" grpId="0" build="p"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2571750" y="214313"/>
            <a:ext cx="4000500" cy="1143000"/>
          </a:xfrm>
          <a:prstGeom prst="parallelogram">
            <a:avLst/>
          </a:prstGeom>
          <a:ln/>
        </p:spPr>
        <p:style>
          <a:lnRef idx="2">
            <a:schemeClr val="accent1"/>
          </a:lnRef>
          <a:fillRef idx="1">
            <a:schemeClr val="lt1"/>
          </a:fillRef>
          <a:effectRef idx="0">
            <a:schemeClr val="accent1"/>
          </a:effectRef>
          <a:fontRef idx="minor">
            <a:schemeClr val="dk1"/>
          </a:fontRef>
        </p:style>
        <p:txBody>
          <a:bodyPr rtlCol="1" anchor="ctr"/>
          <a:lstStyle/>
          <a:p>
            <a:pPr algn="ctr" fontAlgn="auto">
              <a:spcBef>
                <a:spcPts val="0"/>
              </a:spcBef>
              <a:spcAft>
                <a:spcPts val="0"/>
              </a:spcAft>
              <a:defRPr/>
            </a:pPr>
            <a:r>
              <a:rPr lang="ar-EG" sz="4400" b="1" dirty="0"/>
              <a:t>أَخْتَبِرُ نَفْسِي</a:t>
            </a:r>
            <a:endParaRPr lang="en-US" sz="4400" b="1" dirty="0"/>
          </a:p>
        </p:txBody>
      </p:sp>
      <p:sp>
        <p:nvSpPr>
          <p:cNvPr id="8" name="Round Diagonal Corner Rectangle 7"/>
          <p:cNvSpPr/>
          <p:nvPr/>
        </p:nvSpPr>
        <p:spPr bwMode="auto">
          <a:xfrm>
            <a:off x="214313" y="1357313"/>
            <a:ext cx="8501062" cy="5500687"/>
          </a:xfrm>
          <a:prstGeom prst="round2DiagRect">
            <a:avLst/>
          </a:prstGeom>
          <a:ln/>
        </p:spPr>
        <p:style>
          <a:lnRef idx="2">
            <a:schemeClr val="accent5"/>
          </a:lnRef>
          <a:fillRef idx="1">
            <a:schemeClr val="lt1"/>
          </a:fillRef>
          <a:effectRef idx="0">
            <a:schemeClr val="accent5"/>
          </a:effectRef>
          <a:fontRef idx="minor">
            <a:schemeClr val="dk1"/>
          </a:fontRef>
        </p:style>
        <p:txBody>
          <a:bodyPr rtlCol="1" anchor="ctr"/>
          <a:lstStyle/>
          <a:p>
            <a:pPr algn="ctr" fontAlgn="auto">
              <a:spcBef>
                <a:spcPts val="0"/>
              </a:spcBef>
              <a:spcAft>
                <a:spcPts val="0"/>
              </a:spcAft>
              <a:defRPr/>
            </a:pPr>
            <a:endParaRPr lang="ar-EG"/>
          </a:p>
        </p:txBody>
      </p:sp>
      <p:sp>
        <p:nvSpPr>
          <p:cNvPr id="29703" name="TextBox 4"/>
          <p:cNvSpPr txBox="1">
            <a:spLocks noChangeArrowheads="1"/>
          </p:cNvSpPr>
          <p:nvPr/>
        </p:nvSpPr>
        <p:spPr bwMode="auto">
          <a:xfrm>
            <a:off x="428625" y="2071688"/>
            <a:ext cx="80724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EG" altLang="ar-SA" sz="3200"/>
          </a:p>
          <a:p>
            <a:pPr eaLnBrk="1" hangingPunct="1"/>
            <a:r>
              <a:rPr lang="ar-EG" altLang="ar-SA" sz="3200"/>
              <a:t>هل تَتوقَّفُ دورةُ الكربونِ في حالةِ عَدمِ وُجودِ الحَيواناتِ؟ أُفسِّرُ إجابتي</a:t>
            </a:r>
            <a:endParaRPr lang="uk-UA" altLang="ar-SA" sz="3200"/>
          </a:p>
        </p:txBody>
      </p:sp>
      <p:sp>
        <p:nvSpPr>
          <p:cNvPr id="11" name="Cloud 5"/>
          <p:cNvSpPr/>
          <p:nvPr/>
        </p:nvSpPr>
        <p:spPr bwMode="auto">
          <a:xfrm>
            <a:off x="5786438" y="1143000"/>
            <a:ext cx="3357562" cy="1122363"/>
          </a:xfrm>
          <a:prstGeom prst="pentagon">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r>
              <a:rPr lang="ar-EG" sz="3600" b="1" dirty="0"/>
              <a:t>التفْكيرُ النّاقِدُ</a:t>
            </a:r>
          </a:p>
        </p:txBody>
      </p:sp>
      <p:sp>
        <p:nvSpPr>
          <p:cNvPr id="7" name="مستطيل مستدير الزوايا 6"/>
          <p:cNvSpPr/>
          <p:nvPr/>
        </p:nvSpPr>
        <p:spPr>
          <a:xfrm>
            <a:off x="1285875" y="4429125"/>
            <a:ext cx="6643688" cy="1328738"/>
          </a:xfrm>
          <a:prstGeom prst="round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ar-EG" sz="3600" b="1" dirty="0"/>
              <a:t>نعم تتوقف لأن من مصادر ثاني أكسيد الكربون تنفس الإنسان والحيوان.</a:t>
            </a:r>
            <a:endParaRPr lang="en-US" sz="3600" dirty="0"/>
          </a:p>
        </p:txBody>
      </p:sp>
    </p:spTree>
    <p:extLst>
      <p:ext uri="{BB962C8B-B14F-4D97-AF65-F5344CB8AC3E}">
        <p14:creationId xmlns:p14="http://schemas.microsoft.com/office/powerpoint/2010/main" val="3995447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9703">
                                            <p:txEl>
                                              <p:pRg st="1" end="1"/>
                                            </p:txEl>
                                          </p:spTgt>
                                        </p:tgtEl>
                                        <p:attrNameLst>
                                          <p:attrName>style.visibility</p:attrName>
                                        </p:attrNameLst>
                                      </p:cBhvr>
                                      <p:to>
                                        <p:strVal val="visible"/>
                                      </p:to>
                                    </p:set>
                                    <p:anim calcmode="lin" valueType="num">
                                      <p:cBhvr>
                                        <p:cTn id="19" dur="500" decel="50000" fill="hold">
                                          <p:stCondLst>
                                            <p:cond delay="0"/>
                                          </p:stCondLst>
                                        </p:cTn>
                                        <p:tgtEl>
                                          <p:spTgt spid="29703">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9703">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9703">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29703">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9703">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9703">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9703">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9703">
                                            <p:txEl>
                                              <p:pRg st="1" end="1"/>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2" name="type.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build="p"/>
      <p:bldP spid="11"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Vertical Scroll 6"/>
          <p:cNvSpPr/>
          <p:nvPr/>
        </p:nvSpPr>
        <p:spPr bwMode="auto">
          <a:xfrm>
            <a:off x="214313" y="642938"/>
            <a:ext cx="8643937" cy="4714875"/>
          </a:xfrm>
          <a:prstGeom prst="flowChartOnlineStorage">
            <a:avLst/>
          </a:prstGeom>
          <a:ln/>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endParaRPr lang="ar-EG"/>
          </a:p>
        </p:txBody>
      </p:sp>
      <p:sp>
        <p:nvSpPr>
          <p:cNvPr id="26633" name="TextBox 2"/>
          <p:cNvSpPr txBox="1">
            <a:spLocks noChangeArrowheads="1"/>
          </p:cNvSpPr>
          <p:nvPr/>
        </p:nvSpPr>
        <p:spPr bwMode="auto">
          <a:xfrm>
            <a:off x="785813" y="1571625"/>
            <a:ext cx="6500812" cy="3416300"/>
          </a:xfrm>
          <a:prstGeom prst="rect">
            <a:avLst/>
          </a:prstGeom>
          <a:noFill/>
          <a:ln w="9525">
            <a:noFill/>
            <a:miter lim="800000"/>
            <a:headEnd/>
            <a:tailEnd/>
          </a:ln>
        </p:spPr>
        <p:txBody>
          <a:bodyPr>
            <a:spAutoFit/>
          </a:bodyPr>
          <a:lstStyle/>
          <a:p>
            <a:pPr>
              <a:defRPr/>
            </a:pPr>
            <a:r>
              <a:rPr lang="ar-EG" sz="3600" dirty="0">
                <a:latin typeface="Arial" charset="0"/>
                <a:cs typeface="Arial" charset="0"/>
              </a:rPr>
              <a:t>أينَ يُمكنُ أن يُحْصَرَ الكربونُ، ويبَقىَ بَعيدًا عن الجَوِّ فترةً طَويلةَ من الزَمنِ؟</a:t>
            </a:r>
          </a:p>
          <a:p>
            <a:pPr>
              <a:defRPr/>
            </a:pPr>
            <a:endParaRPr lang="ar-SA" sz="3600" b="1" dirty="0">
              <a:solidFill>
                <a:schemeClr val="accent6">
                  <a:lumMod val="50000"/>
                </a:schemeClr>
              </a:solidFill>
              <a:latin typeface="Arial" charset="0"/>
              <a:cs typeface="Arial" charset="0"/>
            </a:endParaRPr>
          </a:p>
          <a:p>
            <a:pPr>
              <a:defRPr/>
            </a:pPr>
            <a:r>
              <a:rPr lang="ar-EG" sz="3600" b="1" dirty="0">
                <a:solidFill>
                  <a:schemeClr val="accent6">
                    <a:lumMod val="50000"/>
                  </a:schemeClr>
                </a:solidFill>
                <a:latin typeface="Arial" charset="0"/>
                <a:cs typeface="Arial" charset="0"/>
              </a:rPr>
              <a:t>إرشاد</a:t>
            </a:r>
          </a:p>
          <a:p>
            <a:pPr>
              <a:defRPr/>
            </a:pPr>
            <a:r>
              <a:rPr lang="ar-EG" sz="3600" dirty="0">
                <a:latin typeface="Arial" charset="0"/>
                <a:cs typeface="Arial" charset="0"/>
              </a:rPr>
              <a:t>أَتبعُ الأسهمَ. أينَ احتُجزَ الكربونُ فترةً طويلةً من الزّمنِ؟</a:t>
            </a:r>
            <a:endParaRPr lang="uk-UA" sz="3600" dirty="0">
              <a:latin typeface="Arial" charset="0"/>
              <a:cs typeface="Arial" charset="0"/>
            </a:endParaRPr>
          </a:p>
        </p:txBody>
      </p:sp>
      <p:sp>
        <p:nvSpPr>
          <p:cNvPr id="4" name="Decagon 3"/>
          <p:cNvSpPr/>
          <p:nvPr/>
        </p:nvSpPr>
        <p:spPr bwMode="auto">
          <a:xfrm>
            <a:off x="2500313" y="285750"/>
            <a:ext cx="3929062" cy="857250"/>
          </a:xfrm>
          <a:prstGeom prst="flowChartOnlineStorage">
            <a:avLst/>
          </a:prstGeom>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r>
              <a:rPr lang="ar-EG" sz="4400" b="1" dirty="0"/>
              <a:t>أقرأ الشكل</a:t>
            </a:r>
            <a:endParaRPr lang="ar-EG" sz="4400" b="1" dirty="0">
              <a:solidFill>
                <a:schemeClr val="tx1"/>
              </a:solidFill>
            </a:endParaRPr>
          </a:p>
        </p:txBody>
      </p:sp>
      <p:sp>
        <p:nvSpPr>
          <p:cNvPr id="5" name="مستطيل مستدير الزوايا 4"/>
          <p:cNvSpPr/>
          <p:nvPr/>
        </p:nvSpPr>
        <p:spPr>
          <a:xfrm>
            <a:off x="2714625" y="2857500"/>
            <a:ext cx="2786063" cy="714375"/>
          </a:xfrm>
          <a:prstGeom prst="round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ar-SA" sz="3600" b="1" dirty="0"/>
              <a:t>في باطن الأرض</a:t>
            </a:r>
            <a:endParaRPr lang="en-US" sz="3600" dirty="0"/>
          </a:p>
        </p:txBody>
      </p:sp>
    </p:spTree>
    <p:extLst>
      <p:ext uri="{BB962C8B-B14F-4D97-AF65-F5344CB8AC3E}">
        <p14:creationId xmlns:p14="http://schemas.microsoft.com/office/powerpoint/2010/main" val="2585780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ched_speedup.wav"/>
                                        </p:tgtEl>
                                      </p:cMediaNode>
                                    </p:audio>
                                  </p:sub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6633">
                                            <p:txEl>
                                              <p:pRg st="0" end="0"/>
                                            </p:txEl>
                                          </p:spTgt>
                                        </p:tgtEl>
                                        <p:attrNameLst>
                                          <p:attrName>style.visibility</p:attrName>
                                        </p:attrNameLst>
                                      </p:cBhvr>
                                      <p:to>
                                        <p:strVal val="visible"/>
                                      </p:to>
                                    </p:set>
                                    <p:animEffect transition="in" filter="blinds(horizontal)">
                                      <p:cBhvr>
                                        <p:cTn id="18" dur="500"/>
                                        <p:tgtEl>
                                          <p:spTgt spid="26633">
                                            <p:txEl>
                                              <p:pRg st="0" end="0"/>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3" name="online.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6633">
                                            <p:txEl>
                                              <p:pRg st="2" end="2"/>
                                            </p:txEl>
                                          </p:spTgt>
                                        </p:tgtEl>
                                        <p:attrNameLst>
                                          <p:attrName>style.visibility</p:attrName>
                                        </p:attrNameLst>
                                      </p:cBhvr>
                                      <p:to>
                                        <p:strVal val="visible"/>
                                      </p:to>
                                    </p:set>
                                    <p:animEffect transition="in" filter="blinds(horizontal)">
                                      <p:cBhvr>
                                        <p:cTn id="23" dur="500"/>
                                        <p:tgtEl>
                                          <p:spTgt spid="26633">
                                            <p:txEl>
                                              <p:pRg st="2" end="2"/>
                                            </p:txEl>
                                          </p:spTgt>
                                        </p:tgtEl>
                                      </p:cBhvr>
                                    </p:animEffect>
                                  </p:childTnLst>
                                  <p:subTnLst>
                                    <p:audio>
                                      <p:cMediaNode>
                                        <p:cTn display="0" masterRel="sameClick">
                                          <p:stCondLst>
                                            <p:cond evt="begin" delay="0">
                                              <p:tn val="21"/>
                                            </p:cond>
                                          </p:stCondLst>
                                          <p:endCondLst>
                                            <p:cond evt="onStopAudio" delay="0">
                                              <p:tgtEl>
                                                <p:sldTgt/>
                                              </p:tgtEl>
                                            </p:cond>
                                          </p:endCondLst>
                                        </p:cTn>
                                        <p:tgtEl>
                                          <p:sndTgt r:embed="rId3" name="online.wav"/>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26633">
                                            <p:txEl>
                                              <p:pRg st="3" end="3"/>
                                            </p:txEl>
                                          </p:spTgt>
                                        </p:tgtEl>
                                        <p:attrNameLst>
                                          <p:attrName>style.visibility</p:attrName>
                                        </p:attrNameLst>
                                      </p:cBhvr>
                                      <p:to>
                                        <p:strVal val="visible"/>
                                      </p:to>
                                    </p:set>
                                    <p:animEffect transition="in" filter="blinds(horizontal)">
                                      <p:cBhvr>
                                        <p:cTn id="28" dur="500"/>
                                        <p:tgtEl>
                                          <p:spTgt spid="26633">
                                            <p:txEl>
                                              <p:pRg st="3" end="3"/>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3" name="online.wav"/>
                                        </p:tgtEl>
                                      </p:cMediaNode>
                                    </p:audio>
                                  </p:sub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6633" grpId="0" build="p"/>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نتيجة بحث الصور عن رسم دورة الكربون في الطبيعة"/>
          <p:cNvPicPr>
            <a:picLocks noChangeAspect="1" noChangeArrowheads="1"/>
          </p:cNvPicPr>
          <p:nvPr/>
        </p:nvPicPr>
        <p:blipFill rotWithShape="1">
          <a:blip r:embed="rId2">
            <a:extLst>
              <a:ext uri="{28A0092B-C50C-407E-A947-70E740481C1C}">
                <a14:useLocalDpi xmlns:a14="http://schemas.microsoft.com/office/drawing/2010/main" val="0"/>
              </a:ext>
            </a:extLst>
          </a:blip>
          <a:srcRect l="17520" t="17047" r="18641" b="17047"/>
          <a:stretch/>
        </p:blipFill>
        <p:spPr bwMode="auto">
          <a:xfrm>
            <a:off x="179512" y="1844824"/>
            <a:ext cx="8712968" cy="5013176"/>
          </a:xfrm>
          <a:prstGeom prst="rect">
            <a:avLst/>
          </a:prstGeom>
          <a:noFill/>
          <a:extLst>
            <a:ext uri="{909E8E84-426E-40DD-AFC4-6F175D3DCCD1}">
              <a14:hiddenFill xmlns:a14="http://schemas.microsoft.com/office/drawing/2010/main">
                <a:solidFill>
                  <a:srgbClr val="FFFFFF"/>
                </a:solidFill>
              </a14:hiddenFill>
            </a:ext>
          </a:extLst>
        </p:spPr>
      </p:pic>
      <p:sp>
        <p:nvSpPr>
          <p:cNvPr id="3" name="مستطيل 2"/>
          <p:cNvSpPr/>
          <p:nvPr/>
        </p:nvSpPr>
        <p:spPr>
          <a:xfrm>
            <a:off x="1331640" y="260648"/>
            <a:ext cx="6408712" cy="15841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lumMod val="85000"/>
                    <a:lumOff val="15000"/>
                  </a:schemeClr>
                </a:solidFill>
              </a:rPr>
              <a:t>استراتيجية قل ما أرسمه ؟ </a:t>
            </a:r>
          </a:p>
          <a:p>
            <a:pPr algn="ctr"/>
            <a:r>
              <a:rPr lang="ar-SA" sz="3200" dirty="0">
                <a:solidFill>
                  <a:schemeClr val="accent2">
                    <a:lumMod val="75000"/>
                  </a:schemeClr>
                </a:solidFill>
              </a:rPr>
              <a:t>ماذا تمثل الرسمة التي امامك ؟</a:t>
            </a:r>
            <a:endParaRPr lang="ar-SA" sz="3200" dirty="0">
              <a:solidFill>
                <a:schemeClr val="tx1">
                  <a:lumMod val="85000"/>
                  <a:lumOff val="15000"/>
                </a:schemeClr>
              </a:solidFill>
            </a:endParaRPr>
          </a:p>
          <a:p>
            <a:pPr algn="ctr"/>
            <a:r>
              <a:rPr lang="ar-SA" sz="3200" dirty="0">
                <a:solidFill>
                  <a:srgbClr val="00B050"/>
                </a:solidFill>
              </a:rPr>
              <a:t>اكتبي المفردات التي تعلمتيها على الرسم ؟ </a:t>
            </a:r>
          </a:p>
        </p:txBody>
      </p:sp>
    </p:spTree>
    <p:extLst>
      <p:ext uri="{BB962C8B-B14F-4D97-AF65-F5344CB8AC3E}">
        <p14:creationId xmlns:p14="http://schemas.microsoft.com/office/powerpoint/2010/main" val="1703453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Q9m50900.jpg"/>
          <p:cNvPicPr>
            <a:picLocks noChangeAspect="1"/>
          </p:cNvPicPr>
          <p:nvPr/>
        </p:nvPicPr>
        <p:blipFill>
          <a:blip r:embed="rId2" cstate="print"/>
          <a:stretch>
            <a:fillRect/>
          </a:stretch>
        </p:blipFill>
        <p:spPr>
          <a:xfrm>
            <a:off x="36512" y="0"/>
            <a:ext cx="9144000" cy="6858000"/>
          </a:xfrm>
          <a:prstGeom prst="rect">
            <a:avLst/>
          </a:prstGeom>
        </p:spPr>
      </p:pic>
      <p:sp>
        <p:nvSpPr>
          <p:cNvPr id="3" name="Text Box 2"/>
          <p:cNvSpPr txBox="1">
            <a:spLocks noChangeArrowheads="1"/>
          </p:cNvSpPr>
          <p:nvPr/>
        </p:nvSpPr>
        <p:spPr bwMode="auto">
          <a:xfrm>
            <a:off x="2411760" y="836712"/>
            <a:ext cx="4536504" cy="4339650"/>
          </a:xfrm>
          <a:prstGeom prst="rect">
            <a:avLst/>
          </a:prstGeom>
          <a:noFill/>
          <a:ln w="9525">
            <a:noFill/>
            <a:miter lim="800000"/>
            <a:headEnd/>
            <a:tailEnd/>
          </a:ln>
        </p:spPr>
        <p:txBody>
          <a:bodyPr wrap="square">
            <a:spAutoFit/>
          </a:bodyPr>
          <a:lstStyle/>
          <a:p>
            <a:pPr algn="ctr"/>
            <a:r>
              <a:rPr lang="ar-SA" sz="13800" dirty="0">
                <a:solidFill>
                  <a:srgbClr val="008000"/>
                </a:solidFill>
                <a:cs typeface="PT Bold Heading" pitchFamily="2" charset="-78"/>
              </a:rPr>
              <a:t>تمرين </a:t>
            </a:r>
          </a:p>
          <a:p>
            <a:pPr algn="ctr"/>
            <a:r>
              <a:rPr lang="ar-SA" sz="13800" dirty="0">
                <a:solidFill>
                  <a:srgbClr val="008000"/>
                </a:solidFill>
                <a:cs typeface="PT Bold Heading" pitchFamily="2" charset="-78"/>
              </a:rPr>
              <a:t>إحماء</a:t>
            </a:r>
            <a:endParaRPr lang="en-US" sz="13800" dirty="0">
              <a:solidFill>
                <a:srgbClr val="008000"/>
              </a:solidFill>
              <a:cs typeface="PT Bold Heading" pitchFamily="2" charset="-78"/>
            </a:endParaRPr>
          </a:p>
        </p:txBody>
      </p:sp>
      <p:sp>
        <p:nvSpPr>
          <p:cNvPr id="4" name="مربع نص 3"/>
          <p:cNvSpPr txBox="1">
            <a:spLocks noChangeArrowheads="1"/>
          </p:cNvSpPr>
          <p:nvPr/>
        </p:nvSpPr>
        <p:spPr bwMode="auto">
          <a:xfrm>
            <a:off x="35496" y="322809"/>
            <a:ext cx="2071687" cy="369887"/>
          </a:xfrm>
          <a:prstGeom prst="rect">
            <a:avLst/>
          </a:prstGeom>
          <a:noFill/>
          <a:ln w="9525">
            <a:noFill/>
            <a:miter lim="800000"/>
            <a:headEnd/>
            <a:tailEnd/>
          </a:ln>
        </p:spPr>
        <p:txBody>
          <a:bodyPr>
            <a:spAutoFit/>
          </a:bodyPr>
          <a:lstStyle/>
          <a:p>
            <a:pPr algn="l"/>
            <a:r>
              <a:rPr lang="ar-SA" dirty="0">
                <a:solidFill>
                  <a:schemeClr val="bg1"/>
                </a:solidFill>
                <a:cs typeface="PT Bold Mirror" pitchFamily="2" charset="-78"/>
              </a:rPr>
              <a:t>رانية المالكي </a:t>
            </a:r>
          </a:p>
        </p:txBody>
      </p:sp>
      <p:sp>
        <p:nvSpPr>
          <p:cNvPr id="5" name="مربع نص 4"/>
          <p:cNvSpPr txBox="1">
            <a:spLocks noChangeArrowheads="1"/>
          </p:cNvSpPr>
          <p:nvPr/>
        </p:nvSpPr>
        <p:spPr bwMode="auto">
          <a:xfrm>
            <a:off x="36512" y="332656"/>
            <a:ext cx="2071687" cy="369887"/>
          </a:xfrm>
          <a:prstGeom prst="rect">
            <a:avLst/>
          </a:prstGeom>
          <a:noFill/>
          <a:ln w="9525">
            <a:noFill/>
            <a:miter lim="800000"/>
            <a:headEnd/>
            <a:tailEnd/>
          </a:ln>
        </p:spPr>
        <p:txBody>
          <a:bodyPr>
            <a:spAutoFit/>
          </a:bodyPr>
          <a:lstStyle/>
          <a:p>
            <a:pPr algn="l"/>
            <a:r>
              <a:rPr lang="ar-SA" dirty="0">
                <a:solidFill>
                  <a:schemeClr val="bg1"/>
                </a:solidFill>
                <a:cs typeface="PT Bold Mirror" pitchFamily="2" charset="-78"/>
              </a:rPr>
              <a:t>رانية المالكي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صورة3.jpg"/>
          <p:cNvPicPr>
            <a:picLocks noChangeAspect="1"/>
          </p:cNvPicPr>
          <p:nvPr/>
        </p:nvPicPr>
        <p:blipFill>
          <a:blip r:embed="rId2" cstate="print"/>
          <a:stretch>
            <a:fillRect/>
          </a:stretch>
        </p:blipFill>
        <p:spPr>
          <a:xfrm>
            <a:off x="0" y="0"/>
            <a:ext cx="9144000" cy="6858000"/>
          </a:xfrm>
          <a:prstGeom prst="rect">
            <a:avLst/>
          </a:prstGeom>
        </p:spPr>
      </p:pic>
      <p:pic>
        <p:nvPicPr>
          <p:cNvPr id="3" name="صورة 2" descr="صورة3.jpg"/>
          <p:cNvPicPr>
            <a:picLocks noChangeAspect="1"/>
          </p:cNvPicPr>
          <p:nvPr/>
        </p:nvPicPr>
        <p:blipFill>
          <a:blip r:embed="rId2" cstate="print"/>
          <a:stretch>
            <a:fillRect/>
          </a:stretch>
        </p:blipFill>
        <p:spPr>
          <a:xfrm>
            <a:off x="13815" y="44624"/>
            <a:ext cx="9144000" cy="6858000"/>
          </a:xfrm>
          <a:prstGeom prst="rect">
            <a:avLst/>
          </a:prstGeom>
        </p:spPr>
      </p:pic>
      <p:sp>
        <p:nvSpPr>
          <p:cNvPr id="4" name="مستطيل 3"/>
          <p:cNvSpPr/>
          <p:nvPr/>
        </p:nvSpPr>
        <p:spPr>
          <a:xfrm>
            <a:off x="3635896" y="1268760"/>
            <a:ext cx="4824536" cy="26642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5400" b="1" dirty="0">
                <a:solidFill>
                  <a:srgbClr val="FF0000"/>
                </a:solidFill>
              </a:rPr>
              <a:t>دورة النيتروجين  </a:t>
            </a:r>
          </a:p>
        </p:txBody>
      </p:sp>
    </p:spTree>
    <p:extLst>
      <p:ext uri="{BB962C8B-B14F-4D97-AF65-F5344CB8AC3E}">
        <p14:creationId xmlns:p14="http://schemas.microsoft.com/office/powerpoint/2010/main" val="1976087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صورة3.jpg"/>
          <p:cNvPicPr>
            <a:picLocks noChangeAspect="1"/>
          </p:cNvPicPr>
          <p:nvPr/>
        </p:nvPicPr>
        <p:blipFill>
          <a:blip r:embed="rId2" cstate="print"/>
          <a:stretch>
            <a:fillRect/>
          </a:stretch>
        </p:blipFill>
        <p:spPr>
          <a:xfrm>
            <a:off x="0" y="0"/>
            <a:ext cx="9144000" cy="6858000"/>
          </a:xfrm>
          <a:prstGeom prst="rect">
            <a:avLst/>
          </a:prstGeom>
        </p:spPr>
      </p:pic>
      <p:pic>
        <p:nvPicPr>
          <p:cNvPr id="3" name="صورة 2" descr="صورة3.jpg"/>
          <p:cNvPicPr>
            <a:picLocks noChangeAspect="1"/>
          </p:cNvPicPr>
          <p:nvPr/>
        </p:nvPicPr>
        <p:blipFill>
          <a:blip r:embed="rId2" cstate="print"/>
          <a:stretch>
            <a:fillRect/>
          </a:stretch>
        </p:blipFill>
        <p:spPr>
          <a:xfrm>
            <a:off x="13815" y="44624"/>
            <a:ext cx="9144000" cy="6858000"/>
          </a:xfrm>
          <a:prstGeom prst="rect">
            <a:avLst/>
          </a:prstGeom>
        </p:spPr>
      </p:pic>
      <p:pic>
        <p:nvPicPr>
          <p:cNvPr id="4" name="صورة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332656"/>
            <a:ext cx="4315693" cy="5882947"/>
          </a:xfrm>
          <a:prstGeom prst="rect">
            <a:avLst/>
          </a:prstGeom>
        </p:spPr>
      </p:pic>
      <p:sp>
        <p:nvSpPr>
          <p:cNvPr id="5" name="مستطيل 4"/>
          <p:cNvSpPr/>
          <p:nvPr/>
        </p:nvSpPr>
        <p:spPr>
          <a:xfrm>
            <a:off x="611560" y="2420888"/>
            <a:ext cx="1584176" cy="2736304"/>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dirty="0"/>
              <a:t>بالتعاون مع مجموعتك </a:t>
            </a:r>
            <a:r>
              <a:rPr lang="ar-SA" dirty="0" err="1"/>
              <a:t>أجيبي</a:t>
            </a:r>
            <a:r>
              <a:rPr lang="ar-SA" dirty="0"/>
              <a:t> على ورقة العمل التي أمامك مستعينة  بكتاب الطالبة </a:t>
            </a:r>
          </a:p>
        </p:txBody>
      </p:sp>
    </p:spTree>
    <p:extLst>
      <p:ext uri="{BB962C8B-B14F-4D97-AF65-F5344CB8AC3E}">
        <p14:creationId xmlns:p14="http://schemas.microsoft.com/office/powerpoint/2010/main" val="6715471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bwMode="auto">
          <a:xfrm>
            <a:off x="642938" y="1500188"/>
            <a:ext cx="8143875" cy="5143500"/>
          </a:xfrm>
          <a:prstGeom prst="round2Diag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fontAlgn="auto">
              <a:spcBef>
                <a:spcPts val="0"/>
              </a:spcBef>
              <a:spcAft>
                <a:spcPts val="0"/>
              </a:spcAft>
              <a:defRPr/>
            </a:pPr>
            <a:endParaRPr lang="ar-EG"/>
          </a:p>
        </p:txBody>
      </p:sp>
      <p:sp>
        <p:nvSpPr>
          <p:cNvPr id="32775" name="TextBox 1"/>
          <p:cNvSpPr txBox="1">
            <a:spLocks noChangeArrowheads="1"/>
          </p:cNvSpPr>
          <p:nvPr/>
        </p:nvSpPr>
        <p:spPr bwMode="auto">
          <a:xfrm>
            <a:off x="714375" y="2071688"/>
            <a:ext cx="792956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ar-EG" altLang="ar-SA" sz="3200"/>
              <a:t>النَّيتروجينُ من العَناصرِ المُهمَّةِ جدًّا لِجَميعِ المَخلوقاتِ الحَيةِ.</a:t>
            </a:r>
          </a:p>
          <a:p>
            <a:pPr eaLnBrk="1" hangingPunct="1"/>
            <a:r>
              <a:rPr lang="ar-EG" altLang="ar-SA" sz="3200"/>
              <a:t>فَجميعُ البروتيناتِ الضَّرورية لِلعَضلاتِ والجِلدِ والأَعصابِ والعِظامِ وَالدمِ والإنزيماتِ تَحتوي على نَيتروجينٍ.</a:t>
            </a:r>
          </a:p>
          <a:p>
            <a:pPr eaLnBrk="1" hangingPunct="1"/>
            <a:r>
              <a:rPr lang="ar-EG" altLang="ar-SA" sz="3200"/>
              <a:t>إضافة إلى أَنه يُشكِّلُ جُزْءًا مُهِمًّا جِدًّا مِن المادةِ الوِراثيَّةِ في جَميعِ الخَلايا.</a:t>
            </a:r>
          </a:p>
          <a:p>
            <a:pPr eaLnBrk="1" hangingPunct="1"/>
            <a:r>
              <a:rPr lang="ar-EG" altLang="ar-SA" sz="3200"/>
              <a:t> يشكّلُ النَّيتروجينِ 78% من الهَواءِ. إلا أن القليل من المَخلوقاتِ الحَيةِ تَستطيعُ الاستفادة منه بشكله الغازي.</a:t>
            </a:r>
            <a:endParaRPr lang="ar-EG" altLang="ar-SA" sz="3200">
              <a:latin typeface="Calibri" panose="020F0502020204030204" pitchFamily="34" charset="0"/>
            </a:endParaRPr>
          </a:p>
        </p:txBody>
      </p:sp>
      <p:sp>
        <p:nvSpPr>
          <p:cNvPr id="3" name="Cloud 2"/>
          <p:cNvSpPr/>
          <p:nvPr/>
        </p:nvSpPr>
        <p:spPr bwMode="auto">
          <a:xfrm>
            <a:off x="2071688" y="285750"/>
            <a:ext cx="5572125" cy="1285875"/>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fontAlgn="auto">
              <a:spcBef>
                <a:spcPts val="0"/>
              </a:spcBef>
              <a:spcAft>
                <a:spcPts val="0"/>
              </a:spcAft>
              <a:defRPr/>
            </a:pPr>
            <a:r>
              <a:rPr lang="ar-EG" sz="4400" b="1" dirty="0"/>
              <a:t>ما دورةُ النَّيتروجينِ؟</a:t>
            </a:r>
          </a:p>
        </p:txBody>
      </p:sp>
      <p:sp>
        <p:nvSpPr>
          <p:cNvPr id="2" name="زر الإجراء: فيديو 1">
            <a:hlinkClick r:id="rId5" action="ppaction://hlinkfile" highlightClick="1"/>
          </p:cNvPr>
          <p:cNvSpPr/>
          <p:nvPr/>
        </p:nvSpPr>
        <p:spPr>
          <a:xfrm>
            <a:off x="4427984" y="5729524"/>
            <a:ext cx="1008112" cy="764704"/>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8563935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AA.WAV"/>
                                        </p:tgtEl>
                                      </p:cMediaNode>
                                    </p:audio>
                                  </p:sub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AAA.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775">
                                            <p:txEl>
                                              <p:pRg st="0" end="0"/>
                                            </p:txEl>
                                          </p:spTgt>
                                        </p:tgtEl>
                                        <p:attrNameLst>
                                          <p:attrName>style.visibility</p:attrName>
                                        </p:attrNameLst>
                                      </p:cBhvr>
                                      <p:to>
                                        <p:strVal val="visible"/>
                                      </p:to>
                                    </p:set>
                                    <p:anim calcmode="lin" valueType="num">
                                      <p:cBhvr additive="base">
                                        <p:cTn id="18" dur="500" fill="hold"/>
                                        <p:tgtEl>
                                          <p:spTgt spid="3277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277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online.wav"/>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2775">
                                            <p:txEl>
                                              <p:pRg st="1" end="1"/>
                                            </p:txEl>
                                          </p:spTgt>
                                        </p:tgtEl>
                                        <p:attrNameLst>
                                          <p:attrName>style.visibility</p:attrName>
                                        </p:attrNameLst>
                                      </p:cBhvr>
                                      <p:to>
                                        <p:strVal val="visible"/>
                                      </p:to>
                                    </p:set>
                                    <p:anim calcmode="lin" valueType="num">
                                      <p:cBhvr additive="base">
                                        <p:cTn id="24" dur="500" fill="hold"/>
                                        <p:tgtEl>
                                          <p:spTgt spid="32775">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2775">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online.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2775">
                                            <p:txEl>
                                              <p:pRg st="2" end="2"/>
                                            </p:txEl>
                                          </p:spTgt>
                                        </p:tgtEl>
                                        <p:attrNameLst>
                                          <p:attrName>style.visibility</p:attrName>
                                        </p:attrNameLst>
                                      </p:cBhvr>
                                      <p:to>
                                        <p:strVal val="visible"/>
                                      </p:to>
                                    </p:set>
                                    <p:anim calcmode="lin" valueType="num">
                                      <p:cBhvr additive="base">
                                        <p:cTn id="30" dur="500" fill="hold"/>
                                        <p:tgtEl>
                                          <p:spTgt spid="32775">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2775">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online.wav"/>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2775">
                                            <p:txEl>
                                              <p:pRg st="3" end="3"/>
                                            </p:txEl>
                                          </p:spTgt>
                                        </p:tgtEl>
                                        <p:attrNameLst>
                                          <p:attrName>style.visibility</p:attrName>
                                        </p:attrNameLst>
                                      </p:cBhvr>
                                      <p:to>
                                        <p:strVal val="visible"/>
                                      </p:to>
                                    </p:set>
                                    <p:anim calcmode="lin" valueType="num">
                                      <p:cBhvr additive="base">
                                        <p:cTn id="36" dur="500" fill="hold"/>
                                        <p:tgtEl>
                                          <p:spTgt spid="32775">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2775">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onli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5" grpId="0" build="p"/>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cstate="print"/>
          <a:srcRect/>
          <a:stretch>
            <a:fillRect/>
          </a:stretch>
        </p:blipFill>
        <p:spPr bwMode="auto">
          <a:xfrm>
            <a:off x="2786050" y="2710876"/>
            <a:ext cx="4233884" cy="41471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096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48675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76802"/>
                                        </p:tgtEl>
                                        <p:attrNameLst>
                                          <p:attrName>style.visibility</p:attrName>
                                        </p:attrNameLst>
                                      </p:cBhvr>
                                      <p:to>
                                        <p:strVal val="visible"/>
                                      </p:to>
                                    </p:set>
                                    <p:animEffect transition="in" filter="blinds(horizontal)">
                                      <p:cBhvr>
                                        <p:cTn id="7" dur="500"/>
                                        <p:tgtEl>
                                          <p:spTgt spid="76802"/>
                                        </p:tgtEl>
                                      </p:cBhvr>
                                    </p:animEffect>
                                  </p:childTnLst>
                                  <p:subTnLst>
                                    <p:audio>
                                      <p:cMediaNode>
                                        <p:cTn display="0" masterRel="sameClick">
                                          <p:stCondLst>
                                            <p:cond evt="begin" delay="0">
                                              <p:tn val="5"/>
                                            </p:cond>
                                          </p:stCondLst>
                                          <p:endCondLst>
                                            <p:cond evt="onStopAudio" delay="0">
                                              <p:tgtEl>
                                                <p:sldTgt/>
                                              </p:tgtEl>
                                            </p:cond>
                                          </p:endCondLst>
                                        </p:cTn>
                                        <p:tgtEl>
                                          <p:sndTgt r:embed="rId2" name="cached_speedu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bwMode="auto">
          <a:xfrm>
            <a:off x="642938" y="1500188"/>
            <a:ext cx="8143875" cy="5143500"/>
          </a:xfrm>
          <a:prstGeom prst="round2Diag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fontAlgn="auto">
              <a:spcBef>
                <a:spcPts val="0"/>
              </a:spcBef>
              <a:spcAft>
                <a:spcPts val="0"/>
              </a:spcAft>
              <a:defRPr/>
            </a:pPr>
            <a:endParaRPr lang="ar-EG"/>
          </a:p>
        </p:txBody>
      </p:sp>
      <p:sp>
        <p:nvSpPr>
          <p:cNvPr id="32775" name="TextBox 1"/>
          <p:cNvSpPr txBox="1">
            <a:spLocks noChangeArrowheads="1"/>
          </p:cNvSpPr>
          <p:nvPr/>
        </p:nvSpPr>
        <p:spPr bwMode="auto">
          <a:xfrm>
            <a:off x="714375" y="2071688"/>
            <a:ext cx="7929563"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ar-EG" altLang="ar-SA" sz="2800"/>
              <a:t>ويُطلَقُ اسمُ دورة النَّيتروجينِ على العمليةِ المستمرةِ التي تتضمنُ احتجازَ غازِ النَّيتروجينِ وتَحويلهَ إلى مُركَّباتٍ داخلَ التربةِ،</a:t>
            </a:r>
            <a:r>
              <a:rPr lang="en-US" altLang="ar-SA" sz="2800"/>
              <a:t> </a:t>
            </a:r>
            <a:r>
              <a:rPr lang="ar-EG" altLang="ar-SA" sz="2800"/>
              <a:t>ثمَّ عودّتَه مَرَّةً أُخْرى إلى الهَواءِ.</a:t>
            </a:r>
            <a:endParaRPr lang="en-US" altLang="ar-SA" sz="2800"/>
          </a:p>
          <a:p>
            <a:pPr eaLnBrk="1" hangingPunct="1"/>
            <a:r>
              <a:rPr lang="ar-EG" altLang="ar-SA" sz="2800"/>
              <a:t>يتمُّ تَثبيتُ النَّيتروجينِ بوساطة كلٍّ من النَّشاطِ البُركانِيِّ،</a:t>
            </a:r>
            <a:r>
              <a:rPr lang="en-US" altLang="ar-SA" sz="2800"/>
              <a:t> </a:t>
            </a:r>
            <a:r>
              <a:rPr lang="ar-EG" altLang="ar-SA" sz="2800"/>
              <a:t>والبرق.</a:t>
            </a:r>
            <a:endParaRPr lang="en-US" altLang="ar-SA" sz="2800"/>
          </a:p>
          <a:p>
            <a:pPr eaLnBrk="1" hangingPunct="1"/>
            <a:r>
              <a:rPr lang="ar-EG" altLang="ar-SA" sz="2800"/>
              <a:t>كما تقومُ بذلك بعضُ أَنواعِ البَكتريا الموجودةِ في التربةِ.</a:t>
            </a:r>
            <a:endParaRPr lang="en-US" altLang="ar-SA" sz="2800"/>
          </a:p>
          <a:p>
            <a:pPr eaLnBrk="1" hangingPunct="1"/>
            <a:r>
              <a:rPr lang="ar-EG" altLang="ar-SA" sz="2800"/>
              <a:t>تؤدِّي البَكتريا المُثبتةُ للنيتروجينِ دَورًا مُهِمًّا في دَورةِ هذا العنصر؛</a:t>
            </a:r>
            <a:r>
              <a:rPr lang="en-US" altLang="ar-SA" sz="2800"/>
              <a:t> </a:t>
            </a:r>
            <a:r>
              <a:rPr lang="ar-EG" altLang="ar-SA" sz="2800"/>
              <a:t>إذ تقومُ بتحويلِ غاز النَّيتروجينِ إلى مادةِ الأَمُونيا التي تَتحوَّلُ بعدَ ذلكَ بِمُساعَدةِ نَوعينِ من بَكتريا التُّربةِ إلى مادةٍ تَستطيعُ النباتاتُ استعمالها.</a:t>
            </a:r>
          </a:p>
          <a:p>
            <a:pPr eaLnBrk="1" hangingPunct="1"/>
            <a:r>
              <a:rPr lang="ar-EG" altLang="ar-SA" sz="2800"/>
              <a:t>يقومُ النَّوعُ الأولُ من البكتريا بِتحويلِ الأَمونيا إلى نِتْريتٍ.</a:t>
            </a:r>
            <a:endParaRPr lang="ar-EG" altLang="ar-SA" sz="2800">
              <a:latin typeface="Calibri" panose="020F0502020204030204" pitchFamily="34" charset="0"/>
            </a:endParaRPr>
          </a:p>
        </p:txBody>
      </p:sp>
      <p:sp>
        <p:nvSpPr>
          <p:cNvPr id="3" name="Cloud 2"/>
          <p:cNvSpPr/>
          <p:nvPr/>
        </p:nvSpPr>
        <p:spPr bwMode="auto">
          <a:xfrm>
            <a:off x="2071688" y="285750"/>
            <a:ext cx="5572125" cy="1285875"/>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fontAlgn="auto">
              <a:spcBef>
                <a:spcPts val="0"/>
              </a:spcBef>
              <a:spcAft>
                <a:spcPts val="0"/>
              </a:spcAft>
              <a:defRPr/>
            </a:pPr>
            <a:r>
              <a:rPr lang="ar-EG" sz="4400" b="1" dirty="0"/>
              <a:t>ما دورةُ النَّيتروجينِ؟</a:t>
            </a:r>
          </a:p>
        </p:txBody>
      </p:sp>
    </p:spTree>
    <p:extLst>
      <p:ext uri="{BB962C8B-B14F-4D97-AF65-F5344CB8AC3E}">
        <p14:creationId xmlns:p14="http://schemas.microsoft.com/office/powerpoint/2010/main" val="433420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5">
                                            <p:txEl>
                                              <p:pRg st="0" end="0"/>
                                            </p:txEl>
                                          </p:spTgt>
                                        </p:tgtEl>
                                        <p:attrNameLst>
                                          <p:attrName>style.visibility</p:attrName>
                                        </p:attrNameLst>
                                      </p:cBhvr>
                                      <p:to>
                                        <p:strVal val="visible"/>
                                      </p:to>
                                    </p:set>
                                    <p:anim calcmode="lin" valueType="num">
                                      <p:cBhvr additive="base">
                                        <p:cTn id="7" dur="500" fill="hold"/>
                                        <p:tgtEl>
                                          <p:spTgt spid="327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7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online.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775">
                                            <p:txEl>
                                              <p:pRg st="1" end="1"/>
                                            </p:txEl>
                                          </p:spTgt>
                                        </p:tgtEl>
                                        <p:attrNameLst>
                                          <p:attrName>style.visibility</p:attrName>
                                        </p:attrNameLst>
                                      </p:cBhvr>
                                      <p:to>
                                        <p:strVal val="visible"/>
                                      </p:to>
                                    </p:set>
                                    <p:anim calcmode="lin" valueType="num">
                                      <p:cBhvr additive="base">
                                        <p:cTn id="13" dur="500" fill="hold"/>
                                        <p:tgtEl>
                                          <p:spTgt spid="327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5">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onlin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775">
                                            <p:txEl>
                                              <p:pRg st="2" end="2"/>
                                            </p:txEl>
                                          </p:spTgt>
                                        </p:tgtEl>
                                        <p:attrNameLst>
                                          <p:attrName>style.visibility</p:attrName>
                                        </p:attrNameLst>
                                      </p:cBhvr>
                                      <p:to>
                                        <p:strVal val="visible"/>
                                      </p:to>
                                    </p:set>
                                    <p:anim calcmode="lin" valueType="num">
                                      <p:cBhvr additive="base">
                                        <p:cTn id="19" dur="500" fill="hold"/>
                                        <p:tgtEl>
                                          <p:spTgt spid="327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775">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online.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775">
                                            <p:txEl>
                                              <p:pRg st="3" end="3"/>
                                            </p:txEl>
                                          </p:spTgt>
                                        </p:tgtEl>
                                        <p:attrNameLst>
                                          <p:attrName>style.visibility</p:attrName>
                                        </p:attrNameLst>
                                      </p:cBhvr>
                                      <p:to>
                                        <p:strVal val="visible"/>
                                      </p:to>
                                    </p:set>
                                    <p:anim calcmode="lin" valueType="num">
                                      <p:cBhvr additive="base">
                                        <p:cTn id="25" dur="500" fill="hold"/>
                                        <p:tgtEl>
                                          <p:spTgt spid="327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775">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online.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775">
                                            <p:txEl>
                                              <p:pRg st="4" end="4"/>
                                            </p:txEl>
                                          </p:spTgt>
                                        </p:tgtEl>
                                        <p:attrNameLst>
                                          <p:attrName>style.visibility</p:attrName>
                                        </p:attrNameLst>
                                      </p:cBhvr>
                                      <p:to>
                                        <p:strVal val="visible"/>
                                      </p:to>
                                    </p:set>
                                    <p:anim calcmode="lin" valueType="num">
                                      <p:cBhvr additive="base">
                                        <p:cTn id="31" dur="500" fill="hold"/>
                                        <p:tgtEl>
                                          <p:spTgt spid="327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775">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onli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bwMode="auto">
          <a:xfrm>
            <a:off x="642938" y="1500188"/>
            <a:ext cx="8143875" cy="5143500"/>
          </a:xfrm>
          <a:prstGeom prst="round2Diag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fontAlgn="auto">
              <a:spcBef>
                <a:spcPts val="0"/>
              </a:spcBef>
              <a:spcAft>
                <a:spcPts val="0"/>
              </a:spcAft>
              <a:defRPr/>
            </a:pPr>
            <a:endParaRPr lang="ar-EG"/>
          </a:p>
        </p:txBody>
      </p:sp>
      <p:sp>
        <p:nvSpPr>
          <p:cNvPr id="32775" name="TextBox 1"/>
          <p:cNvSpPr txBox="1">
            <a:spLocks noChangeArrowheads="1"/>
          </p:cNvSpPr>
          <p:nvPr/>
        </p:nvSpPr>
        <p:spPr bwMode="auto">
          <a:xfrm>
            <a:off x="714375" y="2071688"/>
            <a:ext cx="7929563"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ar-EG" altLang="ar-SA" sz="2800"/>
              <a:t>ويقومُ النوعُ الآخَرُ بتحويلِ النّتريتِ إلى نتراتٍ تَمتصُّها النَّباتاتُ في أَثناءِ نُمُوِّها، وتستعملُ النَّيتروجينَ الموجودَ فيها في صُنْعِ البُروتيناتِ.</a:t>
            </a:r>
          </a:p>
          <a:p>
            <a:pPr eaLnBrk="1" hangingPunct="1"/>
            <a:endParaRPr lang="ar-EG" altLang="ar-SA" sz="2800"/>
          </a:p>
          <a:p>
            <a:pPr eaLnBrk="1" hangingPunct="1"/>
            <a:r>
              <a:rPr lang="ar-EG" altLang="ar-SA" sz="2800"/>
              <a:t>تحصلُ الحَيواناتُ على النَّيتروجينِ عندَ أَكْلِها النباتاتِ،ثم تخرجُه معَ فَضلاتِها، فَيعودُ مرةً أُخرى إلى أَمونيا من جديدٍ.</a:t>
            </a:r>
          </a:p>
          <a:p>
            <a:pPr eaLnBrk="1" hangingPunct="1"/>
            <a:endParaRPr lang="ar-EG" altLang="ar-SA" sz="2800"/>
          </a:p>
          <a:p>
            <a:pPr eaLnBrk="1" hangingPunct="1"/>
            <a:r>
              <a:rPr lang="ar-EG" altLang="ar-SA" sz="2800"/>
              <a:t>وتَتمُّ إعادةُ النَّيتروجينِ إلى الجَوِّ مرةً أُخْرى بوساطةِ البَكتيريا المُزيلةِ للنيتروجينِ، التي تَعملُ على تَحويلِ النَّيتروجينِ الموجودِ في النتراتِ إلى غازٍ مرةً أُخرى، فَتُعيدُ دورةَ النيتروجينِ نَفسَها.</a:t>
            </a:r>
            <a:endParaRPr lang="ar-EG" altLang="ar-SA" sz="2800">
              <a:latin typeface="Calibri" panose="020F0502020204030204" pitchFamily="34" charset="0"/>
            </a:endParaRPr>
          </a:p>
        </p:txBody>
      </p:sp>
      <p:sp>
        <p:nvSpPr>
          <p:cNvPr id="3" name="Cloud 2"/>
          <p:cNvSpPr/>
          <p:nvPr/>
        </p:nvSpPr>
        <p:spPr bwMode="auto">
          <a:xfrm>
            <a:off x="2071688" y="285750"/>
            <a:ext cx="5572125" cy="1285875"/>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fontAlgn="auto">
              <a:spcBef>
                <a:spcPts val="0"/>
              </a:spcBef>
              <a:spcAft>
                <a:spcPts val="0"/>
              </a:spcAft>
              <a:defRPr/>
            </a:pPr>
            <a:r>
              <a:rPr lang="ar-EG" sz="4400" b="1" dirty="0"/>
              <a:t>ما دورةُ النَّيتروجينِ؟</a:t>
            </a:r>
          </a:p>
        </p:txBody>
      </p:sp>
    </p:spTree>
    <p:extLst>
      <p:ext uri="{BB962C8B-B14F-4D97-AF65-F5344CB8AC3E}">
        <p14:creationId xmlns:p14="http://schemas.microsoft.com/office/powerpoint/2010/main" val="33151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5">
                                            <p:txEl>
                                              <p:pRg st="0" end="0"/>
                                            </p:txEl>
                                          </p:spTgt>
                                        </p:tgtEl>
                                        <p:attrNameLst>
                                          <p:attrName>style.visibility</p:attrName>
                                        </p:attrNameLst>
                                      </p:cBhvr>
                                      <p:to>
                                        <p:strVal val="visible"/>
                                      </p:to>
                                    </p:set>
                                    <p:anim calcmode="lin" valueType="num">
                                      <p:cBhvr additive="base">
                                        <p:cTn id="7" dur="500" fill="hold"/>
                                        <p:tgtEl>
                                          <p:spTgt spid="327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7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online.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775">
                                            <p:txEl>
                                              <p:pRg st="2" end="2"/>
                                            </p:txEl>
                                          </p:spTgt>
                                        </p:tgtEl>
                                        <p:attrNameLst>
                                          <p:attrName>style.visibility</p:attrName>
                                        </p:attrNameLst>
                                      </p:cBhvr>
                                      <p:to>
                                        <p:strVal val="visible"/>
                                      </p:to>
                                    </p:set>
                                    <p:anim calcmode="lin" valueType="num">
                                      <p:cBhvr additive="base">
                                        <p:cTn id="13" dur="500" fill="hold"/>
                                        <p:tgtEl>
                                          <p:spTgt spid="327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5">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onlin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775">
                                            <p:txEl>
                                              <p:pRg st="4" end="4"/>
                                            </p:txEl>
                                          </p:spTgt>
                                        </p:tgtEl>
                                        <p:attrNameLst>
                                          <p:attrName>style.visibility</p:attrName>
                                        </p:attrNameLst>
                                      </p:cBhvr>
                                      <p:to>
                                        <p:strVal val="visible"/>
                                      </p:to>
                                    </p:set>
                                    <p:anim calcmode="lin" valueType="num">
                                      <p:cBhvr additive="base">
                                        <p:cTn id="19" dur="500" fill="hold"/>
                                        <p:tgtEl>
                                          <p:spTgt spid="3277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775">
                                            <p:txEl>
                                              <p:pRg st="4" end="4"/>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onli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نتيجة بحث الصور عن رسم دورة النيتروجين في الطبيع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268760"/>
            <a:ext cx="7208599" cy="5325352"/>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p:cNvSpPr/>
          <p:nvPr/>
        </p:nvSpPr>
        <p:spPr>
          <a:xfrm>
            <a:off x="4283968" y="3140968"/>
            <a:ext cx="1440160"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مستطيل 3"/>
          <p:cNvSpPr/>
          <p:nvPr/>
        </p:nvSpPr>
        <p:spPr>
          <a:xfrm>
            <a:off x="3419872" y="4221088"/>
            <a:ext cx="1584176" cy="288032"/>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5" name="مستطيل 4"/>
          <p:cNvSpPr/>
          <p:nvPr/>
        </p:nvSpPr>
        <p:spPr>
          <a:xfrm>
            <a:off x="6588224" y="4077072"/>
            <a:ext cx="1440160" cy="43204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مستطيل 5"/>
          <p:cNvSpPr/>
          <p:nvPr/>
        </p:nvSpPr>
        <p:spPr>
          <a:xfrm>
            <a:off x="2699792" y="1300566"/>
            <a:ext cx="3024336" cy="400242"/>
          </a:xfrm>
          <a:prstGeom prst="rect">
            <a:avLst/>
          </a:prstGeom>
          <a:ln/>
        </p:spPr>
        <p:style>
          <a:lnRef idx="2">
            <a:schemeClr val="dk1"/>
          </a:lnRef>
          <a:fillRef idx="1">
            <a:schemeClr val="lt1"/>
          </a:fillRef>
          <a:effectRef idx="0">
            <a:schemeClr val="dk1"/>
          </a:effectRef>
          <a:fontRef idx="minor">
            <a:schemeClr val="dk1"/>
          </a:fontRef>
        </p:style>
        <p:txBody>
          <a:bodyPr rtlCol="1" anchor="ctr"/>
          <a:lstStyle/>
          <a:p>
            <a:pPr algn="ctr"/>
            <a:endParaRPr lang="ar-SA"/>
          </a:p>
        </p:txBody>
      </p:sp>
      <p:sp>
        <p:nvSpPr>
          <p:cNvPr id="8" name="مستطيل 7"/>
          <p:cNvSpPr/>
          <p:nvPr/>
        </p:nvSpPr>
        <p:spPr>
          <a:xfrm>
            <a:off x="3347864" y="1836337"/>
            <a:ext cx="1584176" cy="288032"/>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Rectangle 2"/>
          <p:cNvSpPr txBox="1">
            <a:spLocks noChangeArrowheads="1"/>
          </p:cNvSpPr>
          <p:nvPr/>
        </p:nvSpPr>
        <p:spPr>
          <a:xfrm>
            <a:off x="467544" y="44624"/>
            <a:ext cx="8229600" cy="1143000"/>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r>
              <a:rPr lang="ar-SA" sz="2800" dirty="0">
                <a:cs typeface="PT Bold Heading" pitchFamily="2" charset="-78"/>
              </a:rPr>
              <a:t>طالبتي الصغيرة تعرفي على </a:t>
            </a:r>
            <a:r>
              <a:rPr lang="ar-SA" sz="2800" dirty="0" err="1">
                <a:cs typeface="PT Bold Heading" pitchFamily="2" charset="-78"/>
              </a:rPr>
              <a:t>الرسمه</a:t>
            </a:r>
            <a:r>
              <a:rPr lang="ar-SA" sz="2800" dirty="0">
                <a:cs typeface="PT Bold Heading" pitchFamily="2" charset="-78"/>
              </a:rPr>
              <a:t> التي أمامك مع إكمال البيانات عليها وذكر عنوان لها ؟</a:t>
            </a:r>
            <a:endParaRPr lang="en-US" sz="2800" dirty="0">
              <a:cs typeface="PT Bold Heading" pitchFamily="2" charset="-78"/>
            </a:endParaRPr>
          </a:p>
        </p:txBody>
      </p:sp>
    </p:spTree>
    <p:extLst>
      <p:ext uri="{BB962C8B-B14F-4D97-AF65-F5344CB8AC3E}">
        <p14:creationId xmlns:p14="http://schemas.microsoft.com/office/powerpoint/2010/main" val="404353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2"/>
          <p:cNvSpPr/>
          <p:nvPr/>
        </p:nvSpPr>
        <p:spPr>
          <a:xfrm>
            <a:off x="4000500" y="1143000"/>
            <a:ext cx="4500563" cy="5715000"/>
          </a:xfrm>
          <a:prstGeom prst="roundRect">
            <a:avLst/>
          </a:prstGeom>
          <a:solidFill>
            <a:srgbClr val="FFFFCC"/>
          </a:solidFill>
          <a:ln/>
        </p:spPr>
        <p:style>
          <a:lnRef idx="1">
            <a:schemeClr val="accent4"/>
          </a:lnRef>
          <a:fillRef idx="2">
            <a:schemeClr val="accent4"/>
          </a:fillRef>
          <a:effectRef idx="1">
            <a:schemeClr val="accent4"/>
          </a:effectRef>
          <a:fontRef idx="minor">
            <a:schemeClr val="dk1"/>
          </a:fontRef>
        </p:style>
        <p:txBody>
          <a:bodyPr rtlCol="1"/>
          <a:lstStyle/>
          <a:p>
            <a:pPr>
              <a:defRPr/>
            </a:pPr>
            <a:endParaRPr lang="ar-EG" sz="3200" dirty="0"/>
          </a:p>
          <a:p>
            <a:pPr>
              <a:defRPr/>
            </a:pPr>
            <a:r>
              <a:rPr lang="ar-EG" sz="3200" dirty="0"/>
              <a:t>أُلاحظُ جُذورَ نَباتٍ بٌقليٍّ</a:t>
            </a:r>
          </a:p>
          <a:p>
            <a:pPr>
              <a:defRPr/>
            </a:pPr>
            <a:endParaRPr lang="ar-EG" sz="3200" dirty="0"/>
          </a:p>
          <a:p>
            <a:pPr>
              <a:defRPr/>
            </a:pPr>
            <a:r>
              <a:rPr lang="ar-EG" sz="3200" dirty="0"/>
              <a:t>أَتَفحّصُ جُذورَ نباتٍ بقليٍّ بعدَ تنظيفِها منَ التربةِ.</a:t>
            </a:r>
          </a:p>
          <a:p>
            <a:pPr>
              <a:defRPr/>
            </a:pPr>
            <a:endParaRPr lang="ar-EG" sz="3200" dirty="0"/>
          </a:p>
          <a:p>
            <a:pPr>
              <a:defRPr/>
            </a:pPr>
            <a:endParaRPr lang="ar-EG" sz="3200" dirty="0"/>
          </a:p>
          <a:p>
            <a:pPr>
              <a:defRPr/>
            </a:pPr>
            <a:r>
              <a:rPr lang="ar-EG" sz="3600" b="1" dirty="0">
                <a:solidFill>
                  <a:srgbClr val="0070C0"/>
                </a:solidFill>
              </a:rPr>
              <a:t>ألاحظ. </a:t>
            </a:r>
            <a:r>
              <a:rPr lang="ar-EG" sz="3200" dirty="0"/>
              <a:t>أَفحصُ الجذورَ بعَدسةٍ مكبّرةٍ أو مجهرٍ. ماذا ألاحظُ؟ </a:t>
            </a:r>
          </a:p>
        </p:txBody>
      </p:sp>
      <p:sp>
        <p:nvSpPr>
          <p:cNvPr id="4" name="Wave 1"/>
          <p:cNvSpPr/>
          <p:nvPr/>
        </p:nvSpPr>
        <p:spPr>
          <a:xfrm>
            <a:off x="2643188" y="285750"/>
            <a:ext cx="4000500" cy="1285875"/>
          </a:xfrm>
          <a:prstGeom prst="wave">
            <a:avLst/>
          </a:prstGeom>
          <a:ln/>
        </p:spPr>
        <p:style>
          <a:lnRef idx="2">
            <a:schemeClr val="accent5"/>
          </a:lnRef>
          <a:fillRef idx="1">
            <a:schemeClr val="lt1"/>
          </a:fillRef>
          <a:effectRef idx="0">
            <a:schemeClr val="accent5"/>
          </a:effectRef>
          <a:fontRef idx="minor">
            <a:schemeClr val="dk1"/>
          </a:fontRef>
        </p:style>
        <p:txBody>
          <a:bodyPr rtlCol="1" anchor="ctr"/>
          <a:lstStyle/>
          <a:p>
            <a:pPr algn="ctr" fontAlgn="auto">
              <a:spcBef>
                <a:spcPts val="0"/>
              </a:spcBef>
              <a:spcAft>
                <a:spcPts val="0"/>
              </a:spcAft>
              <a:defRPr/>
            </a:pPr>
            <a:r>
              <a:rPr lang="ar-EG" sz="5400" b="1" dirty="0">
                <a:solidFill>
                  <a:srgbClr val="0070C0"/>
                </a:solidFill>
              </a:rPr>
              <a:t>نشاط</a:t>
            </a:r>
          </a:p>
        </p:txBody>
      </p:sp>
      <p:sp>
        <p:nvSpPr>
          <p:cNvPr id="7" name="Heptagon 1"/>
          <p:cNvSpPr/>
          <p:nvPr/>
        </p:nvSpPr>
        <p:spPr>
          <a:xfrm>
            <a:off x="8286750" y="2928938"/>
            <a:ext cx="857250" cy="714375"/>
          </a:xfrm>
          <a:prstGeom prst="chord">
            <a:avLst>
              <a:gd name="adj1" fmla="val 2700000"/>
              <a:gd name="adj2" fmla="val 18678555"/>
            </a:avLst>
          </a:prstGeom>
          <a:ln/>
        </p:spPr>
        <p:style>
          <a:lnRef idx="3">
            <a:schemeClr val="lt1"/>
          </a:lnRef>
          <a:fillRef idx="1">
            <a:schemeClr val="accent1"/>
          </a:fillRef>
          <a:effectRef idx="1">
            <a:schemeClr val="accent1"/>
          </a:effectRef>
          <a:fontRef idx="minor">
            <a:schemeClr val="lt1"/>
          </a:fontRef>
        </p:style>
        <p:txBody>
          <a:bodyPr rtlCol="1" anchor="ctr"/>
          <a:lstStyle/>
          <a:p>
            <a:pPr algn="ctr" fontAlgn="auto">
              <a:spcBef>
                <a:spcPts val="0"/>
              </a:spcBef>
              <a:spcAft>
                <a:spcPts val="0"/>
              </a:spcAft>
              <a:defRPr/>
            </a:pPr>
            <a:r>
              <a:rPr lang="ar-EG" sz="4400" b="1" dirty="0"/>
              <a:t>1</a:t>
            </a:r>
            <a:endParaRPr lang="ar-EG" sz="4400" dirty="0"/>
          </a:p>
        </p:txBody>
      </p:sp>
      <p:sp>
        <p:nvSpPr>
          <p:cNvPr id="8" name="Heptagon 1"/>
          <p:cNvSpPr/>
          <p:nvPr/>
        </p:nvSpPr>
        <p:spPr>
          <a:xfrm>
            <a:off x="8286750" y="4786313"/>
            <a:ext cx="857250" cy="714375"/>
          </a:xfrm>
          <a:prstGeom prst="chord">
            <a:avLst>
              <a:gd name="adj1" fmla="val 2700000"/>
              <a:gd name="adj2" fmla="val 18704604"/>
            </a:avLst>
          </a:prstGeom>
          <a:ln/>
        </p:spPr>
        <p:style>
          <a:lnRef idx="3">
            <a:schemeClr val="lt1"/>
          </a:lnRef>
          <a:fillRef idx="1">
            <a:schemeClr val="accent1"/>
          </a:fillRef>
          <a:effectRef idx="1">
            <a:schemeClr val="accent1"/>
          </a:effectRef>
          <a:fontRef idx="minor">
            <a:schemeClr val="lt1"/>
          </a:fontRef>
        </p:style>
        <p:txBody>
          <a:bodyPr rtlCol="1" anchor="ctr"/>
          <a:lstStyle/>
          <a:p>
            <a:pPr algn="ctr" fontAlgn="auto">
              <a:spcBef>
                <a:spcPts val="0"/>
              </a:spcBef>
              <a:spcAft>
                <a:spcPts val="0"/>
              </a:spcAft>
              <a:defRPr/>
            </a:pPr>
            <a:r>
              <a:rPr lang="ar-EG" sz="4400" b="1" dirty="0"/>
              <a:t>2</a:t>
            </a:r>
            <a:endParaRPr lang="ar-EG" sz="4400" dirty="0"/>
          </a:p>
        </p:txBody>
      </p:sp>
      <p:pic>
        <p:nvPicPr>
          <p:cNvPr id="89090" name="Picture 2"/>
          <p:cNvPicPr>
            <a:picLocks noChangeAspect="1" noChangeArrowheads="1"/>
          </p:cNvPicPr>
          <p:nvPr/>
        </p:nvPicPr>
        <p:blipFill>
          <a:blip r:embed="rId7"/>
          <a:srcRect/>
          <a:stretch>
            <a:fillRect/>
          </a:stretch>
        </p:blipFill>
        <p:spPr bwMode="auto">
          <a:xfrm>
            <a:off x="285750" y="1357313"/>
            <a:ext cx="3600450" cy="5000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زر الإجراء: فيديو 1">
            <a:hlinkClick r:id="rId8" action="ppaction://hlinkfile" highlightClick="1"/>
          </p:cNvPr>
          <p:cNvSpPr/>
          <p:nvPr/>
        </p:nvSpPr>
        <p:spPr>
          <a:xfrm>
            <a:off x="5292080" y="6093296"/>
            <a:ext cx="864096" cy="648072"/>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541654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8" fill="hold" nodeType="afterGroup">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fade">
                                      <p:cBhvr>
                                        <p:cTn id="11" dur="1000"/>
                                        <p:tgtEl>
                                          <p:spTgt spid="3">
                                            <p:bg/>
                                          </p:spTgt>
                                        </p:tgtEl>
                                      </p:cBhvr>
                                    </p:animEffect>
                                    <p:anim calcmode="lin" valueType="num">
                                      <p:cBhvr>
                                        <p:cTn id="12" dur="1000" fill="hold"/>
                                        <p:tgtEl>
                                          <p:spTgt spid="3">
                                            <p:bg/>
                                          </p:spTgt>
                                        </p:tgtEl>
                                        <p:attrNameLst>
                                          <p:attrName>ppt_x</p:attrName>
                                        </p:attrNameLst>
                                      </p:cBhvr>
                                      <p:tavLst>
                                        <p:tav tm="0">
                                          <p:val>
                                            <p:strVal val="#ppt_x"/>
                                          </p:val>
                                        </p:tav>
                                        <p:tav tm="100000">
                                          <p:val>
                                            <p:strVal val="#ppt_x"/>
                                          </p:val>
                                        </p:tav>
                                      </p:tavLst>
                                    </p:anim>
                                    <p:anim calcmode="lin" valueType="num">
                                      <p:cBhvr>
                                        <p:cTn id="13" dur="900" decel="100000" fill="hold"/>
                                        <p:tgtEl>
                                          <p:spTgt spid="3">
                                            <p:bg/>
                                          </p:spTgt>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
                                            <p:bg/>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voltage.wav"/>
                                        </p:tgtEl>
                                      </p:cMediaNode>
                                    </p:audio>
                                  </p:subTnLst>
                                </p:cTn>
                              </p:par>
                            </p:childTnLst>
                          </p:cTn>
                        </p:par>
                        <p:par>
                          <p:cTn id="15" fill="hold" nodeType="afterGroup">
                            <p:stCondLst>
                              <p:cond delay="1500"/>
                            </p:stCondLst>
                            <p:childTnLst>
                              <p:par>
                                <p:cTn id="16" presetID="37" presetClass="entr" presetSubtype="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arrow.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 calcmode="lin" valueType="num">
                                      <p:cBhvr>
                                        <p:cTn id="28" dur="500" fill="hold"/>
                                        <p:tgtEl>
                                          <p:spTgt spid="7"/>
                                        </p:tgtEl>
                                        <p:attrNameLst>
                                          <p:attrName>style.rotation</p:attrName>
                                        </p:attrNameLst>
                                      </p:cBhvr>
                                      <p:tavLst>
                                        <p:tav tm="0">
                                          <p:val>
                                            <p:fltVal val="360"/>
                                          </p:val>
                                        </p:tav>
                                        <p:tav tm="100000">
                                          <p:val>
                                            <p:fltVal val="0"/>
                                          </p:val>
                                        </p:tav>
                                      </p:tavLst>
                                    </p:anim>
                                    <p:animEffect transition="in" filter="fade">
                                      <p:cBhvr>
                                        <p:cTn id="29"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5" name="0017 - غلق الويندوز.wav"/>
                                        </p:tgtEl>
                                      </p:cMediaNode>
                                    </p:audio>
                                  </p:subTnLst>
                                </p:cTn>
                              </p:par>
                            </p:childTnLst>
                          </p:cTn>
                        </p:par>
                        <p:par>
                          <p:cTn id="30" fill="hold" nodeType="afterGroup">
                            <p:stCondLst>
                              <p:cond delay="500"/>
                            </p:stCondLst>
                            <p:childTnLst>
                              <p:par>
                                <p:cTn id="31" presetID="37" presetClass="entr" presetSubtype="0" fill="hold" grpId="0"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4" name="arrow.wav"/>
                                        </p:tgtEl>
                                      </p:cMediaNode>
                                    </p:audio>
                                  </p:subTnLst>
                                </p:cTn>
                              </p:par>
                            </p:childTnLst>
                          </p:cTn>
                        </p:par>
                        <p:par>
                          <p:cTn id="37" fill="hold" nodeType="afterGroup">
                            <p:stCondLst>
                              <p:cond delay="1500"/>
                            </p:stCondLst>
                            <p:childTnLst>
                              <p:par>
                                <p:cTn id="38" presetID="2" presetClass="entr" presetSubtype="4" fill="hold" nodeType="afterEffect">
                                  <p:stCondLst>
                                    <p:cond delay="0"/>
                                  </p:stCondLst>
                                  <p:childTnLst>
                                    <p:set>
                                      <p:cBhvr>
                                        <p:cTn id="39" dur="1" fill="hold">
                                          <p:stCondLst>
                                            <p:cond delay="0"/>
                                          </p:stCondLst>
                                        </p:cTn>
                                        <p:tgtEl>
                                          <p:spTgt spid="89090"/>
                                        </p:tgtEl>
                                        <p:attrNameLst>
                                          <p:attrName>style.visibility</p:attrName>
                                        </p:attrNameLst>
                                      </p:cBhvr>
                                      <p:to>
                                        <p:strVal val="visible"/>
                                      </p:to>
                                    </p:set>
                                    <p:anim calcmode="lin" valueType="num">
                                      <p:cBhvr additive="base">
                                        <p:cTn id="40" dur="500" fill="hold"/>
                                        <p:tgtEl>
                                          <p:spTgt spid="89090"/>
                                        </p:tgtEl>
                                        <p:attrNameLst>
                                          <p:attrName>ppt_x</p:attrName>
                                        </p:attrNameLst>
                                      </p:cBhvr>
                                      <p:tavLst>
                                        <p:tav tm="0">
                                          <p:val>
                                            <p:strVal val="#ppt_x"/>
                                          </p:val>
                                        </p:tav>
                                        <p:tav tm="100000">
                                          <p:val>
                                            <p:strVal val="#ppt_x"/>
                                          </p:val>
                                        </p:tav>
                                      </p:tavLst>
                                    </p:anim>
                                    <p:anim calcmode="lin" valueType="num">
                                      <p:cBhvr additive="base">
                                        <p:cTn id="41" dur="500" fill="hold"/>
                                        <p:tgtEl>
                                          <p:spTgt spid="8909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Active.wav"/>
                                        </p:tgtEl>
                                      </p:cMediaNode>
                                    </p:audio>
                                  </p:subTnLst>
                                </p:cTn>
                              </p:par>
                            </p:childTnLst>
                          </p:cTn>
                        </p:par>
                      </p:childTnLst>
                    </p:cTn>
                  </p:par>
                  <p:par>
                    <p:cTn id="42" fill="hold" nodeType="clickPar">
                      <p:stCondLst>
                        <p:cond delay="indefinite"/>
                      </p:stCondLst>
                      <p:childTnLst>
                        <p:par>
                          <p:cTn id="43" fill="hold" nodeType="withGroup">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 calcmode="lin" valueType="num">
                                      <p:cBhvr>
                                        <p:cTn id="48" dur="500" fill="hold"/>
                                        <p:tgtEl>
                                          <p:spTgt spid="8"/>
                                        </p:tgtEl>
                                        <p:attrNameLst>
                                          <p:attrName>style.rotation</p:attrName>
                                        </p:attrNameLst>
                                      </p:cBhvr>
                                      <p:tavLst>
                                        <p:tav tm="0">
                                          <p:val>
                                            <p:fltVal val="360"/>
                                          </p:val>
                                        </p:tav>
                                        <p:tav tm="100000">
                                          <p:val>
                                            <p:fltVal val="0"/>
                                          </p:val>
                                        </p:tav>
                                      </p:tavLst>
                                    </p:anim>
                                    <p:animEffect transition="in" filter="fade">
                                      <p:cBhvr>
                                        <p:cTn id="49" dur="500"/>
                                        <p:tgtEl>
                                          <p:spTgt spid="8"/>
                                        </p:tgtEl>
                                      </p:cBhvr>
                                    </p:animEffect>
                                  </p:childTnLst>
                                  <p:subTnLst>
                                    <p:audio>
                                      <p:cMediaNode>
                                        <p:cTn display="0" masterRel="sameClick">
                                          <p:stCondLst>
                                            <p:cond evt="begin" delay="0">
                                              <p:tn val="44"/>
                                            </p:cond>
                                          </p:stCondLst>
                                          <p:endCondLst>
                                            <p:cond evt="onStopAudio" delay="0">
                                              <p:tgtEl>
                                                <p:sldTgt/>
                                              </p:tgtEl>
                                            </p:cond>
                                          </p:endCondLst>
                                        </p:cTn>
                                        <p:tgtEl>
                                          <p:sndTgt r:embed="rId5" name="0017 - غلق الويندوز.wav"/>
                                        </p:tgtEl>
                                      </p:cMediaNode>
                                    </p:audio>
                                  </p:subTnLst>
                                </p:cTn>
                              </p:par>
                            </p:childTnLst>
                          </p:cTn>
                        </p:par>
                        <p:par>
                          <p:cTn id="50" fill="hold" nodeType="afterGroup">
                            <p:stCondLst>
                              <p:cond delay="500"/>
                            </p:stCondLst>
                            <p:childTnLst>
                              <p:par>
                                <p:cTn id="51" presetID="37" presetClass="entr" presetSubtype="0" fill="hold" grpId="0" nodeType="after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fade">
                                      <p:cBhvr>
                                        <p:cTn id="53" dur="1000"/>
                                        <p:tgtEl>
                                          <p:spTgt spid="3">
                                            <p:txEl>
                                              <p:pRg st="6" end="6"/>
                                            </p:txEl>
                                          </p:spTgt>
                                        </p:tgtEl>
                                      </p:cBhvr>
                                    </p:animEffect>
                                    <p:anim calcmode="lin" valueType="num">
                                      <p:cBhvr>
                                        <p:cTn id="5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5"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4"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2"/>
          <p:cNvSpPr/>
          <p:nvPr/>
        </p:nvSpPr>
        <p:spPr>
          <a:xfrm>
            <a:off x="142875" y="1143000"/>
            <a:ext cx="8358188" cy="5715000"/>
          </a:xfrm>
          <a:prstGeom prst="roundRect">
            <a:avLst/>
          </a:prstGeom>
          <a:solidFill>
            <a:srgbClr val="FFFFCC"/>
          </a:solidFill>
          <a:ln/>
        </p:spPr>
        <p:style>
          <a:lnRef idx="1">
            <a:schemeClr val="accent4"/>
          </a:lnRef>
          <a:fillRef idx="2">
            <a:schemeClr val="accent4"/>
          </a:fillRef>
          <a:effectRef idx="1">
            <a:schemeClr val="accent4"/>
          </a:effectRef>
          <a:fontRef idx="minor">
            <a:schemeClr val="dk1"/>
          </a:fontRef>
        </p:style>
        <p:txBody>
          <a:bodyPr rtlCol="1"/>
          <a:lstStyle/>
          <a:p>
            <a:pPr>
              <a:defRPr/>
            </a:pPr>
            <a:endParaRPr lang="ar-EG" sz="3200" dirty="0"/>
          </a:p>
          <a:p>
            <a:pPr>
              <a:defRPr/>
            </a:pPr>
            <a:endParaRPr lang="ar-EG" sz="3200" dirty="0"/>
          </a:p>
          <a:p>
            <a:pPr>
              <a:defRPr/>
            </a:pPr>
            <a:r>
              <a:rPr lang="ar-EG" sz="3200" dirty="0"/>
              <a:t> أتفحص جُذورَ نباتِ الجزرِ، وأقارنُها بجذورِ النّباتِ البقليِّ. </a:t>
            </a:r>
          </a:p>
          <a:p>
            <a:pPr>
              <a:defRPr/>
            </a:pPr>
            <a:endParaRPr lang="ar-EG" sz="3200" dirty="0"/>
          </a:p>
          <a:p>
            <a:pPr>
              <a:defRPr/>
            </a:pPr>
            <a:r>
              <a:rPr lang="ar-EG" sz="3200" dirty="0"/>
              <a:t>فيم تُشبهُ جُذورُ النباتِ  البقليِّ جُذورَ النَباتاتِ الأخرَى؟</a:t>
            </a:r>
          </a:p>
          <a:p>
            <a:pPr>
              <a:defRPr/>
            </a:pPr>
            <a:r>
              <a:rPr lang="ar-EG" sz="3200" dirty="0"/>
              <a:t> وفيمَ تختلفُ عنها ؟</a:t>
            </a:r>
          </a:p>
          <a:p>
            <a:pPr>
              <a:defRPr/>
            </a:pPr>
            <a:endParaRPr lang="ar-EG" sz="3200" dirty="0"/>
          </a:p>
          <a:p>
            <a:pPr>
              <a:defRPr/>
            </a:pPr>
            <a:r>
              <a:rPr lang="ar-EG" sz="3600" b="1" dirty="0">
                <a:solidFill>
                  <a:srgbClr val="0070C0"/>
                </a:solidFill>
              </a:rPr>
              <a:t>أستنتجُ</a:t>
            </a:r>
            <a:r>
              <a:rPr lang="ar-EG" sz="3200" dirty="0"/>
              <a:t> أَهميةَ العُقدِ الجذريّةِ في دَورةِ النيتروجينِ ؟</a:t>
            </a:r>
            <a:endParaRPr lang="uk-UA" sz="2400" dirty="0"/>
          </a:p>
        </p:txBody>
      </p:sp>
      <p:sp>
        <p:nvSpPr>
          <p:cNvPr id="4" name="Wave 1"/>
          <p:cNvSpPr/>
          <p:nvPr/>
        </p:nvSpPr>
        <p:spPr>
          <a:xfrm>
            <a:off x="2643188" y="285750"/>
            <a:ext cx="4000500" cy="1285875"/>
          </a:xfrm>
          <a:prstGeom prst="wave">
            <a:avLst/>
          </a:prstGeom>
          <a:ln/>
        </p:spPr>
        <p:style>
          <a:lnRef idx="2">
            <a:schemeClr val="accent5"/>
          </a:lnRef>
          <a:fillRef idx="1">
            <a:schemeClr val="lt1"/>
          </a:fillRef>
          <a:effectRef idx="0">
            <a:schemeClr val="accent5"/>
          </a:effectRef>
          <a:fontRef idx="minor">
            <a:schemeClr val="dk1"/>
          </a:fontRef>
        </p:style>
        <p:txBody>
          <a:bodyPr rtlCol="1" anchor="ctr"/>
          <a:lstStyle/>
          <a:p>
            <a:pPr algn="ctr" fontAlgn="auto">
              <a:spcBef>
                <a:spcPts val="0"/>
              </a:spcBef>
              <a:spcAft>
                <a:spcPts val="0"/>
              </a:spcAft>
              <a:defRPr/>
            </a:pPr>
            <a:r>
              <a:rPr lang="ar-EG" sz="5400" b="1" dirty="0">
                <a:solidFill>
                  <a:srgbClr val="0070C0"/>
                </a:solidFill>
              </a:rPr>
              <a:t>نشاط</a:t>
            </a:r>
          </a:p>
        </p:txBody>
      </p:sp>
      <p:sp>
        <p:nvSpPr>
          <p:cNvPr id="7" name="Heptagon 1"/>
          <p:cNvSpPr/>
          <p:nvPr/>
        </p:nvSpPr>
        <p:spPr>
          <a:xfrm>
            <a:off x="8286750" y="3500438"/>
            <a:ext cx="857250" cy="714375"/>
          </a:xfrm>
          <a:prstGeom prst="chord">
            <a:avLst>
              <a:gd name="adj1" fmla="val 2700000"/>
              <a:gd name="adj2" fmla="val 18678555"/>
            </a:avLst>
          </a:prstGeom>
          <a:ln/>
        </p:spPr>
        <p:style>
          <a:lnRef idx="3">
            <a:schemeClr val="lt1"/>
          </a:lnRef>
          <a:fillRef idx="1">
            <a:schemeClr val="accent1"/>
          </a:fillRef>
          <a:effectRef idx="1">
            <a:schemeClr val="accent1"/>
          </a:effectRef>
          <a:fontRef idx="minor">
            <a:schemeClr val="lt1"/>
          </a:fontRef>
        </p:style>
        <p:txBody>
          <a:bodyPr rtlCol="1" anchor="ctr"/>
          <a:lstStyle/>
          <a:p>
            <a:pPr algn="ctr" fontAlgn="auto">
              <a:spcBef>
                <a:spcPts val="0"/>
              </a:spcBef>
              <a:spcAft>
                <a:spcPts val="0"/>
              </a:spcAft>
              <a:defRPr/>
            </a:pPr>
            <a:r>
              <a:rPr lang="ar-EG" sz="4400" b="1" dirty="0"/>
              <a:t>4</a:t>
            </a:r>
            <a:endParaRPr lang="ar-EG" sz="4400" dirty="0"/>
          </a:p>
        </p:txBody>
      </p:sp>
      <p:sp>
        <p:nvSpPr>
          <p:cNvPr id="8" name="Heptagon 1"/>
          <p:cNvSpPr/>
          <p:nvPr/>
        </p:nvSpPr>
        <p:spPr>
          <a:xfrm>
            <a:off x="8286750" y="4857750"/>
            <a:ext cx="857250" cy="714375"/>
          </a:xfrm>
          <a:prstGeom prst="chord">
            <a:avLst>
              <a:gd name="adj1" fmla="val 2700000"/>
              <a:gd name="adj2" fmla="val 18704604"/>
            </a:avLst>
          </a:prstGeom>
          <a:ln/>
        </p:spPr>
        <p:style>
          <a:lnRef idx="3">
            <a:schemeClr val="lt1"/>
          </a:lnRef>
          <a:fillRef idx="1">
            <a:schemeClr val="accent1"/>
          </a:fillRef>
          <a:effectRef idx="1">
            <a:schemeClr val="accent1"/>
          </a:effectRef>
          <a:fontRef idx="minor">
            <a:schemeClr val="lt1"/>
          </a:fontRef>
        </p:style>
        <p:txBody>
          <a:bodyPr rtlCol="1" anchor="ctr"/>
          <a:lstStyle/>
          <a:p>
            <a:pPr algn="ctr" fontAlgn="auto">
              <a:spcBef>
                <a:spcPts val="0"/>
              </a:spcBef>
              <a:spcAft>
                <a:spcPts val="0"/>
              </a:spcAft>
              <a:defRPr/>
            </a:pPr>
            <a:r>
              <a:rPr lang="ar-EG" sz="4400" b="1" dirty="0"/>
              <a:t>5</a:t>
            </a:r>
            <a:endParaRPr lang="ar-EG" sz="4400" dirty="0"/>
          </a:p>
        </p:txBody>
      </p:sp>
      <p:sp>
        <p:nvSpPr>
          <p:cNvPr id="10" name="Heptagon 1"/>
          <p:cNvSpPr/>
          <p:nvPr/>
        </p:nvSpPr>
        <p:spPr>
          <a:xfrm>
            <a:off x="8286750" y="2286000"/>
            <a:ext cx="857250" cy="714375"/>
          </a:xfrm>
          <a:prstGeom prst="chord">
            <a:avLst>
              <a:gd name="adj1" fmla="val 2700000"/>
              <a:gd name="adj2" fmla="val 18731110"/>
            </a:avLst>
          </a:prstGeom>
          <a:ln/>
        </p:spPr>
        <p:style>
          <a:lnRef idx="3">
            <a:schemeClr val="lt1"/>
          </a:lnRef>
          <a:fillRef idx="1">
            <a:schemeClr val="accent1"/>
          </a:fillRef>
          <a:effectRef idx="1">
            <a:schemeClr val="accent1"/>
          </a:effectRef>
          <a:fontRef idx="minor">
            <a:schemeClr val="lt1"/>
          </a:fontRef>
        </p:style>
        <p:txBody>
          <a:bodyPr rtlCol="1" anchor="ctr"/>
          <a:lstStyle/>
          <a:p>
            <a:pPr algn="ctr" fontAlgn="auto">
              <a:spcBef>
                <a:spcPts val="0"/>
              </a:spcBef>
              <a:spcAft>
                <a:spcPts val="0"/>
              </a:spcAft>
              <a:defRPr/>
            </a:pPr>
            <a:r>
              <a:rPr lang="ar-EG" sz="4400" b="1" dirty="0"/>
              <a:t>3</a:t>
            </a:r>
            <a:endParaRPr lang="ar-EG" sz="4400" dirty="0"/>
          </a:p>
        </p:txBody>
      </p:sp>
    </p:spTree>
    <p:extLst>
      <p:ext uri="{BB962C8B-B14F-4D97-AF65-F5344CB8AC3E}">
        <p14:creationId xmlns:p14="http://schemas.microsoft.com/office/powerpoint/2010/main" val="203924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0017 - غلق الويندوز.wav"/>
                                        </p:tgtEl>
                                      </p:cMediaNode>
                                    </p:audio>
                                  </p:subTnLst>
                                </p:cTn>
                              </p:par>
                            </p:childTnLst>
                          </p:cTn>
                        </p:par>
                        <p:par>
                          <p:cTn id="11" fill="hold" nodeType="afterGroup">
                            <p:stCondLst>
                              <p:cond delay="500"/>
                            </p:stCondLst>
                            <p:childTnLst>
                              <p:par>
                                <p:cTn id="12" presetID="37" presetClass="entr" presetSubtype="0" fill="hold" grpId="0"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arrow.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9" presetClass="entr" presetSubtype="0" decel="10000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 calcmode="lin" valueType="num">
                                      <p:cBhvr>
                                        <p:cTn id="24" dur="500" fill="hold"/>
                                        <p:tgtEl>
                                          <p:spTgt spid="7"/>
                                        </p:tgtEl>
                                        <p:attrNameLst>
                                          <p:attrName>style.rotation</p:attrName>
                                        </p:attrNameLst>
                                      </p:cBhvr>
                                      <p:tavLst>
                                        <p:tav tm="0">
                                          <p:val>
                                            <p:fltVal val="360"/>
                                          </p:val>
                                        </p:tav>
                                        <p:tav tm="100000">
                                          <p:val>
                                            <p:fltVal val="0"/>
                                          </p:val>
                                        </p:tav>
                                      </p:tavLst>
                                    </p:anim>
                                    <p:animEffect transition="in" filter="fade">
                                      <p:cBhvr>
                                        <p:cTn id="25"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0017 - غلق الويندوز.wav"/>
                                        </p:tgtEl>
                                      </p:cMediaNode>
                                    </p:audio>
                                  </p:subTnLst>
                                </p:cTn>
                              </p:par>
                            </p:childTnLst>
                          </p:cTn>
                        </p:par>
                        <p:par>
                          <p:cTn id="26" fill="hold" nodeType="afterGroup">
                            <p:stCondLst>
                              <p:cond delay="500"/>
                            </p:stCondLst>
                            <p:childTnLst>
                              <p:par>
                                <p:cTn id="27" presetID="37" presetClass="entr" presetSubtype="0" fill="hold" grpId="0"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arrow.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37"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arrow.wav"/>
                                        </p:tgtEl>
                                      </p:cMediaNode>
                                    </p:audio>
                                  </p:subTnLst>
                                </p:cTn>
                              </p:par>
                            </p:childTnLst>
                          </p:cTn>
                        </p:par>
                      </p:childTnLst>
                    </p:cTn>
                  </p:par>
                  <p:par>
                    <p:cTn id="41" fill="hold" nodeType="clickPar">
                      <p:stCondLst>
                        <p:cond delay="indefinite"/>
                      </p:stCondLst>
                      <p:childTnLst>
                        <p:par>
                          <p:cTn id="42" fill="hold" nodeType="withGroup">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 calcmode="lin" valueType="num">
                                      <p:cBhvr>
                                        <p:cTn id="47" dur="500" fill="hold"/>
                                        <p:tgtEl>
                                          <p:spTgt spid="8"/>
                                        </p:tgtEl>
                                        <p:attrNameLst>
                                          <p:attrName>style.rotation</p:attrName>
                                        </p:attrNameLst>
                                      </p:cBhvr>
                                      <p:tavLst>
                                        <p:tav tm="0">
                                          <p:val>
                                            <p:fltVal val="360"/>
                                          </p:val>
                                        </p:tav>
                                        <p:tav tm="100000">
                                          <p:val>
                                            <p:fltVal val="0"/>
                                          </p:val>
                                        </p:tav>
                                      </p:tavLst>
                                    </p:anim>
                                    <p:animEffect transition="in" filter="fade">
                                      <p:cBhvr>
                                        <p:cTn id="48" dur="500"/>
                                        <p:tgtEl>
                                          <p:spTgt spid="8"/>
                                        </p:tgtEl>
                                      </p:cBhvr>
                                    </p:animEffect>
                                  </p:childTnLst>
                                  <p:subTnLst>
                                    <p:audio>
                                      <p:cMediaNode>
                                        <p:cTn display="0" masterRel="sameClick">
                                          <p:stCondLst>
                                            <p:cond evt="begin" delay="0">
                                              <p:tn val="43"/>
                                            </p:cond>
                                          </p:stCondLst>
                                          <p:endCondLst>
                                            <p:cond evt="onStopAudio" delay="0">
                                              <p:tgtEl>
                                                <p:sldTgt/>
                                              </p:tgtEl>
                                            </p:cond>
                                          </p:endCondLst>
                                        </p:cTn>
                                        <p:tgtEl>
                                          <p:sndTgt r:embed="rId2" name="0017 - غلق الويندوز.wav"/>
                                        </p:tgtEl>
                                      </p:cMediaNode>
                                    </p:audio>
                                  </p:subTnLst>
                                </p:cTn>
                              </p:par>
                            </p:childTnLst>
                          </p:cTn>
                        </p:par>
                        <p:par>
                          <p:cTn id="49" fill="hold" nodeType="afterGroup">
                            <p:stCondLst>
                              <p:cond delay="500"/>
                            </p:stCondLst>
                            <p:childTnLst>
                              <p:par>
                                <p:cTn id="50" presetID="37" presetClass="entr" presetSubtype="0" fill="hold" grpId="0" nodeType="after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1000"/>
                                        <p:tgtEl>
                                          <p:spTgt spid="3">
                                            <p:txEl>
                                              <p:pRg st="7" end="7"/>
                                            </p:txEl>
                                          </p:spTgt>
                                        </p:tgtEl>
                                      </p:cBhvr>
                                    </p:animEffect>
                                    <p:anim calcmode="lin" valueType="num">
                                      <p:cBhvr>
                                        <p:cTn id="5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4"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0"/>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2643188" y="142875"/>
            <a:ext cx="4000500" cy="1143000"/>
          </a:xfrm>
          <a:prstGeom prst="flowChartPunchedTape">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fontAlgn="auto">
              <a:spcBef>
                <a:spcPts val="0"/>
              </a:spcBef>
              <a:spcAft>
                <a:spcPts val="0"/>
              </a:spcAft>
              <a:defRPr/>
            </a:pPr>
            <a:r>
              <a:rPr lang="ar-EG" sz="4400" b="1" dirty="0"/>
              <a:t>أَخْتَبِرُ نَفْسِي</a:t>
            </a:r>
            <a:endParaRPr lang="en-US" sz="4400" b="1" dirty="0"/>
          </a:p>
        </p:txBody>
      </p:sp>
      <p:sp>
        <p:nvSpPr>
          <p:cNvPr id="8" name="Round Diagonal Corner Rectangle 7"/>
          <p:cNvSpPr/>
          <p:nvPr/>
        </p:nvSpPr>
        <p:spPr bwMode="auto">
          <a:xfrm>
            <a:off x="214313" y="1357313"/>
            <a:ext cx="8501062" cy="5500687"/>
          </a:xfrm>
          <a:prstGeom prst="round2Diag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28681" name="TextBox 4"/>
          <p:cNvSpPr txBox="1">
            <a:spLocks noChangeArrowheads="1"/>
          </p:cNvSpPr>
          <p:nvPr/>
        </p:nvSpPr>
        <p:spPr bwMode="auto">
          <a:xfrm>
            <a:off x="428625" y="1428750"/>
            <a:ext cx="8072438"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ar-SA" sz="3200"/>
          </a:p>
          <a:p>
            <a:pPr eaLnBrk="1" hangingPunct="1"/>
            <a:r>
              <a:rPr lang="ar-EG" altLang="ar-SA" sz="3200"/>
              <a:t>أَكتبُ مُلخَّصّا عن دَورةِ النَّيتروجينِ.</a:t>
            </a:r>
          </a:p>
          <a:p>
            <a:pPr eaLnBrk="1" hangingPunct="1"/>
            <a:endParaRPr lang="ar-EG" altLang="ar-SA" sz="3200"/>
          </a:p>
          <a:p>
            <a:pPr eaLnBrk="1" hangingPunct="1"/>
            <a:endParaRPr lang="ar-EG" altLang="ar-SA" sz="3200"/>
          </a:p>
          <a:p>
            <a:pPr eaLnBrk="1" hangingPunct="1"/>
            <a:endParaRPr lang="ar-EG" altLang="ar-SA" sz="3200"/>
          </a:p>
          <a:p>
            <a:pPr eaLnBrk="1" hangingPunct="1"/>
            <a:endParaRPr lang="ar-EG" altLang="ar-SA" sz="3200"/>
          </a:p>
          <a:p>
            <a:pPr eaLnBrk="1" hangingPunct="1"/>
            <a:endParaRPr lang="ar-EG" altLang="ar-SA" sz="3200"/>
          </a:p>
        </p:txBody>
      </p:sp>
      <p:sp>
        <p:nvSpPr>
          <p:cNvPr id="6" name="Cloud 5"/>
          <p:cNvSpPr/>
          <p:nvPr/>
        </p:nvSpPr>
        <p:spPr bwMode="auto">
          <a:xfrm>
            <a:off x="6215063" y="1000125"/>
            <a:ext cx="2500312" cy="765175"/>
          </a:xfrm>
          <a:prstGeom prst="foldedCorner">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r>
              <a:rPr lang="ar-EG" sz="3600" b="1" dirty="0"/>
              <a:t>أُلَخِص</a:t>
            </a:r>
          </a:p>
        </p:txBody>
      </p:sp>
      <p:sp>
        <p:nvSpPr>
          <p:cNvPr id="7" name="مستطيل مستدير الزوايا 6"/>
          <p:cNvSpPr/>
          <p:nvPr/>
        </p:nvSpPr>
        <p:spPr>
          <a:xfrm>
            <a:off x="71438" y="2274888"/>
            <a:ext cx="8715375" cy="4868862"/>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ar-EG" sz="2800" b="1" dirty="0">
                <a:solidFill>
                  <a:srgbClr val="C00000"/>
                </a:solidFill>
              </a:rPr>
              <a:t>يتم تثبيت النيتروجين بواسطة كل من  النشاط البركاني والبرق وبعض من أنواع البكتريا في التربة.</a:t>
            </a:r>
            <a:endParaRPr lang="en-US" sz="2800" dirty="0">
              <a:solidFill>
                <a:srgbClr val="C00000"/>
              </a:solidFill>
            </a:endParaRPr>
          </a:p>
          <a:p>
            <a:pPr>
              <a:defRPr/>
            </a:pPr>
            <a:r>
              <a:rPr lang="ar-EG" sz="2800" b="1" dirty="0">
                <a:solidFill>
                  <a:srgbClr val="C00000"/>
                </a:solidFill>
              </a:rPr>
              <a:t>تقوم البكتريا المثبتة للنيتروجين في التربة بتحويلها إلى </a:t>
            </a:r>
            <a:r>
              <a:rPr lang="ar-EG" sz="2800" b="1" dirty="0" err="1">
                <a:solidFill>
                  <a:srgbClr val="C00000"/>
                </a:solidFill>
              </a:rPr>
              <a:t>الأمونيا</a:t>
            </a:r>
            <a:endParaRPr lang="en-US" sz="2800" dirty="0">
              <a:solidFill>
                <a:srgbClr val="C00000"/>
              </a:solidFill>
            </a:endParaRPr>
          </a:p>
          <a:p>
            <a:pPr>
              <a:defRPr/>
            </a:pPr>
            <a:r>
              <a:rPr lang="ar-EG" sz="2800" b="1" dirty="0">
                <a:solidFill>
                  <a:srgbClr val="C00000"/>
                </a:solidFill>
              </a:rPr>
              <a:t>تحول </a:t>
            </a:r>
            <a:r>
              <a:rPr lang="ar-EG" sz="2800" b="1" dirty="0" err="1">
                <a:solidFill>
                  <a:srgbClr val="C00000"/>
                </a:solidFill>
              </a:rPr>
              <a:t>الأمونيا</a:t>
            </a:r>
            <a:r>
              <a:rPr lang="ar-EG" sz="2800" b="1" dirty="0">
                <a:solidFill>
                  <a:srgbClr val="C00000"/>
                </a:solidFill>
              </a:rPr>
              <a:t> بواسطة نوع آخر من البكتريا إلى </a:t>
            </a:r>
            <a:r>
              <a:rPr lang="ar-EG" sz="2800" b="1" dirty="0" err="1">
                <a:solidFill>
                  <a:srgbClr val="C00000"/>
                </a:solidFill>
              </a:rPr>
              <a:t>نيتريت</a:t>
            </a:r>
            <a:r>
              <a:rPr lang="ar-EG" sz="2800" b="1" dirty="0">
                <a:solidFill>
                  <a:srgbClr val="C00000"/>
                </a:solidFill>
              </a:rPr>
              <a:t> ثم يحول إلى </a:t>
            </a:r>
            <a:r>
              <a:rPr lang="ar-EG" sz="2800" b="1" dirty="0" err="1">
                <a:solidFill>
                  <a:srgbClr val="C00000"/>
                </a:solidFill>
              </a:rPr>
              <a:t>نترات</a:t>
            </a:r>
            <a:r>
              <a:rPr lang="ar-EG" sz="2800" b="1" dirty="0">
                <a:solidFill>
                  <a:srgbClr val="C00000"/>
                </a:solidFill>
              </a:rPr>
              <a:t> يمتصها النبات.</a:t>
            </a:r>
            <a:endParaRPr lang="en-US" sz="2800" dirty="0">
              <a:solidFill>
                <a:srgbClr val="C00000"/>
              </a:solidFill>
            </a:endParaRPr>
          </a:p>
          <a:p>
            <a:pPr>
              <a:defRPr/>
            </a:pPr>
            <a:r>
              <a:rPr lang="ar-EG" sz="2800" b="1" dirty="0">
                <a:solidFill>
                  <a:srgbClr val="C00000"/>
                </a:solidFill>
              </a:rPr>
              <a:t>يتغذى الحيوانات على النباتات  ويخرج الفضلات التي تحتوي على النيتروجين والتي تعود  إلى التربة.</a:t>
            </a:r>
            <a:endParaRPr lang="en-US" sz="2800" dirty="0">
              <a:solidFill>
                <a:srgbClr val="C00000"/>
              </a:solidFill>
            </a:endParaRPr>
          </a:p>
          <a:p>
            <a:pPr>
              <a:defRPr/>
            </a:pPr>
            <a:r>
              <a:rPr lang="ar-EG" sz="2800" b="1" dirty="0">
                <a:solidFill>
                  <a:srgbClr val="C00000"/>
                </a:solidFill>
              </a:rPr>
              <a:t>بفعل المحللات يتحول النيتروجين إلى </a:t>
            </a:r>
            <a:r>
              <a:rPr lang="ar-EG" sz="2800" b="1" dirty="0" err="1">
                <a:solidFill>
                  <a:srgbClr val="C00000"/>
                </a:solidFill>
              </a:rPr>
              <a:t>أمونيا</a:t>
            </a:r>
            <a:r>
              <a:rPr lang="ar-EG" sz="2800" b="1" dirty="0">
                <a:solidFill>
                  <a:srgbClr val="C00000"/>
                </a:solidFill>
              </a:rPr>
              <a:t> فتقوم البكتريا المزيلة للنيتروجين بتحويل النيتروجين فيها إلى غاز فيعود إلى الجو.</a:t>
            </a:r>
            <a:endParaRPr lang="en-US" sz="2800" dirty="0">
              <a:solidFill>
                <a:srgbClr val="C00000"/>
              </a:solidFill>
            </a:endParaRPr>
          </a:p>
          <a:p>
            <a:pPr>
              <a:defRPr/>
            </a:pPr>
            <a:r>
              <a:rPr lang="ar-EG" sz="2800" dirty="0">
                <a:solidFill>
                  <a:srgbClr val="C00000"/>
                </a:solidFill>
              </a:rPr>
              <a:t> </a:t>
            </a:r>
            <a:endParaRPr lang="en-US" sz="2800" dirty="0">
              <a:solidFill>
                <a:srgbClr val="C00000"/>
              </a:solidFill>
            </a:endParaRPr>
          </a:p>
        </p:txBody>
      </p:sp>
    </p:spTree>
    <p:extLst>
      <p:ext uri="{BB962C8B-B14F-4D97-AF65-F5344CB8AC3E}">
        <p14:creationId xmlns:p14="http://schemas.microsoft.com/office/powerpoint/2010/main" val="494814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par>
                          <p:cTn id="8" fill="hold" nodeType="afterGroup">
                            <p:stCondLst>
                              <p:cond delay="500"/>
                            </p:stCondLst>
                            <p:childTnLst>
                              <p:par>
                                <p:cTn id="9" presetID="25"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3" name="Music_LastFinal.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4" name="breeze.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5" presetClass="entr" presetSubtype="0" fill="hold" grpId="0" nodeType="clickEffect">
                                  <p:stCondLst>
                                    <p:cond delay="0"/>
                                  </p:stCondLst>
                                  <p:childTnLst>
                                    <p:set>
                                      <p:cBhvr>
                                        <p:cTn id="34" dur="1" fill="hold">
                                          <p:stCondLst>
                                            <p:cond delay="0"/>
                                          </p:stCondLst>
                                        </p:cTn>
                                        <p:tgtEl>
                                          <p:spTgt spid="28681">
                                            <p:txEl>
                                              <p:pRg st="1" end="1"/>
                                            </p:txEl>
                                          </p:spTgt>
                                        </p:tgtEl>
                                        <p:attrNameLst>
                                          <p:attrName>style.visibility</p:attrName>
                                        </p:attrNameLst>
                                      </p:cBhvr>
                                      <p:to>
                                        <p:strVal val="visible"/>
                                      </p:to>
                                    </p:set>
                                    <p:anim calcmode="lin" valueType="num">
                                      <p:cBhvr>
                                        <p:cTn id="35" dur="500" decel="50000" fill="hold">
                                          <p:stCondLst>
                                            <p:cond delay="0"/>
                                          </p:stCondLst>
                                        </p:cTn>
                                        <p:tgtEl>
                                          <p:spTgt spid="28681">
                                            <p:txEl>
                                              <p:pRg st="1" end="1"/>
                                            </p:txEl>
                                          </p:spTgt>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28681">
                                            <p:txEl>
                                              <p:pRg st="1" end="1"/>
                                            </p:txEl>
                                          </p:spTgt>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28681">
                                            <p:txEl>
                                              <p:pRg st="1" end="1"/>
                                            </p:txEl>
                                          </p:spTgt>
                                        </p:tgtEl>
                                        <p:attrNameLst>
                                          <p:attrName>ppt_w</p:attrName>
                                        </p:attrNameLst>
                                      </p:cBhvr>
                                      <p:tavLst>
                                        <p:tav tm="0">
                                          <p:val>
                                            <p:strVal val="#ppt_w*.05"/>
                                          </p:val>
                                        </p:tav>
                                        <p:tav tm="100000">
                                          <p:val>
                                            <p:strVal val="#ppt_w"/>
                                          </p:val>
                                        </p:tav>
                                      </p:tavLst>
                                    </p:anim>
                                    <p:anim calcmode="lin" valueType="num">
                                      <p:cBhvr>
                                        <p:cTn id="38" dur="1000" fill="hold"/>
                                        <p:tgtEl>
                                          <p:spTgt spid="28681">
                                            <p:txEl>
                                              <p:pRg st="1" end="1"/>
                                            </p:txEl>
                                          </p:spTgt>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28681">
                                            <p:txEl>
                                              <p:pRg st="1" end="1"/>
                                            </p:txEl>
                                          </p:spTgt>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28681">
                                            <p:txEl>
                                              <p:pRg st="1" end="1"/>
                                            </p:txEl>
                                          </p:spTgt>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28681">
                                            <p:txEl>
                                              <p:pRg st="1" end="1"/>
                                            </p:txEl>
                                          </p:spTgt>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28681">
                                            <p:txEl>
                                              <p:pRg st="1" end="1"/>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5" name="online.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صورة2.jpg"/>
          <p:cNvPicPr>
            <a:picLocks noChangeAspect="1"/>
          </p:cNvPicPr>
          <p:nvPr/>
        </p:nvPicPr>
        <p:blipFill>
          <a:blip r:embed="rId2" cstate="print"/>
          <a:stretch>
            <a:fillRect/>
          </a:stretch>
        </p:blipFill>
        <p:spPr>
          <a:xfrm>
            <a:off x="0" y="0"/>
            <a:ext cx="9144000" cy="6858000"/>
          </a:xfrm>
          <a:prstGeom prst="rect">
            <a:avLst/>
          </a:prstGeom>
        </p:spPr>
      </p:pic>
      <p:sp>
        <p:nvSpPr>
          <p:cNvPr id="3" name="WordArt 3"/>
          <p:cNvSpPr>
            <a:spLocks noChangeArrowheads="1" noChangeShapeType="1" noTextEdit="1"/>
          </p:cNvSpPr>
          <p:nvPr/>
        </p:nvSpPr>
        <p:spPr bwMode="auto">
          <a:xfrm>
            <a:off x="899740" y="1916137"/>
            <a:ext cx="7632700" cy="2592983"/>
          </a:xfrm>
          <a:prstGeom prst="rect">
            <a:avLst/>
          </a:prstGeom>
        </p:spPr>
        <p:txBody>
          <a:bodyPr wrap="none" fromWordArt="1">
            <a:prstTxWarp prst="textPlain">
              <a:avLst>
                <a:gd name="adj" fmla="val 49708"/>
              </a:avLst>
            </a:prstTxWarp>
          </a:bodyPr>
          <a:lstStyle/>
          <a:p>
            <a:pPr algn="ctr"/>
            <a:endParaRPr lang="ar-SA"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endParaRPr>
          </a:p>
          <a:p>
            <a:pPr algn="ctr"/>
            <a:r>
              <a:rPr lang="ar-SA"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مبدعتي الصغيرة</a:t>
            </a:r>
          </a:p>
          <a:p>
            <a:pPr algn="ctr"/>
            <a:r>
              <a:rPr lang="ar-SA"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من خلال العرض التالي</a:t>
            </a:r>
          </a:p>
          <a:p>
            <a:pPr algn="ctr"/>
            <a:r>
              <a:rPr lang="ar-SA"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 استنتجي موضوع </a:t>
            </a:r>
            <a:r>
              <a:rPr lang="ar-SA" sz="3600" kern="10" dirty="0" err="1">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rPr>
              <a:t>الدرس ؟</a:t>
            </a:r>
            <a:endParaRPr lang="ar-SA" sz="36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Arial"/>
              <a:cs typeface="Arial"/>
            </a:endParaRPr>
          </a:p>
        </p:txBody>
      </p:sp>
      <p:sp>
        <p:nvSpPr>
          <p:cNvPr id="5" name="مربع نص 3"/>
          <p:cNvSpPr txBox="1">
            <a:spLocks noChangeArrowheads="1"/>
          </p:cNvSpPr>
          <p:nvPr/>
        </p:nvSpPr>
        <p:spPr bwMode="auto">
          <a:xfrm>
            <a:off x="35496" y="322809"/>
            <a:ext cx="2071687" cy="369887"/>
          </a:xfrm>
          <a:prstGeom prst="rect">
            <a:avLst/>
          </a:prstGeom>
          <a:noFill/>
          <a:ln w="9525">
            <a:noFill/>
            <a:miter lim="800000"/>
            <a:headEnd/>
            <a:tailEnd/>
          </a:ln>
        </p:spPr>
        <p:txBody>
          <a:bodyPr>
            <a:spAutoFit/>
          </a:bodyPr>
          <a:lstStyle/>
          <a:p>
            <a:pPr algn="l"/>
            <a:r>
              <a:rPr lang="ar-SA" dirty="0">
                <a:solidFill>
                  <a:schemeClr val="bg1"/>
                </a:solidFill>
                <a:cs typeface="PT Bold Mirror" pitchFamily="2" charset="-78"/>
              </a:rPr>
              <a:t>رانية المالكي </a:t>
            </a:r>
          </a:p>
        </p:txBody>
      </p:sp>
      <p:sp>
        <p:nvSpPr>
          <p:cNvPr id="4" name="زر الإجراء: فيديو 3">
            <a:hlinkClick r:id="rId3" action="ppaction://hlinkfile" highlightClick="1"/>
          </p:cNvPr>
          <p:cNvSpPr/>
          <p:nvPr/>
        </p:nvSpPr>
        <p:spPr>
          <a:xfrm>
            <a:off x="7020272" y="6165304"/>
            <a:ext cx="864096" cy="576064"/>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2643188" y="142875"/>
            <a:ext cx="4000500" cy="1143000"/>
          </a:xfrm>
          <a:prstGeom prst="flowChartPunchedTape">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fontAlgn="auto">
              <a:spcBef>
                <a:spcPts val="0"/>
              </a:spcBef>
              <a:spcAft>
                <a:spcPts val="0"/>
              </a:spcAft>
              <a:defRPr/>
            </a:pPr>
            <a:r>
              <a:rPr lang="ar-EG" sz="4400" b="1" dirty="0"/>
              <a:t>أَخْتَبِرُ نَفْسِي</a:t>
            </a:r>
            <a:endParaRPr lang="en-US" sz="4400" b="1" dirty="0"/>
          </a:p>
        </p:txBody>
      </p:sp>
      <p:sp>
        <p:nvSpPr>
          <p:cNvPr id="8" name="Round Diagonal Corner Rectangle 7"/>
          <p:cNvSpPr/>
          <p:nvPr/>
        </p:nvSpPr>
        <p:spPr bwMode="auto">
          <a:xfrm>
            <a:off x="214313" y="1357313"/>
            <a:ext cx="8501062" cy="5500687"/>
          </a:xfrm>
          <a:prstGeom prst="round2Diag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28681" name="TextBox 4"/>
          <p:cNvSpPr txBox="1">
            <a:spLocks noChangeArrowheads="1"/>
          </p:cNvSpPr>
          <p:nvPr/>
        </p:nvSpPr>
        <p:spPr bwMode="auto">
          <a:xfrm>
            <a:off x="428625" y="1571625"/>
            <a:ext cx="80724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ar-SA" sz="4000" b="1"/>
          </a:p>
          <a:p>
            <a:pPr eaLnBrk="1" hangingPunct="1"/>
            <a:r>
              <a:rPr lang="ar-EG" altLang="ar-SA" sz="4000" b="1"/>
              <a:t>لماذا يحتاجُ الإِنسانُ إلى بَكتريا التُّربةِ ؟ </a:t>
            </a:r>
            <a:endParaRPr lang="uk-UA" altLang="ar-SA" sz="4000" b="1"/>
          </a:p>
        </p:txBody>
      </p:sp>
      <p:sp>
        <p:nvSpPr>
          <p:cNvPr id="9" name="Cloud 5"/>
          <p:cNvSpPr/>
          <p:nvPr/>
        </p:nvSpPr>
        <p:spPr bwMode="auto">
          <a:xfrm>
            <a:off x="6357938" y="857250"/>
            <a:ext cx="2786062" cy="1122363"/>
          </a:xfrm>
          <a:prstGeom prst="foldedCorner">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r>
              <a:rPr lang="ar-EG" sz="3600" b="1" dirty="0"/>
              <a:t>التفْكيرُ النّاقِدُ</a:t>
            </a:r>
          </a:p>
        </p:txBody>
      </p:sp>
      <p:sp>
        <p:nvSpPr>
          <p:cNvPr id="7" name="مستطيل مستدير الزوايا 6"/>
          <p:cNvSpPr/>
          <p:nvPr/>
        </p:nvSpPr>
        <p:spPr>
          <a:xfrm>
            <a:off x="928688" y="2976563"/>
            <a:ext cx="7429500" cy="3167062"/>
          </a:xfrm>
          <a:prstGeom prst="round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ar-EG" sz="3600" b="1" dirty="0"/>
              <a:t>تقوم بكتريا التربة بتحويل النيتروجين إلى </a:t>
            </a:r>
            <a:r>
              <a:rPr lang="ar-EG" sz="3600" b="1" dirty="0" err="1"/>
              <a:t>أمونيا</a:t>
            </a:r>
            <a:r>
              <a:rPr lang="ar-EG" sz="3600" b="1" dirty="0"/>
              <a:t> ثم يقوم نوعين آخرين من البكتريا بتحويل </a:t>
            </a:r>
            <a:r>
              <a:rPr lang="ar-EG" sz="3600" b="1" dirty="0" err="1"/>
              <a:t>الأمونيا</a:t>
            </a:r>
            <a:r>
              <a:rPr lang="ar-EG" sz="3600" b="1" dirty="0"/>
              <a:t> إلى </a:t>
            </a:r>
            <a:r>
              <a:rPr lang="ar-EG" sz="3600" b="1" dirty="0" err="1"/>
              <a:t>نيتريت</a:t>
            </a:r>
            <a:r>
              <a:rPr lang="ar-EG" sz="3600" b="1" dirty="0"/>
              <a:t> ثم إلى </a:t>
            </a:r>
            <a:r>
              <a:rPr lang="ar-EG" sz="3600" b="1" dirty="0" err="1"/>
              <a:t>نترات</a:t>
            </a:r>
            <a:r>
              <a:rPr lang="ar-EG" sz="3600" b="1" dirty="0"/>
              <a:t> التي يمتصها النبات  ويستخدمها في صنع البروتينات التي يتغذى عليها الإنسان</a:t>
            </a:r>
            <a:r>
              <a:rPr lang="ar-EG" sz="3600" dirty="0"/>
              <a:t>.</a:t>
            </a:r>
            <a:endParaRPr lang="en-US" sz="3600" dirty="0"/>
          </a:p>
        </p:txBody>
      </p:sp>
    </p:spTree>
    <p:extLst>
      <p:ext uri="{BB962C8B-B14F-4D97-AF65-F5344CB8AC3E}">
        <p14:creationId xmlns:p14="http://schemas.microsoft.com/office/powerpoint/2010/main" val="1690863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8681">
                                            <p:txEl>
                                              <p:pRg st="1" end="1"/>
                                            </p:txEl>
                                          </p:spTgt>
                                        </p:tgtEl>
                                        <p:attrNameLst>
                                          <p:attrName>style.visibility</p:attrName>
                                        </p:attrNameLst>
                                      </p:cBhvr>
                                      <p:to>
                                        <p:strVal val="visible"/>
                                      </p:to>
                                    </p:set>
                                    <p:anim calcmode="lin" valueType="num">
                                      <p:cBhvr>
                                        <p:cTn id="19" dur="500" decel="50000" fill="hold">
                                          <p:stCondLst>
                                            <p:cond delay="0"/>
                                          </p:stCondLst>
                                        </p:cTn>
                                        <p:tgtEl>
                                          <p:spTgt spid="28681">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8681">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8681">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28681">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8681">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8681">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8681">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8681">
                                            <p:txEl>
                                              <p:pRg st="1" end="1"/>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3" name="online.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build="p"/>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bwMode="auto">
          <a:xfrm>
            <a:off x="642938" y="1000125"/>
            <a:ext cx="8286750" cy="5643563"/>
          </a:xfrm>
          <a:prstGeom prst="round2Diag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fontAlgn="auto">
              <a:spcBef>
                <a:spcPts val="0"/>
              </a:spcBef>
              <a:spcAft>
                <a:spcPts val="0"/>
              </a:spcAft>
              <a:defRPr/>
            </a:pPr>
            <a:endParaRPr lang="ar-EG"/>
          </a:p>
        </p:txBody>
      </p:sp>
      <p:sp>
        <p:nvSpPr>
          <p:cNvPr id="32775" name="TextBox 1"/>
          <p:cNvSpPr txBox="1">
            <a:spLocks noChangeArrowheads="1"/>
          </p:cNvSpPr>
          <p:nvPr/>
        </p:nvSpPr>
        <p:spPr bwMode="auto">
          <a:xfrm>
            <a:off x="714375" y="1714500"/>
            <a:ext cx="7929563"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ar-EG" altLang="ar-SA" sz="2800"/>
              <a:t>بقدرةِ اللهِ سبحانَهُ وتعالى،</a:t>
            </a:r>
            <a:r>
              <a:rPr lang="en-US" altLang="ar-SA" sz="2800"/>
              <a:t> </a:t>
            </a:r>
            <a:r>
              <a:rPr lang="ar-EG" altLang="ar-SA" sz="2800"/>
              <a:t>يتمُّ تدويرُ الماءِ،</a:t>
            </a:r>
            <a:r>
              <a:rPr lang="en-US" altLang="ar-SA" sz="2800"/>
              <a:t> </a:t>
            </a:r>
            <a:r>
              <a:rPr lang="ar-EG" altLang="ar-SA" sz="2800"/>
              <a:t>والكربونِ، والنيتروجينِ في الطبيعةِ بشكلٍ مستمرٍّ ضمنَ ما أودعَهُ اللهُ لها أنْ تبقى، لتعودَ بالنفعِ على المخلوقاتِ الحيةِ.</a:t>
            </a:r>
          </a:p>
          <a:p>
            <a:pPr eaLnBrk="1" hangingPunct="1"/>
            <a:r>
              <a:rPr lang="ar-EG" altLang="ar-SA" sz="2800"/>
              <a:t>وبالرغمِ منْ ذلكَ، فإننا نحتاجُ إلى ترشيدِ استهلاكِ المواردِ الطبعيةِ وإعادةِ تدويرِها حفاظًا عليها، ولمزيدٍ من الاستفادةِ بِها. </a:t>
            </a:r>
          </a:p>
          <a:p>
            <a:pPr eaLnBrk="1" hangingPunct="1"/>
            <a:r>
              <a:rPr lang="ar-EG" altLang="ar-SA" sz="2800"/>
              <a:t>تُقسَّمُ المواردُ الطّبيعيةُ إلى قِسمينِ: مواردَ مُتجددةٍ، ومِنها الأَشجارُ التي يُمكنُ إعادةُ زراعتِها وتستعملُ في صناعة الخَشبِ والوَرقِ والتدفئة،</a:t>
            </a:r>
            <a:endParaRPr lang="en-US" altLang="ar-SA" sz="2800"/>
          </a:p>
          <a:p>
            <a:pPr eaLnBrk="1" hangingPunct="1"/>
            <a:r>
              <a:rPr lang="ar-EG" altLang="ar-SA" sz="2800">
                <a:solidFill>
                  <a:srgbClr val="FF0000"/>
                </a:solidFill>
              </a:rPr>
              <a:t>قال تعالى: ” اّلَّذِى جَعَلَ لَكُم مِّنَ اٌلشَّجَرِ اٌلأَخضَرِ نَارًا فَإِذَآ أَنتُم مِّنهُ تُوقِدُونَ” (يس، الآية 80)</a:t>
            </a:r>
          </a:p>
        </p:txBody>
      </p:sp>
      <p:sp>
        <p:nvSpPr>
          <p:cNvPr id="3" name="Cloud 2"/>
          <p:cNvSpPr/>
          <p:nvPr/>
        </p:nvSpPr>
        <p:spPr bwMode="auto">
          <a:xfrm>
            <a:off x="642938" y="357188"/>
            <a:ext cx="7643812" cy="1285875"/>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fontAlgn="auto">
              <a:spcBef>
                <a:spcPts val="0"/>
              </a:spcBef>
              <a:spcAft>
                <a:spcPts val="0"/>
              </a:spcAft>
              <a:defRPr/>
            </a:pPr>
            <a:r>
              <a:rPr lang="ar-EG" sz="4400" b="1" dirty="0"/>
              <a:t>كيفَ تتمُّ إعادةُ تدويرِ المادةِ ؟</a:t>
            </a:r>
          </a:p>
        </p:txBody>
      </p:sp>
    </p:spTree>
    <p:extLst>
      <p:ext uri="{BB962C8B-B14F-4D97-AF65-F5344CB8AC3E}">
        <p14:creationId xmlns:p14="http://schemas.microsoft.com/office/powerpoint/2010/main" val="1604118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AA.WAV"/>
                                        </p:tgtEl>
                                      </p:cMediaNode>
                                    </p:audio>
                                  </p:sub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AAA.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775">
                                            <p:txEl>
                                              <p:pRg st="0" end="0"/>
                                            </p:txEl>
                                          </p:spTgt>
                                        </p:tgtEl>
                                        <p:attrNameLst>
                                          <p:attrName>style.visibility</p:attrName>
                                        </p:attrNameLst>
                                      </p:cBhvr>
                                      <p:to>
                                        <p:strVal val="visible"/>
                                      </p:to>
                                    </p:set>
                                    <p:anim calcmode="lin" valueType="num">
                                      <p:cBhvr additive="base">
                                        <p:cTn id="18" dur="500" fill="hold"/>
                                        <p:tgtEl>
                                          <p:spTgt spid="3277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277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online.wav"/>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2775">
                                            <p:txEl>
                                              <p:pRg st="1" end="1"/>
                                            </p:txEl>
                                          </p:spTgt>
                                        </p:tgtEl>
                                        <p:attrNameLst>
                                          <p:attrName>style.visibility</p:attrName>
                                        </p:attrNameLst>
                                      </p:cBhvr>
                                      <p:to>
                                        <p:strVal val="visible"/>
                                      </p:to>
                                    </p:set>
                                    <p:anim calcmode="lin" valueType="num">
                                      <p:cBhvr additive="base">
                                        <p:cTn id="24" dur="500" fill="hold"/>
                                        <p:tgtEl>
                                          <p:spTgt spid="32775">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2775">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online.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2775">
                                            <p:txEl>
                                              <p:pRg st="2" end="2"/>
                                            </p:txEl>
                                          </p:spTgt>
                                        </p:tgtEl>
                                        <p:attrNameLst>
                                          <p:attrName>style.visibility</p:attrName>
                                        </p:attrNameLst>
                                      </p:cBhvr>
                                      <p:to>
                                        <p:strVal val="visible"/>
                                      </p:to>
                                    </p:set>
                                    <p:anim calcmode="lin" valueType="num">
                                      <p:cBhvr additive="base">
                                        <p:cTn id="30" dur="500" fill="hold"/>
                                        <p:tgtEl>
                                          <p:spTgt spid="32775">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2775">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online.wav"/>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2775">
                                            <p:txEl>
                                              <p:pRg st="3" end="3"/>
                                            </p:txEl>
                                          </p:spTgt>
                                        </p:tgtEl>
                                        <p:attrNameLst>
                                          <p:attrName>style.visibility</p:attrName>
                                        </p:attrNameLst>
                                      </p:cBhvr>
                                      <p:to>
                                        <p:strVal val="visible"/>
                                      </p:to>
                                    </p:set>
                                    <p:anim calcmode="lin" valueType="num">
                                      <p:cBhvr additive="base">
                                        <p:cTn id="36" dur="500" fill="hold"/>
                                        <p:tgtEl>
                                          <p:spTgt spid="32775">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2775">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5" name="يس اية 8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5" grpId="0" build="p"/>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bwMode="auto">
          <a:xfrm>
            <a:off x="642938" y="1000125"/>
            <a:ext cx="8286750" cy="5643563"/>
          </a:xfrm>
          <a:prstGeom prst="round2Diag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fontAlgn="auto">
              <a:spcBef>
                <a:spcPts val="0"/>
              </a:spcBef>
              <a:spcAft>
                <a:spcPts val="0"/>
              </a:spcAft>
              <a:defRPr/>
            </a:pPr>
            <a:endParaRPr lang="ar-EG"/>
          </a:p>
        </p:txBody>
      </p:sp>
      <p:sp>
        <p:nvSpPr>
          <p:cNvPr id="32775" name="TextBox 1"/>
          <p:cNvSpPr txBox="1">
            <a:spLocks noChangeArrowheads="1"/>
          </p:cNvSpPr>
          <p:nvPr/>
        </p:nvSpPr>
        <p:spPr bwMode="auto">
          <a:xfrm>
            <a:off x="714375" y="1714500"/>
            <a:ext cx="792956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ar-EG" altLang="ar-SA" sz="2800"/>
              <a:t>ومواردَ غيرَ متجددةٍ، ومنها النفطُ والفلزاتُ، وهي مواردُ تستنفدُ بالاستعمالِ، ولا يمكنُ تعويضُها في البيئةِ.</a:t>
            </a:r>
          </a:p>
          <a:p>
            <a:pPr eaLnBrk="1" hangingPunct="1"/>
            <a:r>
              <a:rPr lang="ar-EG" altLang="ar-SA" sz="2800"/>
              <a:t>ولذا، فمنَ الواجبِ التَقليلُ من استهلاكِها، والحفاظُ عليهاِ بإعادةِ تَدويرها، أىْ بتصنيعِ أشياءَ ومواردَ جديدةٍ منْ تلكَ القديمةِ.</a:t>
            </a:r>
          </a:p>
          <a:p>
            <a:pPr eaLnBrk="1" hangingPunct="1"/>
            <a:r>
              <a:rPr lang="ar-EG" altLang="ar-SA" sz="2800"/>
              <a:t>والمواردُ الطبيعيةُ منَ النعمِ التي توجِبُ علينا شُكَرَ الخالقِ سبحاَنُه وتعالى.</a:t>
            </a:r>
          </a:p>
          <a:p>
            <a:pPr eaLnBrk="1" hangingPunct="1"/>
            <a:r>
              <a:rPr lang="ar-EG" altLang="ar-SA" sz="2800"/>
              <a:t>ولا شكَّ أنَّ الاستعمالَ الواعي المرشَّدَ لهذِهِ النعمِ هوَ منْ أهمِّ أوجهِ الشكرِ التي أمرَ بها دينُنا الإسلامي الحنيفُ.</a:t>
            </a:r>
          </a:p>
        </p:txBody>
      </p:sp>
      <p:sp>
        <p:nvSpPr>
          <p:cNvPr id="3" name="Cloud 2"/>
          <p:cNvSpPr/>
          <p:nvPr/>
        </p:nvSpPr>
        <p:spPr bwMode="auto">
          <a:xfrm>
            <a:off x="642938" y="357188"/>
            <a:ext cx="7643812" cy="1285875"/>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fontAlgn="auto">
              <a:spcBef>
                <a:spcPts val="0"/>
              </a:spcBef>
              <a:spcAft>
                <a:spcPts val="0"/>
              </a:spcAft>
              <a:defRPr/>
            </a:pPr>
            <a:r>
              <a:rPr lang="ar-EG" sz="4400" b="1" dirty="0"/>
              <a:t>كيفَ تتمُّ إعادةُ تدويرِ المادةِ ؟</a:t>
            </a:r>
          </a:p>
        </p:txBody>
      </p:sp>
    </p:spTree>
    <p:extLst>
      <p:ext uri="{BB962C8B-B14F-4D97-AF65-F5344CB8AC3E}">
        <p14:creationId xmlns:p14="http://schemas.microsoft.com/office/powerpoint/2010/main" val="28416505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AA.WAV"/>
                                        </p:tgtEl>
                                      </p:cMediaNode>
                                    </p:audio>
                                  </p:sub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AAA.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775">
                                            <p:txEl>
                                              <p:pRg st="0" end="0"/>
                                            </p:txEl>
                                          </p:spTgt>
                                        </p:tgtEl>
                                        <p:attrNameLst>
                                          <p:attrName>style.visibility</p:attrName>
                                        </p:attrNameLst>
                                      </p:cBhvr>
                                      <p:to>
                                        <p:strVal val="visible"/>
                                      </p:to>
                                    </p:set>
                                    <p:anim calcmode="lin" valueType="num">
                                      <p:cBhvr additive="base">
                                        <p:cTn id="18" dur="500" fill="hold"/>
                                        <p:tgtEl>
                                          <p:spTgt spid="3277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277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online.wav"/>
                                        </p:tgtEl>
                                      </p:cMediaNode>
                                    </p:audio>
                                  </p:sub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2775">
                                            <p:txEl>
                                              <p:pRg st="1" end="1"/>
                                            </p:txEl>
                                          </p:spTgt>
                                        </p:tgtEl>
                                        <p:attrNameLst>
                                          <p:attrName>style.visibility</p:attrName>
                                        </p:attrNameLst>
                                      </p:cBhvr>
                                      <p:to>
                                        <p:strVal val="visible"/>
                                      </p:to>
                                    </p:set>
                                    <p:anim calcmode="lin" valueType="num">
                                      <p:cBhvr additive="base">
                                        <p:cTn id="24" dur="500" fill="hold"/>
                                        <p:tgtEl>
                                          <p:spTgt spid="32775">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2775">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online.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2775">
                                            <p:txEl>
                                              <p:pRg st="2" end="2"/>
                                            </p:txEl>
                                          </p:spTgt>
                                        </p:tgtEl>
                                        <p:attrNameLst>
                                          <p:attrName>style.visibility</p:attrName>
                                        </p:attrNameLst>
                                      </p:cBhvr>
                                      <p:to>
                                        <p:strVal val="visible"/>
                                      </p:to>
                                    </p:set>
                                    <p:anim calcmode="lin" valueType="num">
                                      <p:cBhvr additive="base">
                                        <p:cTn id="30" dur="500" fill="hold"/>
                                        <p:tgtEl>
                                          <p:spTgt spid="32775">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2775">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online.wav"/>
                                        </p:tgtEl>
                                      </p:cMediaNode>
                                    </p:audio>
                                  </p:sub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2775">
                                            <p:txEl>
                                              <p:pRg st="3" end="3"/>
                                            </p:txEl>
                                          </p:spTgt>
                                        </p:tgtEl>
                                        <p:attrNameLst>
                                          <p:attrName>style.visibility</p:attrName>
                                        </p:attrNameLst>
                                      </p:cBhvr>
                                      <p:to>
                                        <p:strVal val="visible"/>
                                      </p:to>
                                    </p:set>
                                    <p:anim calcmode="lin" valueType="num">
                                      <p:cBhvr additive="base">
                                        <p:cTn id="36" dur="500" fill="hold"/>
                                        <p:tgtEl>
                                          <p:spTgt spid="32775">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2775">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onli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5" grpId="0" build="p"/>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Diagonal Corner Rectangle 4"/>
          <p:cNvSpPr/>
          <p:nvPr/>
        </p:nvSpPr>
        <p:spPr bwMode="auto">
          <a:xfrm>
            <a:off x="642938" y="1000125"/>
            <a:ext cx="8286750" cy="5643563"/>
          </a:xfrm>
          <a:prstGeom prst="round2DiagRect">
            <a:avLst/>
          </a:prstGeom>
          <a:ln/>
        </p:spPr>
        <p:style>
          <a:lnRef idx="1">
            <a:schemeClr val="accent4"/>
          </a:lnRef>
          <a:fillRef idx="2">
            <a:schemeClr val="accent4"/>
          </a:fillRef>
          <a:effectRef idx="1">
            <a:schemeClr val="accent4"/>
          </a:effectRef>
          <a:fontRef idx="minor">
            <a:schemeClr val="dk1"/>
          </a:fontRef>
        </p:style>
        <p:txBody>
          <a:bodyPr rtlCol="1" anchor="ctr"/>
          <a:lstStyle/>
          <a:p>
            <a:pPr algn="ctr" fontAlgn="auto">
              <a:spcBef>
                <a:spcPts val="0"/>
              </a:spcBef>
              <a:spcAft>
                <a:spcPts val="0"/>
              </a:spcAft>
              <a:defRPr/>
            </a:pPr>
            <a:endParaRPr lang="ar-EG"/>
          </a:p>
        </p:txBody>
      </p:sp>
      <p:sp>
        <p:nvSpPr>
          <p:cNvPr id="32775" name="TextBox 1"/>
          <p:cNvSpPr txBox="1">
            <a:spLocks noChangeArrowheads="1"/>
          </p:cNvSpPr>
          <p:nvPr/>
        </p:nvSpPr>
        <p:spPr bwMode="auto">
          <a:xfrm>
            <a:off x="785813" y="2500313"/>
            <a:ext cx="7929562"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ar-EG" altLang="ar-SA" sz="2800"/>
              <a:t>يُؤدِّي تكرارُ زِراعةِ التربةِ إلى تَناقُصِ كميةِ النيتروجينِ فيها، فَيلْجأُ المُزارِعونَ إلى استعمالِ الدّبالِ لتسميدِ التربةِ، والدبالُ خليط من بقايا مخلوقات حيةٍ أو أجسامِهَا بعدَ موتِها وتحلُّلها، مثلَ بقايا الطعامِ وأوراقِ النباتاتِ المتساقطةِ والأعشابِ.</a:t>
            </a:r>
          </a:p>
          <a:p>
            <a:pPr eaLnBrk="1" hangingPunct="1"/>
            <a:endParaRPr lang="ar-EG" altLang="ar-SA" sz="2800">
              <a:solidFill>
                <a:srgbClr val="FF0000"/>
              </a:solidFill>
            </a:endParaRPr>
          </a:p>
        </p:txBody>
      </p:sp>
      <p:sp>
        <p:nvSpPr>
          <p:cNvPr id="3" name="Cloud 2"/>
          <p:cNvSpPr/>
          <p:nvPr/>
        </p:nvSpPr>
        <p:spPr bwMode="auto">
          <a:xfrm>
            <a:off x="642938" y="357188"/>
            <a:ext cx="7643812" cy="1285875"/>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fontAlgn="auto">
              <a:spcBef>
                <a:spcPts val="0"/>
              </a:spcBef>
              <a:spcAft>
                <a:spcPts val="0"/>
              </a:spcAft>
              <a:defRPr/>
            </a:pPr>
            <a:r>
              <a:rPr lang="ar-EG" sz="4400" b="1" dirty="0"/>
              <a:t>كيفَ تتمُّ إعادةُ تدويرِ المادةِ ؟</a:t>
            </a:r>
          </a:p>
        </p:txBody>
      </p:sp>
    </p:spTree>
    <p:extLst>
      <p:ext uri="{BB962C8B-B14F-4D97-AF65-F5344CB8AC3E}">
        <p14:creationId xmlns:p14="http://schemas.microsoft.com/office/powerpoint/2010/main" val="2592098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AA.WAV"/>
                                        </p:tgtEl>
                                      </p:cMediaNode>
                                    </p:audio>
                                  </p:sub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AAA.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2775">
                                            <p:txEl>
                                              <p:pRg st="0" end="0"/>
                                            </p:txEl>
                                          </p:spTgt>
                                        </p:tgtEl>
                                        <p:attrNameLst>
                                          <p:attrName>style.visibility</p:attrName>
                                        </p:attrNameLst>
                                      </p:cBhvr>
                                      <p:to>
                                        <p:strVal val="visible"/>
                                      </p:to>
                                    </p:set>
                                    <p:anim calcmode="lin" valueType="num">
                                      <p:cBhvr additive="base">
                                        <p:cTn id="18" dur="500" fill="hold"/>
                                        <p:tgtEl>
                                          <p:spTgt spid="3277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277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onli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5" grpId="0" build="p"/>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2643188" y="71438"/>
            <a:ext cx="3786187" cy="785812"/>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r>
              <a:rPr lang="ar-EG" sz="4400" b="1" dirty="0"/>
              <a:t>أَخْتَبِرُ نَفْسِي</a:t>
            </a:r>
            <a:endParaRPr lang="en-US" sz="4400" b="1" dirty="0"/>
          </a:p>
        </p:txBody>
      </p:sp>
      <p:sp>
        <p:nvSpPr>
          <p:cNvPr id="8" name="Round Diagonal Corner Rectangle 7"/>
          <p:cNvSpPr/>
          <p:nvPr/>
        </p:nvSpPr>
        <p:spPr bwMode="auto">
          <a:xfrm>
            <a:off x="214313" y="857250"/>
            <a:ext cx="8501062" cy="6000750"/>
          </a:xfrm>
          <a:prstGeom prst="round2Diag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28681" name="TextBox 4"/>
          <p:cNvSpPr txBox="1">
            <a:spLocks noChangeArrowheads="1"/>
          </p:cNvSpPr>
          <p:nvPr/>
        </p:nvSpPr>
        <p:spPr bwMode="auto">
          <a:xfrm>
            <a:off x="428625" y="1428750"/>
            <a:ext cx="8072438"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ar-EG" altLang="ar-SA" sz="3200"/>
              <a:t>أكتبُ مُلخّصَا يُبيِّنُ كيفَ يحُسِّنُ الدبالُ خصوبة التربةَ.</a:t>
            </a:r>
          </a:p>
          <a:p>
            <a:pPr eaLnBrk="1" hangingPunct="1"/>
            <a:endParaRPr lang="ar-EG" altLang="ar-SA" sz="3200"/>
          </a:p>
          <a:p>
            <a:pPr eaLnBrk="1" hangingPunct="1"/>
            <a:endParaRPr lang="ar-SA" altLang="ar-SA" sz="3200"/>
          </a:p>
          <a:p>
            <a:pPr eaLnBrk="1" hangingPunct="1"/>
            <a:endParaRPr lang="ar-SA" altLang="ar-SA" sz="3200"/>
          </a:p>
          <a:p>
            <a:pPr eaLnBrk="1" hangingPunct="1"/>
            <a:endParaRPr lang="ar-SA" altLang="ar-SA" sz="3200"/>
          </a:p>
          <a:p>
            <a:pPr eaLnBrk="1" hangingPunct="1"/>
            <a:endParaRPr lang="ar-EG" altLang="ar-SA" sz="3200"/>
          </a:p>
          <a:p>
            <a:pPr eaLnBrk="1" hangingPunct="1"/>
            <a:r>
              <a:rPr lang="ar-EG" altLang="ar-SA" sz="3200"/>
              <a:t>الدبالُ نافِعٌ، ولكنّ رائحتَه سيئةٌ. ما الذي يُعطي الدبالَ هذِهِ الرائحةَ ؟</a:t>
            </a:r>
            <a:endParaRPr lang="uk-UA" altLang="ar-SA" sz="3200"/>
          </a:p>
        </p:txBody>
      </p:sp>
      <p:sp>
        <p:nvSpPr>
          <p:cNvPr id="6" name="Cloud 5"/>
          <p:cNvSpPr/>
          <p:nvPr/>
        </p:nvSpPr>
        <p:spPr bwMode="auto">
          <a:xfrm>
            <a:off x="6357938" y="714375"/>
            <a:ext cx="2500312" cy="908050"/>
          </a:xfrm>
          <a:prstGeom prst="downArrowCallout">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r>
              <a:rPr lang="ar-EG" sz="3600" b="1" dirty="0"/>
              <a:t>أُلَخِص</a:t>
            </a:r>
          </a:p>
        </p:txBody>
      </p:sp>
      <p:sp>
        <p:nvSpPr>
          <p:cNvPr id="9" name="Cloud 5"/>
          <p:cNvSpPr/>
          <p:nvPr/>
        </p:nvSpPr>
        <p:spPr bwMode="auto">
          <a:xfrm>
            <a:off x="6072188" y="3357563"/>
            <a:ext cx="2786062" cy="1122362"/>
          </a:xfrm>
          <a:prstGeom prst="downArrowCallout">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r>
              <a:rPr lang="ar-EG" sz="3600" b="1" dirty="0"/>
              <a:t>التفْكيرُ النّاقِدُ</a:t>
            </a:r>
          </a:p>
        </p:txBody>
      </p:sp>
      <p:sp>
        <p:nvSpPr>
          <p:cNvPr id="7" name="مستطيل مستدير الزوايا 6"/>
          <p:cNvSpPr/>
          <p:nvPr/>
        </p:nvSpPr>
        <p:spPr>
          <a:xfrm>
            <a:off x="928688" y="2143125"/>
            <a:ext cx="7429500" cy="1055688"/>
          </a:xfrm>
          <a:prstGeom prst="round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ar-EG" sz="2800" b="1" dirty="0" err="1"/>
              <a:t>الدبال</a:t>
            </a:r>
            <a:r>
              <a:rPr lang="ar-EG" sz="2800" b="1" dirty="0"/>
              <a:t> هو خليط من بقايا مخلوقات حية أو أجسامها بعد موتها وتحللها وذلك يؤدي إلى زيادة كمية النيتروجين في التربة.</a:t>
            </a:r>
            <a:endParaRPr lang="en-US" sz="2800" dirty="0"/>
          </a:p>
        </p:txBody>
      </p:sp>
      <p:sp>
        <p:nvSpPr>
          <p:cNvPr id="10" name="مستطيل مستدير الزوايا 9"/>
          <p:cNvSpPr/>
          <p:nvPr/>
        </p:nvSpPr>
        <p:spPr>
          <a:xfrm>
            <a:off x="785813" y="5429250"/>
            <a:ext cx="7429500" cy="1055688"/>
          </a:xfrm>
          <a:prstGeom prst="round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ar-EG" sz="2800" b="1" dirty="0"/>
              <a:t>لأن البكتريا والمحللات  تقوم بتحليل بقايا المخلوقات الحية  الموجودة في </a:t>
            </a:r>
            <a:r>
              <a:rPr lang="ar-EG" sz="2800" b="1" dirty="0" err="1"/>
              <a:t>الدبال</a:t>
            </a:r>
            <a:r>
              <a:rPr lang="ar-EG" sz="2800" b="1" dirty="0"/>
              <a:t> فتنطلق هذه الرائحة.</a:t>
            </a:r>
            <a:endParaRPr lang="en-US" sz="2800" dirty="0"/>
          </a:p>
        </p:txBody>
      </p:sp>
    </p:spTree>
    <p:extLst>
      <p:ext uri="{BB962C8B-B14F-4D97-AF65-F5344CB8AC3E}">
        <p14:creationId xmlns:p14="http://schemas.microsoft.com/office/powerpoint/2010/main" val="341659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par>
                          <p:cTn id="8" fill="hold" nodeType="afterGroup">
                            <p:stCondLst>
                              <p:cond delay="500"/>
                            </p:stCondLst>
                            <p:childTnLst>
                              <p:par>
                                <p:cTn id="9" presetID="25"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3" name="Music_LastFinal.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4" name="breeze.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5" presetClass="entr" presetSubtype="0" fill="hold" grpId="0" nodeType="clickEffect">
                                  <p:stCondLst>
                                    <p:cond delay="0"/>
                                  </p:stCondLst>
                                  <p:childTnLst>
                                    <p:set>
                                      <p:cBhvr>
                                        <p:cTn id="34" dur="1" fill="hold">
                                          <p:stCondLst>
                                            <p:cond delay="0"/>
                                          </p:stCondLst>
                                        </p:cTn>
                                        <p:tgtEl>
                                          <p:spTgt spid="28681">
                                            <p:txEl>
                                              <p:pRg st="0" end="0"/>
                                            </p:txEl>
                                          </p:spTgt>
                                        </p:tgtEl>
                                        <p:attrNameLst>
                                          <p:attrName>style.visibility</p:attrName>
                                        </p:attrNameLst>
                                      </p:cBhvr>
                                      <p:to>
                                        <p:strVal val="visible"/>
                                      </p:to>
                                    </p:set>
                                    <p:anim calcmode="lin" valueType="num">
                                      <p:cBhvr>
                                        <p:cTn id="35" dur="500" decel="50000" fill="hold">
                                          <p:stCondLst>
                                            <p:cond delay="0"/>
                                          </p:stCondLst>
                                        </p:cTn>
                                        <p:tgtEl>
                                          <p:spTgt spid="28681">
                                            <p:txEl>
                                              <p:pRg st="0" end="0"/>
                                            </p:txEl>
                                          </p:spTgt>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28681">
                                            <p:txEl>
                                              <p:pRg st="0" end="0"/>
                                            </p:txEl>
                                          </p:spTgt>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28681">
                                            <p:txEl>
                                              <p:pRg st="0" end="0"/>
                                            </p:txEl>
                                          </p:spTgt>
                                        </p:tgtEl>
                                        <p:attrNameLst>
                                          <p:attrName>ppt_w</p:attrName>
                                        </p:attrNameLst>
                                      </p:cBhvr>
                                      <p:tavLst>
                                        <p:tav tm="0">
                                          <p:val>
                                            <p:strVal val="#ppt_w*.05"/>
                                          </p:val>
                                        </p:tav>
                                        <p:tav tm="100000">
                                          <p:val>
                                            <p:strVal val="#ppt_w"/>
                                          </p:val>
                                        </p:tav>
                                      </p:tavLst>
                                    </p:anim>
                                    <p:anim calcmode="lin" valueType="num">
                                      <p:cBhvr>
                                        <p:cTn id="38" dur="1000" fill="hold"/>
                                        <p:tgtEl>
                                          <p:spTgt spid="28681">
                                            <p:txEl>
                                              <p:pRg st="0" end="0"/>
                                            </p:txEl>
                                          </p:spTgt>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28681">
                                            <p:txEl>
                                              <p:pRg st="0" end="0"/>
                                            </p:txEl>
                                          </p:spTgt>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28681">
                                            <p:txEl>
                                              <p:pRg st="0" end="0"/>
                                            </p:txEl>
                                          </p:spTgt>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28681">
                                            <p:txEl>
                                              <p:pRg st="0" end="0"/>
                                            </p:txEl>
                                          </p:spTgt>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28681">
                                            <p:txEl>
                                              <p:pRg st="0" end="0"/>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5" name="online.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25" presetClass="entr" presetSubtype="0" fill="hold" grpId="0" nodeType="clickEffect">
                                  <p:stCondLst>
                                    <p:cond delay="0"/>
                                  </p:stCondLst>
                                  <p:childTnLst>
                                    <p:set>
                                      <p:cBhvr>
                                        <p:cTn id="46" dur="1" fill="hold">
                                          <p:stCondLst>
                                            <p:cond delay="0"/>
                                          </p:stCondLst>
                                        </p:cTn>
                                        <p:tgtEl>
                                          <p:spTgt spid="28681">
                                            <p:txEl>
                                              <p:pRg st="6" end="6"/>
                                            </p:txEl>
                                          </p:spTgt>
                                        </p:tgtEl>
                                        <p:attrNameLst>
                                          <p:attrName>style.visibility</p:attrName>
                                        </p:attrNameLst>
                                      </p:cBhvr>
                                      <p:to>
                                        <p:strVal val="visible"/>
                                      </p:to>
                                    </p:set>
                                    <p:anim calcmode="lin" valueType="num">
                                      <p:cBhvr>
                                        <p:cTn id="47" dur="500" decel="50000" fill="hold">
                                          <p:stCondLst>
                                            <p:cond delay="0"/>
                                          </p:stCondLst>
                                        </p:cTn>
                                        <p:tgtEl>
                                          <p:spTgt spid="28681">
                                            <p:txEl>
                                              <p:pRg st="6" end="6"/>
                                            </p:txEl>
                                          </p:spTgt>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28681">
                                            <p:txEl>
                                              <p:pRg st="6" end="6"/>
                                            </p:txEl>
                                          </p:spTgt>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28681">
                                            <p:txEl>
                                              <p:pRg st="6" end="6"/>
                                            </p:txEl>
                                          </p:spTgt>
                                        </p:tgtEl>
                                        <p:attrNameLst>
                                          <p:attrName>ppt_w</p:attrName>
                                        </p:attrNameLst>
                                      </p:cBhvr>
                                      <p:tavLst>
                                        <p:tav tm="0">
                                          <p:val>
                                            <p:strVal val="#ppt_w*.05"/>
                                          </p:val>
                                        </p:tav>
                                        <p:tav tm="100000">
                                          <p:val>
                                            <p:strVal val="#ppt_w"/>
                                          </p:val>
                                        </p:tav>
                                      </p:tavLst>
                                    </p:anim>
                                    <p:anim calcmode="lin" valueType="num">
                                      <p:cBhvr>
                                        <p:cTn id="50" dur="1000" fill="hold"/>
                                        <p:tgtEl>
                                          <p:spTgt spid="28681">
                                            <p:txEl>
                                              <p:pRg st="6" end="6"/>
                                            </p:txEl>
                                          </p:spTgt>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28681">
                                            <p:txEl>
                                              <p:pRg st="6" end="6"/>
                                            </p:txEl>
                                          </p:spTgt>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28681">
                                            <p:txEl>
                                              <p:pRg st="6" end="6"/>
                                            </p:txEl>
                                          </p:spTgt>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28681">
                                            <p:txEl>
                                              <p:pRg st="6" end="6"/>
                                            </p:txEl>
                                          </p:spTgt>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28681">
                                            <p:txEl>
                                              <p:pRg st="6" end="6"/>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5" name="online.wav"/>
                                        </p:tgtEl>
                                      </p:cMediaNode>
                                    </p:audio>
                                  </p:subTnLst>
                                </p:cTn>
                              </p:par>
                            </p:childTnLst>
                          </p:cTn>
                        </p:par>
                      </p:childTnLst>
                    </p:cTn>
                  </p:par>
                  <p:par>
                    <p:cTn id="55" fill="hold" nodeType="clickPar">
                      <p:stCondLst>
                        <p:cond delay="indefinite"/>
                      </p:stCondLst>
                      <p:childTnLst>
                        <p:par>
                          <p:cTn id="56" fill="hold" nodeType="withGroup">
                            <p:stCondLst>
                              <p:cond delay="0"/>
                            </p:stCondLst>
                            <p:childTnLst>
                              <p:par>
                                <p:cTn id="57" presetID="25" presetClass="entr" presetSubtype="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62" dur="1000" fill="hold"/>
                                        <p:tgtEl>
                                          <p:spTgt spid="9"/>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9"/>
                                        </p:tgtEl>
                                      </p:cBhvr>
                                    </p:animEffect>
                                  </p:childTnLst>
                                  <p:subTnLst>
                                    <p:audio>
                                      <p:cMediaNode>
                                        <p:cTn display="0" masterRel="sameClick">
                                          <p:stCondLst>
                                            <p:cond evt="begin" delay="0">
                                              <p:tn val="57"/>
                                            </p:cond>
                                          </p:stCondLst>
                                          <p:endCondLst>
                                            <p:cond evt="onStopAudio" delay="0">
                                              <p:tgtEl>
                                                <p:sldTgt/>
                                              </p:tgtEl>
                                            </p:cond>
                                          </p:endCondLst>
                                        </p:cTn>
                                        <p:tgtEl>
                                          <p:sndTgt r:embed="rId4" name="breeze.wav"/>
                                        </p:tgtEl>
                                      </p:cMediaNode>
                                    </p:audio>
                                  </p:subTnLst>
                                </p:cTn>
                              </p:par>
                            </p:childTnLst>
                          </p:cTn>
                        </p:par>
                      </p:childTnLst>
                    </p:cTn>
                  </p:par>
                  <p:par>
                    <p:cTn id="67" fill="hold" nodeType="clickPar">
                      <p:stCondLst>
                        <p:cond delay="indefinite"/>
                      </p:stCondLst>
                      <p:childTnLst>
                        <p:par>
                          <p:cTn id="68" fill="hold" nodeType="withGroup">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1000"/>
                                        <p:tgtEl>
                                          <p:spTgt spid="7"/>
                                        </p:tgtEl>
                                      </p:cBhvr>
                                    </p:animEffect>
                                    <p:anim calcmode="lin" valueType="num">
                                      <p:cBhvr>
                                        <p:cTn id="72" dur="1000" fill="hold"/>
                                        <p:tgtEl>
                                          <p:spTgt spid="7"/>
                                        </p:tgtEl>
                                        <p:attrNameLst>
                                          <p:attrName>ppt_x</p:attrName>
                                        </p:attrNameLst>
                                      </p:cBhvr>
                                      <p:tavLst>
                                        <p:tav tm="0">
                                          <p:val>
                                            <p:strVal val="#ppt_x"/>
                                          </p:val>
                                        </p:tav>
                                        <p:tav tm="100000">
                                          <p:val>
                                            <p:strVal val="#ppt_x"/>
                                          </p:val>
                                        </p:tav>
                                      </p:tavLst>
                                    </p:anim>
                                    <p:anim calcmode="lin" valueType="num">
                                      <p:cBhvr>
                                        <p:cTn id="73"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6" name="click.wav"/>
                                        </p:tgtEl>
                                      </p:cMediaNode>
                                    </p:audio>
                                  </p:subTnLst>
                                </p:cTn>
                              </p:par>
                            </p:childTnLst>
                          </p:cTn>
                        </p:par>
                      </p:childTnLst>
                    </p:cTn>
                  </p:par>
                  <p:par>
                    <p:cTn id="74" fill="hold" nodeType="clickPar">
                      <p:stCondLst>
                        <p:cond delay="indefinite"/>
                      </p:stCondLst>
                      <p:childTnLst>
                        <p:par>
                          <p:cTn id="75" fill="hold" nodeType="withGroup">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1000"/>
                                        <p:tgtEl>
                                          <p:spTgt spid="10"/>
                                        </p:tgtEl>
                                      </p:cBhvr>
                                    </p:animEffect>
                                    <p:anim calcmode="lin" valueType="num">
                                      <p:cBhvr>
                                        <p:cTn id="79" dur="1000" fill="hold"/>
                                        <p:tgtEl>
                                          <p:spTgt spid="10"/>
                                        </p:tgtEl>
                                        <p:attrNameLst>
                                          <p:attrName>ppt_x</p:attrName>
                                        </p:attrNameLst>
                                      </p:cBhvr>
                                      <p:tavLst>
                                        <p:tav tm="0">
                                          <p:val>
                                            <p:strVal val="#ppt_x"/>
                                          </p:val>
                                        </p:tav>
                                        <p:tav tm="100000">
                                          <p:val>
                                            <p:strVal val="#ppt_x"/>
                                          </p:val>
                                        </p:tav>
                                      </p:tavLst>
                                    </p:anim>
                                    <p:anim calcmode="lin" valueType="num">
                                      <p:cBhvr>
                                        <p:cTn id="80"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build="p"/>
      <p:bldP spid="7"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untitled.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1845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rotWithShape="1">
          <a:blip r:embed="rId2">
            <a:extLst>
              <a:ext uri="{28A0092B-C50C-407E-A947-70E740481C1C}">
                <a14:useLocalDpi xmlns:a14="http://schemas.microsoft.com/office/drawing/2010/main" val="0"/>
              </a:ext>
            </a:extLst>
          </a:blip>
          <a:srcRect l="4296" t="5900" r="10009" b="2751"/>
          <a:stretch/>
        </p:blipFill>
        <p:spPr>
          <a:xfrm>
            <a:off x="395536" y="44624"/>
            <a:ext cx="5184576" cy="6759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مستطيل 2"/>
          <p:cNvSpPr/>
          <p:nvPr/>
        </p:nvSpPr>
        <p:spPr>
          <a:xfrm>
            <a:off x="6084168" y="2056157"/>
            <a:ext cx="2232248" cy="2736304"/>
          </a:xfrm>
          <a:prstGeom prst="rect">
            <a:avLst/>
          </a:prstGeom>
          <a:ln/>
        </p:spPr>
        <p:style>
          <a:lnRef idx="1">
            <a:schemeClr val="accent5"/>
          </a:lnRef>
          <a:fillRef idx="2">
            <a:schemeClr val="accent5"/>
          </a:fillRef>
          <a:effectRef idx="1">
            <a:schemeClr val="accent5"/>
          </a:effectRef>
          <a:fontRef idx="minor">
            <a:schemeClr val="dk1"/>
          </a:fontRef>
        </p:style>
        <p:txBody>
          <a:bodyPr rtlCol="1" anchor="ctr"/>
          <a:lstStyle/>
          <a:p>
            <a:pPr algn="ctr"/>
            <a:r>
              <a:rPr lang="ar-SA" dirty="0"/>
              <a:t>بالتعاون مع مجموعتك </a:t>
            </a:r>
            <a:r>
              <a:rPr lang="ar-SA" dirty="0" err="1"/>
              <a:t>أجيبي</a:t>
            </a:r>
            <a:r>
              <a:rPr lang="ar-SA" dirty="0"/>
              <a:t> على ورقة العمل التي أمامك مستعينة  بكتاب الطالبة </a:t>
            </a:r>
          </a:p>
        </p:txBody>
      </p:sp>
    </p:spTree>
    <p:extLst>
      <p:ext uri="{BB962C8B-B14F-4D97-AF65-F5344CB8AC3E}">
        <p14:creationId xmlns:p14="http://schemas.microsoft.com/office/powerpoint/2010/main" val="37273873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Terminator 1"/>
          <p:cNvSpPr/>
          <p:nvPr/>
        </p:nvSpPr>
        <p:spPr>
          <a:xfrm>
            <a:off x="785813" y="2500313"/>
            <a:ext cx="7715250" cy="1357312"/>
          </a:xfrm>
          <a:prstGeom prst="flowChartPredefinedProcess">
            <a:avLst/>
          </a:prstGeom>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fontAlgn="auto">
              <a:spcBef>
                <a:spcPts val="0"/>
              </a:spcBef>
              <a:spcAft>
                <a:spcPts val="0"/>
              </a:spcAft>
              <a:defRPr/>
            </a:pPr>
            <a:r>
              <a:rPr lang="ar-EG" sz="6600" b="1" dirty="0"/>
              <a:t>مراجعة الدرس</a:t>
            </a:r>
          </a:p>
        </p:txBody>
      </p:sp>
    </p:spTree>
    <p:extLst>
      <p:ext uri="{BB962C8B-B14F-4D97-AF65-F5344CB8AC3E}">
        <p14:creationId xmlns:p14="http://schemas.microsoft.com/office/powerpoint/2010/main" val="3087890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xplosion 2 2"/>
          <p:cNvSpPr/>
          <p:nvPr/>
        </p:nvSpPr>
        <p:spPr>
          <a:xfrm>
            <a:off x="4500563" y="1071563"/>
            <a:ext cx="4429125" cy="1857375"/>
          </a:xfrm>
          <a:prstGeom prst="roundRect">
            <a:avLst/>
          </a:prstGeom>
          <a:ln/>
        </p:spPr>
        <p:style>
          <a:lnRef idx="2">
            <a:schemeClr val="accent2"/>
          </a:lnRef>
          <a:fillRef idx="1">
            <a:schemeClr val="lt1"/>
          </a:fillRef>
          <a:effectRef idx="0">
            <a:schemeClr val="accent2"/>
          </a:effectRef>
          <a:fontRef idx="minor">
            <a:schemeClr val="dk1"/>
          </a:fontRef>
        </p:style>
        <p:txBody>
          <a:bodyPr rtlCol="1" anchor="ctr"/>
          <a:lstStyle/>
          <a:p>
            <a:pPr>
              <a:defRPr/>
            </a:pPr>
            <a:r>
              <a:rPr lang="ar-EG" sz="2800" dirty="0">
                <a:solidFill>
                  <a:schemeClr val="tx1"/>
                </a:solidFill>
              </a:rPr>
              <a:t>في دَورةُ الماءِ يَتحوَّل الماء مِن الحالةِ السَّائلةِ إلى الحالةِ الغازيَّةِ في أثناءِ التّبخرِ،وإلى الحالةِ السائلةِ أو الصُّلبةِ في أثناءِ </a:t>
            </a:r>
            <a:r>
              <a:rPr lang="ar-EG" sz="2800" dirty="0" err="1">
                <a:solidFill>
                  <a:schemeClr val="tx1"/>
                </a:solidFill>
              </a:rPr>
              <a:t>التَّكثُف</a:t>
            </a:r>
            <a:r>
              <a:rPr lang="ar-EG" sz="2800" dirty="0">
                <a:solidFill>
                  <a:schemeClr val="tx1"/>
                </a:solidFill>
              </a:rPr>
              <a:t>، والهُطول. </a:t>
            </a:r>
            <a:endParaRPr lang="uk-UA" sz="2800" b="1" dirty="0">
              <a:solidFill>
                <a:schemeClr val="tx1"/>
              </a:solidFill>
            </a:endParaRPr>
          </a:p>
        </p:txBody>
      </p:sp>
      <p:sp>
        <p:nvSpPr>
          <p:cNvPr id="4" name="Explosion 2 2"/>
          <p:cNvSpPr/>
          <p:nvPr/>
        </p:nvSpPr>
        <p:spPr>
          <a:xfrm>
            <a:off x="4286250" y="214313"/>
            <a:ext cx="4438650" cy="652462"/>
          </a:xfrm>
          <a:prstGeom prst="cloud">
            <a:avLst/>
          </a:prstGeom>
          <a:ln/>
        </p:spPr>
        <p:style>
          <a:lnRef idx="2">
            <a:schemeClr val="accent2"/>
          </a:lnRef>
          <a:fillRef idx="1">
            <a:schemeClr val="lt1"/>
          </a:fillRef>
          <a:effectRef idx="0">
            <a:schemeClr val="accent2"/>
          </a:effectRef>
          <a:fontRef idx="minor">
            <a:schemeClr val="dk1"/>
          </a:fontRef>
        </p:style>
        <p:txBody>
          <a:bodyPr rtlCol="1" anchor="ctr"/>
          <a:lstStyle/>
          <a:p>
            <a:pPr>
              <a:defRPr/>
            </a:pPr>
            <a:r>
              <a:rPr lang="ar-EG" sz="4000" b="1" dirty="0"/>
              <a:t>ملخص الصور</a:t>
            </a:r>
            <a:endParaRPr lang="uk-UA" sz="4000" b="1" dirty="0"/>
          </a:p>
        </p:txBody>
      </p:sp>
      <p:sp>
        <p:nvSpPr>
          <p:cNvPr id="5" name="Explosion 2 2"/>
          <p:cNvSpPr/>
          <p:nvPr/>
        </p:nvSpPr>
        <p:spPr>
          <a:xfrm>
            <a:off x="4500563" y="3071813"/>
            <a:ext cx="4429125" cy="1571625"/>
          </a:xfrm>
          <a:prstGeom prst="roundRect">
            <a:avLst/>
          </a:prstGeom>
          <a:ln/>
        </p:spPr>
        <p:style>
          <a:lnRef idx="2">
            <a:schemeClr val="accent2"/>
          </a:lnRef>
          <a:fillRef idx="1">
            <a:schemeClr val="lt1"/>
          </a:fillRef>
          <a:effectRef idx="0">
            <a:schemeClr val="accent2"/>
          </a:effectRef>
          <a:fontRef idx="minor">
            <a:schemeClr val="dk1"/>
          </a:fontRef>
        </p:style>
        <p:txBody>
          <a:bodyPr rtlCol="1" anchor="ctr"/>
          <a:lstStyle/>
          <a:p>
            <a:pPr>
              <a:defRPr/>
            </a:pPr>
            <a:r>
              <a:rPr lang="ar-EG" sz="2800" dirty="0">
                <a:solidFill>
                  <a:schemeClr val="tx1"/>
                </a:solidFill>
              </a:rPr>
              <a:t>دَورةُ الكَربونِ. ينتقلُ الكَربونَ في النِّظامِ البيئيِّ بوساطة عَملياتِ التنفُّسِ، والبِناءِ الضّوئِيِّ،والتَحلُّلِ.</a:t>
            </a:r>
            <a:endParaRPr lang="uk-UA" sz="2800" b="1" dirty="0">
              <a:solidFill>
                <a:schemeClr val="tx1"/>
              </a:solidFill>
            </a:endParaRPr>
          </a:p>
        </p:txBody>
      </p:sp>
      <p:sp>
        <p:nvSpPr>
          <p:cNvPr id="7" name="Explosion 2 2"/>
          <p:cNvSpPr/>
          <p:nvPr/>
        </p:nvSpPr>
        <p:spPr>
          <a:xfrm>
            <a:off x="4572000" y="4857750"/>
            <a:ext cx="4357688" cy="1714500"/>
          </a:xfrm>
          <a:prstGeom prst="roundRect">
            <a:avLst/>
          </a:prstGeom>
          <a:ln/>
        </p:spPr>
        <p:style>
          <a:lnRef idx="2">
            <a:schemeClr val="accent2"/>
          </a:lnRef>
          <a:fillRef idx="1">
            <a:schemeClr val="lt1"/>
          </a:fillRef>
          <a:effectRef idx="0">
            <a:schemeClr val="accent2"/>
          </a:effectRef>
          <a:fontRef idx="minor">
            <a:schemeClr val="dk1"/>
          </a:fontRef>
        </p:style>
        <p:txBody>
          <a:bodyPr rtlCol="1" anchor="ctr"/>
          <a:lstStyle/>
          <a:p>
            <a:pPr>
              <a:defRPr/>
            </a:pPr>
            <a:r>
              <a:rPr lang="ar-EG" sz="2400" dirty="0">
                <a:solidFill>
                  <a:schemeClr val="tx1"/>
                </a:solidFill>
              </a:rPr>
              <a:t>دَورة النَّيترُوجين. يتحوّل النّيتروجينُ من غازٍ إلى مواد تستهلكها المخلوقاتِ الحيَّةِ، ثم إلى غازٍ مرةً أُخرى. ويسهمُ تسميد التربة في إعادةِ تدويرِ النّيتروجينِ .</a:t>
            </a:r>
            <a:endParaRPr lang="uk-UA" sz="2400" b="1" dirty="0">
              <a:solidFill>
                <a:schemeClr val="tx1"/>
              </a:solidFill>
            </a:endParaRPr>
          </a:p>
        </p:txBody>
      </p:sp>
      <p:pic>
        <p:nvPicPr>
          <p:cNvPr id="52239" name="Picture 15"/>
          <p:cNvPicPr>
            <a:picLocks noChangeAspect="1" noChangeArrowheads="1"/>
          </p:cNvPicPr>
          <p:nvPr/>
        </p:nvPicPr>
        <p:blipFill>
          <a:blip r:embed="rId4"/>
          <a:srcRect/>
          <a:stretch>
            <a:fillRect/>
          </a:stretch>
        </p:blipFill>
        <p:spPr bwMode="auto">
          <a:xfrm>
            <a:off x="928688" y="214313"/>
            <a:ext cx="2541587" cy="2062162"/>
          </a:xfrm>
          <a:prstGeom prst="rect">
            <a:avLst/>
          </a:prstGeom>
          <a:ln>
            <a:noFill/>
          </a:ln>
          <a:effectLst>
            <a:outerShdw blurRad="190500" algn="tl" rotWithShape="0">
              <a:srgbClr val="000000">
                <a:alpha val="70000"/>
              </a:srgbClr>
            </a:outerShdw>
          </a:effectLst>
        </p:spPr>
      </p:pic>
      <p:pic>
        <p:nvPicPr>
          <p:cNvPr id="52240" name="Picture 16"/>
          <p:cNvPicPr>
            <a:picLocks noChangeAspect="1" noChangeArrowheads="1"/>
          </p:cNvPicPr>
          <p:nvPr/>
        </p:nvPicPr>
        <p:blipFill>
          <a:blip r:embed="rId5"/>
          <a:srcRect/>
          <a:stretch>
            <a:fillRect/>
          </a:stretch>
        </p:blipFill>
        <p:spPr bwMode="auto">
          <a:xfrm>
            <a:off x="928688" y="2357438"/>
            <a:ext cx="2571750" cy="2093912"/>
          </a:xfrm>
          <a:prstGeom prst="rect">
            <a:avLst/>
          </a:prstGeom>
          <a:ln>
            <a:noFill/>
          </a:ln>
          <a:effectLst>
            <a:outerShdw blurRad="190500" algn="tl" rotWithShape="0">
              <a:srgbClr val="000000">
                <a:alpha val="70000"/>
              </a:srgbClr>
            </a:outerShdw>
          </a:effectLst>
        </p:spPr>
      </p:pic>
      <p:pic>
        <p:nvPicPr>
          <p:cNvPr id="52241" name="Picture 17"/>
          <p:cNvPicPr>
            <a:picLocks noChangeAspect="1" noChangeArrowheads="1"/>
          </p:cNvPicPr>
          <p:nvPr/>
        </p:nvPicPr>
        <p:blipFill>
          <a:blip r:embed="rId6"/>
          <a:srcRect/>
          <a:stretch>
            <a:fillRect/>
          </a:stretch>
        </p:blipFill>
        <p:spPr bwMode="auto">
          <a:xfrm>
            <a:off x="928688" y="4500563"/>
            <a:ext cx="2581275" cy="21526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67612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3"/>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2" name="type.wav"/>
                                        </p:tgtEl>
                                      </p:cMediaNode>
                                    </p:audio>
                                  </p:subTnLst>
                                </p:cTn>
                              </p:par>
                            </p:childTnLst>
                          </p:cTn>
                        </p:par>
                        <p:par>
                          <p:cTn id="17" fill="hold" nodeType="afterGroup">
                            <p:stCondLst>
                              <p:cond delay="1000"/>
                            </p:stCondLst>
                            <p:childTnLst>
                              <p:par>
                                <p:cTn id="18" presetID="25" presetClass="entr" presetSubtype="0" fill="hold" nodeType="afterEffect">
                                  <p:stCondLst>
                                    <p:cond delay="0"/>
                                  </p:stCondLst>
                                  <p:childTnLst>
                                    <p:set>
                                      <p:cBhvr>
                                        <p:cTn id="19" dur="1" fill="hold">
                                          <p:stCondLst>
                                            <p:cond delay="0"/>
                                          </p:stCondLst>
                                        </p:cTn>
                                        <p:tgtEl>
                                          <p:spTgt spid="52239"/>
                                        </p:tgtEl>
                                        <p:attrNameLst>
                                          <p:attrName>style.visibility</p:attrName>
                                        </p:attrNameLst>
                                      </p:cBhvr>
                                      <p:to>
                                        <p:strVal val="visible"/>
                                      </p:to>
                                    </p:set>
                                    <p:anim calcmode="lin" valueType="num">
                                      <p:cBhvr>
                                        <p:cTn id="20" dur="500" decel="50000" fill="hold">
                                          <p:stCondLst>
                                            <p:cond delay="0"/>
                                          </p:stCondLst>
                                        </p:cTn>
                                        <p:tgtEl>
                                          <p:spTgt spid="52239"/>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52239"/>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52239"/>
                                        </p:tgtEl>
                                        <p:attrNameLst>
                                          <p:attrName>ppt_w</p:attrName>
                                        </p:attrNameLst>
                                      </p:cBhvr>
                                      <p:tavLst>
                                        <p:tav tm="0">
                                          <p:val>
                                            <p:strVal val="#ppt_w*.05"/>
                                          </p:val>
                                        </p:tav>
                                        <p:tav tm="100000">
                                          <p:val>
                                            <p:strVal val="#ppt_w"/>
                                          </p:val>
                                        </p:tav>
                                      </p:tavLst>
                                    </p:anim>
                                    <p:anim calcmode="lin" valueType="num">
                                      <p:cBhvr>
                                        <p:cTn id="23" dur="1000" fill="hold"/>
                                        <p:tgtEl>
                                          <p:spTgt spid="52239"/>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52239"/>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52239"/>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52239"/>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52239"/>
                                        </p:tgtEl>
                                      </p:cBhvr>
                                    </p:animEffect>
                                  </p:childTnLst>
                                  <p:subTnLst>
                                    <p:audio>
                                      <p:cMediaNode>
                                        <p:cTn display="0" masterRel="sameClick">
                                          <p:stCondLst>
                                            <p:cond evt="begin" delay="0">
                                              <p:tn val="18"/>
                                            </p:cond>
                                          </p:stCondLst>
                                          <p:endCondLst>
                                            <p:cond evt="onStopAudio" delay="0">
                                              <p:tgtEl>
                                                <p:sldTgt/>
                                              </p:tgtEl>
                                            </p:cond>
                                          </p:endCondLst>
                                        </p:cTn>
                                        <p:tgtEl>
                                          <p:sndTgt r:embed="rId3" name="0610 - صعود آلة موسيقية.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strVal val="#ppt_w+.3"/>
                                          </p:val>
                                        </p:tav>
                                        <p:tav tm="100000">
                                          <p:val>
                                            <p:strVal val="#ppt_w"/>
                                          </p:val>
                                        </p:tav>
                                      </p:tavLst>
                                    </p:anim>
                                    <p:anim calcmode="lin" valueType="num">
                                      <p:cBhvr>
                                        <p:cTn id="33" dur="1000" fill="hold"/>
                                        <p:tgtEl>
                                          <p:spTgt spid="5"/>
                                        </p:tgtEl>
                                        <p:attrNameLst>
                                          <p:attrName>ppt_h</p:attrName>
                                        </p:attrNameLst>
                                      </p:cBhvr>
                                      <p:tavLst>
                                        <p:tav tm="0">
                                          <p:val>
                                            <p:strVal val="#ppt_h"/>
                                          </p:val>
                                        </p:tav>
                                        <p:tav tm="100000">
                                          <p:val>
                                            <p:strVal val="#ppt_h"/>
                                          </p:val>
                                        </p:tav>
                                      </p:tavLst>
                                    </p:anim>
                                    <p:animEffect transition="in" filter="fade">
                                      <p:cBhvr>
                                        <p:cTn id="34" dur="1000"/>
                                        <p:tgtEl>
                                          <p:spTgt spid="5"/>
                                        </p:tgtEl>
                                      </p:cBhvr>
                                    </p:animEffect>
                                  </p:childTnLst>
                                  <p:subTnLst>
                                    <p:audio>
                                      <p:cMediaNode>
                                        <p:cTn display="0" masterRel="sameClick">
                                          <p:stCondLst>
                                            <p:cond evt="begin" delay="0">
                                              <p:tn val="30"/>
                                            </p:cond>
                                          </p:stCondLst>
                                          <p:endCondLst>
                                            <p:cond evt="onStopAudio" delay="0">
                                              <p:tgtEl>
                                                <p:sldTgt/>
                                              </p:tgtEl>
                                            </p:cond>
                                          </p:endCondLst>
                                        </p:cTn>
                                        <p:tgtEl>
                                          <p:sndTgt r:embed="rId2" name="type.wav"/>
                                        </p:tgtEl>
                                      </p:cMediaNode>
                                    </p:audio>
                                  </p:subTnLst>
                                </p:cTn>
                              </p:par>
                            </p:childTnLst>
                          </p:cTn>
                        </p:par>
                        <p:par>
                          <p:cTn id="35" fill="hold" nodeType="afterGroup">
                            <p:stCondLst>
                              <p:cond delay="1000"/>
                            </p:stCondLst>
                            <p:childTnLst>
                              <p:par>
                                <p:cTn id="36" presetID="25" presetClass="entr" presetSubtype="0" fill="hold" nodeType="afterEffect">
                                  <p:stCondLst>
                                    <p:cond delay="0"/>
                                  </p:stCondLst>
                                  <p:childTnLst>
                                    <p:set>
                                      <p:cBhvr>
                                        <p:cTn id="37" dur="1" fill="hold">
                                          <p:stCondLst>
                                            <p:cond delay="0"/>
                                          </p:stCondLst>
                                        </p:cTn>
                                        <p:tgtEl>
                                          <p:spTgt spid="52240"/>
                                        </p:tgtEl>
                                        <p:attrNameLst>
                                          <p:attrName>style.visibility</p:attrName>
                                        </p:attrNameLst>
                                      </p:cBhvr>
                                      <p:to>
                                        <p:strVal val="visible"/>
                                      </p:to>
                                    </p:set>
                                    <p:anim calcmode="lin" valueType="num">
                                      <p:cBhvr>
                                        <p:cTn id="38" dur="500" decel="50000" fill="hold">
                                          <p:stCondLst>
                                            <p:cond delay="0"/>
                                          </p:stCondLst>
                                        </p:cTn>
                                        <p:tgtEl>
                                          <p:spTgt spid="52240"/>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52240"/>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52240"/>
                                        </p:tgtEl>
                                        <p:attrNameLst>
                                          <p:attrName>ppt_w</p:attrName>
                                        </p:attrNameLst>
                                      </p:cBhvr>
                                      <p:tavLst>
                                        <p:tav tm="0">
                                          <p:val>
                                            <p:strVal val="#ppt_w*.05"/>
                                          </p:val>
                                        </p:tav>
                                        <p:tav tm="100000">
                                          <p:val>
                                            <p:strVal val="#ppt_w"/>
                                          </p:val>
                                        </p:tav>
                                      </p:tavLst>
                                    </p:anim>
                                    <p:anim calcmode="lin" valueType="num">
                                      <p:cBhvr>
                                        <p:cTn id="41" dur="1000" fill="hold"/>
                                        <p:tgtEl>
                                          <p:spTgt spid="52240"/>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52240"/>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52240"/>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52240"/>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52240"/>
                                        </p:tgtEl>
                                      </p:cBhvr>
                                    </p:animEffect>
                                  </p:childTnLst>
                                  <p:subTnLst>
                                    <p:audio>
                                      <p:cMediaNode>
                                        <p:cTn display="0" masterRel="sameClick">
                                          <p:stCondLst>
                                            <p:cond evt="begin" delay="0">
                                              <p:tn val="36"/>
                                            </p:cond>
                                          </p:stCondLst>
                                          <p:endCondLst>
                                            <p:cond evt="onStopAudio" delay="0">
                                              <p:tgtEl>
                                                <p:sldTgt/>
                                              </p:tgtEl>
                                            </p:cond>
                                          </p:endCondLst>
                                        </p:cTn>
                                        <p:tgtEl>
                                          <p:sndTgt r:embed="rId3" name="0610 - صعود آلة موسيقية.wav"/>
                                        </p:tgtEl>
                                      </p:cMediaNode>
                                    </p:audio>
                                  </p:subTnLst>
                                </p:cTn>
                              </p:par>
                            </p:childTnLst>
                          </p:cTn>
                        </p:par>
                      </p:childTnLst>
                    </p:cTn>
                  </p:par>
                  <p:par>
                    <p:cTn id="46" fill="hold" nodeType="clickPar">
                      <p:stCondLst>
                        <p:cond delay="indefinite"/>
                      </p:stCondLst>
                      <p:childTnLst>
                        <p:par>
                          <p:cTn id="47" fill="hold" nodeType="withGroup">
                            <p:stCondLst>
                              <p:cond delay="0"/>
                            </p:stCondLst>
                            <p:childTnLst>
                              <p:par>
                                <p:cTn id="48" presetID="50" presetClass="entr" presetSubtype="0" decel="10000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1000" fill="hold"/>
                                        <p:tgtEl>
                                          <p:spTgt spid="7"/>
                                        </p:tgtEl>
                                        <p:attrNameLst>
                                          <p:attrName>ppt_w</p:attrName>
                                        </p:attrNameLst>
                                      </p:cBhvr>
                                      <p:tavLst>
                                        <p:tav tm="0">
                                          <p:val>
                                            <p:strVal val="#ppt_w+.3"/>
                                          </p:val>
                                        </p:tav>
                                        <p:tav tm="100000">
                                          <p:val>
                                            <p:strVal val="#ppt_w"/>
                                          </p:val>
                                        </p:tav>
                                      </p:tavLst>
                                    </p:anim>
                                    <p:anim calcmode="lin" valueType="num">
                                      <p:cBhvr>
                                        <p:cTn id="51" dur="1000" fill="hold"/>
                                        <p:tgtEl>
                                          <p:spTgt spid="7"/>
                                        </p:tgtEl>
                                        <p:attrNameLst>
                                          <p:attrName>ppt_h</p:attrName>
                                        </p:attrNameLst>
                                      </p:cBhvr>
                                      <p:tavLst>
                                        <p:tav tm="0">
                                          <p:val>
                                            <p:strVal val="#ppt_h"/>
                                          </p:val>
                                        </p:tav>
                                        <p:tav tm="100000">
                                          <p:val>
                                            <p:strVal val="#ppt_h"/>
                                          </p:val>
                                        </p:tav>
                                      </p:tavLst>
                                    </p:anim>
                                    <p:animEffect transition="in" filter="fade">
                                      <p:cBhvr>
                                        <p:cTn id="52" dur="1000"/>
                                        <p:tgtEl>
                                          <p:spTgt spid="7"/>
                                        </p:tgtEl>
                                      </p:cBhvr>
                                    </p:animEffect>
                                  </p:childTnLst>
                                  <p:subTnLst>
                                    <p:audio>
                                      <p:cMediaNode>
                                        <p:cTn display="0" masterRel="sameClick">
                                          <p:stCondLst>
                                            <p:cond evt="begin" delay="0">
                                              <p:tn val="48"/>
                                            </p:cond>
                                          </p:stCondLst>
                                          <p:endCondLst>
                                            <p:cond evt="onStopAudio" delay="0">
                                              <p:tgtEl>
                                                <p:sldTgt/>
                                              </p:tgtEl>
                                            </p:cond>
                                          </p:endCondLst>
                                        </p:cTn>
                                        <p:tgtEl>
                                          <p:sndTgt r:embed="rId2" name="type.wav"/>
                                        </p:tgtEl>
                                      </p:cMediaNode>
                                    </p:audio>
                                  </p:subTnLst>
                                </p:cTn>
                              </p:par>
                            </p:childTnLst>
                          </p:cTn>
                        </p:par>
                        <p:par>
                          <p:cTn id="53" fill="hold" nodeType="afterGroup">
                            <p:stCondLst>
                              <p:cond delay="1000"/>
                            </p:stCondLst>
                            <p:childTnLst>
                              <p:par>
                                <p:cTn id="54" presetID="25" presetClass="entr" presetSubtype="0" fill="hold" nodeType="afterEffect">
                                  <p:stCondLst>
                                    <p:cond delay="0"/>
                                  </p:stCondLst>
                                  <p:childTnLst>
                                    <p:set>
                                      <p:cBhvr>
                                        <p:cTn id="55" dur="1" fill="hold">
                                          <p:stCondLst>
                                            <p:cond delay="0"/>
                                          </p:stCondLst>
                                        </p:cTn>
                                        <p:tgtEl>
                                          <p:spTgt spid="52241"/>
                                        </p:tgtEl>
                                        <p:attrNameLst>
                                          <p:attrName>style.visibility</p:attrName>
                                        </p:attrNameLst>
                                      </p:cBhvr>
                                      <p:to>
                                        <p:strVal val="visible"/>
                                      </p:to>
                                    </p:set>
                                    <p:anim calcmode="lin" valueType="num">
                                      <p:cBhvr>
                                        <p:cTn id="56" dur="500" decel="50000" fill="hold">
                                          <p:stCondLst>
                                            <p:cond delay="0"/>
                                          </p:stCondLst>
                                        </p:cTn>
                                        <p:tgtEl>
                                          <p:spTgt spid="52241"/>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52241"/>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52241"/>
                                        </p:tgtEl>
                                        <p:attrNameLst>
                                          <p:attrName>ppt_w</p:attrName>
                                        </p:attrNameLst>
                                      </p:cBhvr>
                                      <p:tavLst>
                                        <p:tav tm="0">
                                          <p:val>
                                            <p:strVal val="#ppt_w*.05"/>
                                          </p:val>
                                        </p:tav>
                                        <p:tav tm="100000">
                                          <p:val>
                                            <p:strVal val="#ppt_w"/>
                                          </p:val>
                                        </p:tav>
                                      </p:tavLst>
                                    </p:anim>
                                    <p:anim calcmode="lin" valueType="num">
                                      <p:cBhvr>
                                        <p:cTn id="59" dur="1000" fill="hold"/>
                                        <p:tgtEl>
                                          <p:spTgt spid="52241"/>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52241"/>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52241"/>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52241"/>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52241"/>
                                        </p:tgtEl>
                                      </p:cBhvr>
                                    </p:animEffect>
                                  </p:childTnLst>
                                  <p:subTnLst>
                                    <p:audio>
                                      <p:cMediaNode>
                                        <p:cTn display="0" masterRel="sameClick">
                                          <p:stCondLst>
                                            <p:cond evt="begin" delay="0">
                                              <p:tn val="54"/>
                                            </p:cond>
                                          </p:stCondLst>
                                          <p:endCondLst>
                                            <p:cond evt="onStopAudio" delay="0">
                                              <p:tgtEl>
                                                <p:sldTgt/>
                                              </p:tgtEl>
                                            </p:cond>
                                          </p:endCondLst>
                                        </p:cTn>
                                        <p:tgtEl>
                                          <p:sndTgt r:embed="rId3" name="0610 - صعود آلة موسيق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2"/>
          <p:cNvSpPr/>
          <p:nvPr/>
        </p:nvSpPr>
        <p:spPr>
          <a:xfrm>
            <a:off x="642938" y="2143125"/>
            <a:ext cx="7929562" cy="1143000"/>
          </a:xfrm>
          <a:prstGeom prst="downArrowCallout">
            <a:avLst/>
          </a:prstGeom>
          <a:ln/>
        </p:spPr>
        <p:style>
          <a:lnRef idx="2">
            <a:schemeClr val="accent6"/>
          </a:lnRef>
          <a:fillRef idx="1">
            <a:schemeClr val="lt1"/>
          </a:fillRef>
          <a:effectRef idx="0">
            <a:schemeClr val="accent6"/>
          </a:effectRef>
          <a:fontRef idx="minor">
            <a:schemeClr val="dk1"/>
          </a:fontRef>
        </p:style>
        <p:txBody>
          <a:bodyPr rtlCol="1" anchor="ctr"/>
          <a:lstStyle/>
          <a:p>
            <a:pPr algn="ctr">
              <a:defRPr/>
            </a:pPr>
            <a:r>
              <a:rPr lang="ar-EG" sz="2400" dirty="0"/>
              <a:t>أَعملُ مَطويةَ أُلخِّصُ فيها ما تَعلّمتُهُ عن الدورات في الأنظمة</a:t>
            </a:r>
          </a:p>
        </p:txBody>
      </p:sp>
      <p:sp>
        <p:nvSpPr>
          <p:cNvPr id="4" name="Wave 1"/>
          <p:cNvSpPr/>
          <p:nvPr/>
        </p:nvSpPr>
        <p:spPr>
          <a:xfrm>
            <a:off x="4786313" y="214313"/>
            <a:ext cx="4000500" cy="1285875"/>
          </a:xfrm>
          <a:prstGeom prst="cloud">
            <a:avLst/>
          </a:prstGeom>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fontAlgn="auto">
              <a:spcBef>
                <a:spcPts val="0"/>
              </a:spcBef>
              <a:spcAft>
                <a:spcPts val="0"/>
              </a:spcAft>
              <a:defRPr/>
            </a:pPr>
            <a:r>
              <a:rPr lang="ar-EG" sz="5400" b="1" dirty="0"/>
              <a:t>الْمَطْويّاتُ</a:t>
            </a:r>
            <a:endParaRPr lang="ar-EG" sz="5400" b="1" dirty="0">
              <a:solidFill>
                <a:srgbClr val="00B050"/>
              </a:solidFill>
            </a:endParaRPr>
          </a:p>
        </p:txBody>
      </p:sp>
      <p:sp>
        <p:nvSpPr>
          <p:cNvPr id="6" name="Wave 1"/>
          <p:cNvSpPr/>
          <p:nvPr/>
        </p:nvSpPr>
        <p:spPr>
          <a:xfrm>
            <a:off x="1571625" y="714375"/>
            <a:ext cx="4000500" cy="1285875"/>
          </a:xfrm>
          <a:prstGeom prst="cloud">
            <a:avLst/>
          </a:prstGeom>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algn="ctr">
              <a:defRPr/>
            </a:pPr>
            <a:r>
              <a:rPr lang="ar-EG" sz="4400" b="1" dirty="0"/>
              <a:t>أُنَظِّمُ أَفكاري</a:t>
            </a:r>
            <a:endParaRPr lang="ar-EG" sz="4400" b="1" dirty="0">
              <a:solidFill>
                <a:schemeClr val="tx1"/>
              </a:solidFill>
            </a:endParaRPr>
          </a:p>
        </p:txBody>
      </p:sp>
      <p:sp>
        <p:nvSpPr>
          <p:cNvPr id="7" name="Heptagon 1"/>
          <p:cNvSpPr/>
          <p:nvPr/>
        </p:nvSpPr>
        <p:spPr>
          <a:xfrm>
            <a:off x="2214563" y="3357563"/>
            <a:ext cx="4643437" cy="785812"/>
          </a:xfrm>
          <a:prstGeom prst="rect">
            <a:avLst/>
          </a:prstGeom>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r>
              <a:rPr lang="ar-EG" sz="4000" b="1" dirty="0"/>
              <a:t>الدّوراتِ في الأنظمةِ البيئيةِ</a:t>
            </a:r>
          </a:p>
        </p:txBody>
      </p:sp>
      <p:sp>
        <p:nvSpPr>
          <p:cNvPr id="10" name="Heptagon 1"/>
          <p:cNvSpPr/>
          <p:nvPr/>
        </p:nvSpPr>
        <p:spPr>
          <a:xfrm>
            <a:off x="2214563" y="4357688"/>
            <a:ext cx="4643437" cy="652462"/>
          </a:xfrm>
          <a:prstGeom prst="rect">
            <a:avLst/>
          </a:prstGeom>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r>
              <a:rPr lang="ar-EG" sz="4000" dirty="0"/>
              <a:t>دورة الماءِ</a:t>
            </a:r>
          </a:p>
        </p:txBody>
      </p:sp>
      <p:sp>
        <p:nvSpPr>
          <p:cNvPr id="11" name="Heptagon 1"/>
          <p:cNvSpPr/>
          <p:nvPr/>
        </p:nvSpPr>
        <p:spPr>
          <a:xfrm>
            <a:off x="2214563" y="5143500"/>
            <a:ext cx="4643437" cy="642938"/>
          </a:xfrm>
          <a:prstGeom prst="rect">
            <a:avLst/>
          </a:prstGeom>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r>
              <a:rPr lang="ar-EG" sz="4000" dirty="0"/>
              <a:t>دورة الكربونِ</a:t>
            </a:r>
          </a:p>
        </p:txBody>
      </p:sp>
      <p:sp>
        <p:nvSpPr>
          <p:cNvPr id="8" name="Heptagon 1"/>
          <p:cNvSpPr/>
          <p:nvPr/>
        </p:nvSpPr>
        <p:spPr>
          <a:xfrm>
            <a:off x="2214563" y="5929313"/>
            <a:ext cx="4643437" cy="642937"/>
          </a:xfrm>
          <a:prstGeom prst="rect">
            <a:avLst/>
          </a:prstGeom>
          <a:ln/>
        </p:spPr>
        <p:style>
          <a:lnRef idx="2">
            <a:schemeClr val="accent6"/>
          </a:lnRef>
          <a:fillRef idx="1">
            <a:schemeClr val="lt1"/>
          </a:fillRef>
          <a:effectRef idx="0">
            <a:schemeClr val="accent6"/>
          </a:effectRef>
          <a:fontRef idx="minor">
            <a:schemeClr val="dk1"/>
          </a:fontRef>
        </p:style>
        <p:txBody>
          <a:bodyPr rtlCol="1" anchor="ctr"/>
          <a:lstStyle/>
          <a:p>
            <a:pPr algn="ctr" fontAlgn="auto">
              <a:spcBef>
                <a:spcPts val="0"/>
              </a:spcBef>
              <a:spcAft>
                <a:spcPts val="0"/>
              </a:spcAft>
              <a:defRPr/>
            </a:pPr>
            <a:r>
              <a:rPr lang="ar-EG" sz="4000" dirty="0"/>
              <a:t>دورة النيتروجينِ</a:t>
            </a:r>
          </a:p>
        </p:txBody>
      </p:sp>
    </p:spTree>
    <p:extLst>
      <p:ext uri="{BB962C8B-B14F-4D97-AF65-F5344CB8AC3E}">
        <p14:creationId xmlns:p14="http://schemas.microsoft.com/office/powerpoint/2010/main" val="305597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par>
                          <p:cTn id="8" fill="hold" nodeType="afterGroup">
                            <p:stCondLst>
                              <p:cond delay="500"/>
                            </p:stCondLst>
                            <p:childTnLst>
                              <p:par>
                                <p:cTn id="9" presetID="21"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4)">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2" name="coin.wav"/>
                                        </p:tgtEl>
                                      </p:cMediaNode>
                                    </p:audio>
                                  </p:subTnLst>
                                </p:cTn>
                              </p:par>
                            </p:childTnLst>
                          </p:cTn>
                        </p:par>
                        <p:par>
                          <p:cTn id="12" fill="hold" nodeType="afterGroup">
                            <p:stCondLst>
                              <p:cond delay="1000"/>
                            </p:stCondLst>
                            <p:childTnLst>
                              <p:par>
                                <p:cTn id="13" presetID="37" presetClass="entr" presetSubtype="0" fill="hold" grpId="0" nodeType="afterEffect">
                                  <p:stCondLst>
                                    <p:cond delay="0"/>
                                  </p:stCondLst>
                                  <p:childTnLst>
                                    <p:set>
                                      <p:cBhvr>
                                        <p:cTn id="14" dur="1" fill="hold">
                                          <p:stCondLst>
                                            <p:cond delay="0"/>
                                          </p:stCondLst>
                                        </p:cTn>
                                        <p:tgtEl>
                                          <p:spTgt spid="3">
                                            <p:bg/>
                                          </p:spTgt>
                                        </p:tgtEl>
                                        <p:attrNameLst>
                                          <p:attrName>style.visibility</p:attrName>
                                        </p:attrNameLst>
                                      </p:cBhvr>
                                      <p:to>
                                        <p:strVal val="visible"/>
                                      </p:to>
                                    </p:set>
                                    <p:animEffect transition="in" filter="fade">
                                      <p:cBhvr>
                                        <p:cTn id="15" dur="1000"/>
                                        <p:tgtEl>
                                          <p:spTgt spid="3">
                                            <p:bg/>
                                          </p:spTgt>
                                        </p:tgtEl>
                                      </p:cBhvr>
                                    </p:animEffect>
                                    <p:anim calcmode="lin" valueType="num">
                                      <p:cBhvr>
                                        <p:cTn id="16" dur="1000" fill="hold"/>
                                        <p:tgtEl>
                                          <p:spTgt spid="3">
                                            <p:bg/>
                                          </p:spTgt>
                                        </p:tgtEl>
                                        <p:attrNameLst>
                                          <p:attrName>ppt_x</p:attrName>
                                        </p:attrNameLst>
                                      </p:cBhvr>
                                      <p:tavLst>
                                        <p:tav tm="0">
                                          <p:val>
                                            <p:strVal val="#ppt_x"/>
                                          </p:val>
                                        </p:tav>
                                        <p:tav tm="100000">
                                          <p:val>
                                            <p:strVal val="#ppt_x"/>
                                          </p:val>
                                        </p:tav>
                                      </p:tavLst>
                                    </p:anim>
                                    <p:anim calcmode="lin" valueType="num">
                                      <p:cBhvr>
                                        <p:cTn id="17" dur="900" decel="100000" fill="hold"/>
                                        <p:tgtEl>
                                          <p:spTgt spid="3">
                                            <p:bg/>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bg/>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par>
                          <p:cTn id="19" fill="hold" nodeType="afterGroup">
                            <p:stCondLst>
                              <p:cond delay="2000"/>
                            </p:stCondLst>
                            <p:childTnLst>
                              <p:par>
                                <p:cTn id="20" presetID="25" presetClass="entr" presetSubtype="0" fill="hold"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25"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3">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4" name="online.wav"/>
                                        </p:tgtEl>
                                      </p:cMediaNode>
                                    </p:audio>
                                  </p:subTnLst>
                                </p:cTn>
                              </p:par>
                            </p:childTnLst>
                          </p:cTn>
                        </p:par>
                      </p:childTnLst>
                    </p:cTn>
                  </p:par>
                  <p:par>
                    <p:cTn id="30" fill="hold" nodeType="clickPar">
                      <p:stCondLst>
                        <p:cond delay="indefinite"/>
                      </p:stCondLst>
                      <p:childTnLst>
                        <p:par>
                          <p:cTn id="31" fill="hold" nodeType="withGroup">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 calcmode="lin" valueType="num">
                                      <p:cBhvr>
                                        <p:cTn id="36" dur="500" fill="hold"/>
                                        <p:tgtEl>
                                          <p:spTgt spid="7"/>
                                        </p:tgtEl>
                                        <p:attrNameLst>
                                          <p:attrName>style.rotation</p:attrName>
                                        </p:attrNameLst>
                                      </p:cBhvr>
                                      <p:tavLst>
                                        <p:tav tm="0">
                                          <p:val>
                                            <p:fltVal val="360"/>
                                          </p:val>
                                        </p:tav>
                                        <p:tav tm="100000">
                                          <p:val>
                                            <p:fltVal val="0"/>
                                          </p:val>
                                        </p:tav>
                                      </p:tavLst>
                                    </p:anim>
                                    <p:animEffect transition="in" filter="fade">
                                      <p:cBhvr>
                                        <p:cTn id="37" dur="500"/>
                                        <p:tgtEl>
                                          <p:spTgt spid="7"/>
                                        </p:tgtEl>
                                      </p:cBhvr>
                                    </p:animEffect>
                                  </p:childTnLst>
                                  <p:subTnLst>
                                    <p:audio>
                                      <p:cMediaNode>
                                        <p:cTn display="0" masterRel="sameClick">
                                          <p:stCondLst>
                                            <p:cond evt="begin" delay="0">
                                              <p:tn val="32"/>
                                            </p:cond>
                                          </p:stCondLst>
                                          <p:endCondLst>
                                            <p:cond evt="onStopAudio" delay="0">
                                              <p:tgtEl>
                                                <p:sldTgt/>
                                              </p:tgtEl>
                                            </p:cond>
                                          </p:endCondLst>
                                        </p:cTn>
                                        <p:tgtEl>
                                          <p:sndTgt r:embed="rId5" name="0017 - غلق الويندوز.wav"/>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 calcmode="lin" valueType="num">
                                      <p:cBhvr>
                                        <p:cTn id="44" dur="500" fill="hold"/>
                                        <p:tgtEl>
                                          <p:spTgt spid="10"/>
                                        </p:tgtEl>
                                        <p:attrNameLst>
                                          <p:attrName>style.rotation</p:attrName>
                                        </p:attrNameLst>
                                      </p:cBhvr>
                                      <p:tavLst>
                                        <p:tav tm="0">
                                          <p:val>
                                            <p:fltVal val="360"/>
                                          </p:val>
                                        </p:tav>
                                        <p:tav tm="100000">
                                          <p:val>
                                            <p:fltVal val="0"/>
                                          </p:val>
                                        </p:tav>
                                      </p:tavLst>
                                    </p:anim>
                                    <p:animEffect transition="in" filter="fade">
                                      <p:cBhvr>
                                        <p:cTn id="45" dur="500"/>
                                        <p:tgtEl>
                                          <p:spTgt spid="10"/>
                                        </p:tgtEl>
                                      </p:cBhvr>
                                    </p:animEffect>
                                  </p:childTnLst>
                                  <p:subTnLst>
                                    <p:audio>
                                      <p:cMediaNode>
                                        <p:cTn display="0" masterRel="sameClick">
                                          <p:stCondLst>
                                            <p:cond evt="begin" delay="0">
                                              <p:tn val="40"/>
                                            </p:cond>
                                          </p:stCondLst>
                                          <p:endCondLst>
                                            <p:cond evt="onStopAudio" delay="0">
                                              <p:tgtEl>
                                                <p:sldTgt/>
                                              </p:tgtEl>
                                            </p:cond>
                                          </p:endCondLst>
                                        </p:cTn>
                                        <p:tgtEl>
                                          <p:sndTgt r:embed="rId5" name="0017 - غلق الويندوز.wav"/>
                                        </p:tgtEl>
                                      </p:cMediaNode>
                                    </p:audio>
                                  </p:subTnLst>
                                </p:cTn>
                              </p:par>
                            </p:childTnLst>
                          </p:cTn>
                        </p:par>
                      </p:childTnLst>
                    </p:cTn>
                  </p:par>
                  <p:par>
                    <p:cTn id="46" fill="hold" nodeType="clickPar">
                      <p:stCondLst>
                        <p:cond delay="indefinite"/>
                      </p:stCondLst>
                      <p:childTnLst>
                        <p:par>
                          <p:cTn id="47" fill="hold" nodeType="withGroup">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 calcmode="lin" valueType="num">
                                      <p:cBhvr>
                                        <p:cTn id="52" dur="500" fill="hold"/>
                                        <p:tgtEl>
                                          <p:spTgt spid="11"/>
                                        </p:tgtEl>
                                        <p:attrNameLst>
                                          <p:attrName>style.rotation</p:attrName>
                                        </p:attrNameLst>
                                      </p:cBhvr>
                                      <p:tavLst>
                                        <p:tav tm="0">
                                          <p:val>
                                            <p:fltVal val="360"/>
                                          </p:val>
                                        </p:tav>
                                        <p:tav tm="100000">
                                          <p:val>
                                            <p:fltVal val="0"/>
                                          </p:val>
                                        </p:tav>
                                      </p:tavLst>
                                    </p:anim>
                                    <p:animEffect transition="in" filter="fade">
                                      <p:cBhvr>
                                        <p:cTn id="53" dur="500"/>
                                        <p:tgtEl>
                                          <p:spTgt spid="11"/>
                                        </p:tgtEl>
                                      </p:cBhvr>
                                    </p:animEffect>
                                  </p:childTnLst>
                                  <p:subTnLst>
                                    <p:audio>
                                      <p:cMediaNode>
                                        <p:cTn display="0" masterRel="sameClick">
                                          <p:stCondLst>
                                            <p:cond evt="begin" delay="0">
                                              <p:tn val="48"/>
                                            </p:cond>
                                          </p:stCondLst>
                                          <p:endCondLst>
                                            <p:cond evt="onStopAudio" delay="0">
                                              <p:tgtEl>
                                                <p:sldTgt/>
                                              </p:tgtEl>
                                            </p:cond>
                                          </p:endCondLst>
                                        </p:cTn>
                                        <p:tgtEl>
                                          <p:sndTgt r:embed="rId5" name="0017 - غلق الويندوز.wav"/>
                                        </p:tgtEl>
                                      </p:cMediaNode>
                                    </p:audio>
                                  </p:subTnLst>
                                </p:cTn>
                              </p:par>
                            </p:childTnLst>
                          </p:cTn>
                        </p:par>
                      </p:childTnLst>
                    </p:cTn>
                  </p:par>
                  <p:par>
                    <p:cTn id="54" fill="hold" nodeType="clickPar">
                      <p:stCondLst>
                        <p:cond delay="indefinite"/>
                      </p:stCondLst>
                      <p:childTnLst>
                        <p:par>
                          <p:cTn id="55" fill="hold" nodeType="withGroup">
                            <p:stCondLst>
                              <p:cond delay="0"/>
                            </p:stCondLst>
                            <p:childTnLst>
                              <p:par>
                                <p:cTn id="56" presetID="49" presetClass="entr" presetSubtype="0" decel="10000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ppt_w</p:attrName>
                                        </p:attrNameLst>
                                      </p:cBhvr>
                                      <p:tavLst>
                                        <p:tav tm="0">
                                          <p:val>
                                            <p:fltVal val="0"/>
                                          </p:val>
                                        </p:tav>
                                        <p:tav tm="100000">
                                          <p:val>
                                            <p:strVal val="#ppt_w"/>
                                          </p:val>
                                        </p:tav>
                                      </p:tavLst>
                                    </p:anim>
                                    <p:anim calcmode="lin" valueType="num">
                                      <p:cBhvr>
                                        <p:cTn id="59" dur="500" fill="hold"/>
                                        <p:tgtEl>
                                          <p:spTgt spid="8"/>
                                        </p:tgtEl>
                                        <p:attrNameLst>
                                          <p:attrName>ppt_h</p:attrName>
                                        </p:attrNameLst>
                                      </p:cBhvr>
                                      <p:tavLst>
                                        <p:tav tm="0">
                                          <p:val>
                                            <p:fltVal val="0"/>
                                          </p:val>
                                        </p:tav>
                                        <p:tav tm="100000">
                                          <p:val>
                                            <p:strVal val="#ppt_h"/>
                                          </p:val>
                                        </p:tav>
                                      </p:tavLst>
                                    </p:anim>
                                    <p:anim calcmode="lin" valueType="num">
                                      <p:cBhvr>
                                        <p:cTn id="60" dur="500" fill="hold"/>
                                        <p:tgtEl>
                                          <p:spTgt spid="8"/>
                                        </p:tgtEl>
                                        <p:attrNameLst>
                                          <p:attrName>style.rotation</p:attrName>
                                        </p:attrNameLst>
                                      </p:cBhvr>
                                      <p:tavLst>
                                        <p:tav tm="0">
                                          <p:val>
                                            <p:fltVal val="360"/>
                                          </p:val>
                                        </p:tav>
                                        <p:tav tm="100000">
                                          <p:val>
                                            <p:fltVal val="0"/>
                                          </p:val>
                                        </p:tav>
                                      </p:tavLst>
                                    </p:anim>
                                    <p:animEffect transition="in" filter="fade">
                                      <p:cBhvr>
                                        <p:cTn id="61" dur="500"/>
                                        <p:tgtEl>
                                          <p:spTgt spid="8"/>
                                        </p:tgtEl>
                                      </p:cBhvr>
                                    </p:animEffect>
                                  </p:childTnLst>
                                  <p:subTnLst>
                                    <p:audio>
                                      <p:cMediaNode>
                                        <p:cTn display="0" masterRel="sameClick">
                                          <p:stCondLst>
                                            <p:cond evt="begin" delay="0">
                                              <p:tn val="56"/>
                                            </p:cond>
                                          </p:stCondLst>
                                          <p:endCondLst>
                                            <p:cond evt="onStopAudio" delay="0">
                                              <p:tgtEl>
                                                <p:sldTgt/>
                                              </p:tgtEl>
                                            </p:cond>
                                          </p:endCondLst>
                                        </p:cTn>
                                        <p:tgtEl>
                                          <p:sndTgt r:embed="rId5" name="0017 - غلق الويندوز.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descr="صورة3.jpg"/>
          <p:cNvPicPr>
            <a:picLocks noChangeAspect="1"/>
          </p:cNvPicPr>
          <p:nvPr/>
        </p:nvPicPr>
        <p:blipFill>
          <a:blip r:embed="rId6" cstate="print"/>
          <a:stretch>
            <a:fillRect/>
          </a:stretch>
        </p:blipFill>
        <p:spPr>
          <a:xfrm>
            <a:off x="-36512" y="0"/>
            <a:ext cx="9144000" cy="6858000"/>
          </a:xfrm>
          <a:prstGeom prst="rect">
            <a:avLst/>
          </a:prstGeom>
        </p:spPr>
      </p:pic>
      <p:sp>
        <p:nvSpPr>
          <p:cNvPr id="2" name="Cloud 1"/>
          <p:cNvSpPr/>
          <p:nvPr/>
        </p:nvSpPr>
        <p:spPr>
          <a:xfrm>
            <a:off x="4286250" y="285750"/>
            <a:ext cx="4500563" cy="1143000"/>
          </a:xfrm>
          <a:prstGeom prst="wave">
            <a:avLst/>
          </a:prstGeom>
          <a:solidFill>
            <a:srgbClr val="FFC000"/>
          </a:solidFill>
          <a:ln/>
        </p:spPr>
        <p:style>
          <a:lnRef idx="1">
            <a:schemeClr val="accent3"/>
          </a:lnRef>
          <a:fillRef idx="2">
            <a:schemeClr val="accent3"/>
          </a:fillRef>
          <a:effectRef idx="1">
            <a:schemeClr val="accent3"/>
          </a:effectRef>
          <a:fontRef idx="minor">
            <a:schemeClr val="dk1"/>
          </a:fontRef>
        </p:style>
        <p:txBody>
          <a:bodyPr rtlCol="1" anchor="ctr"/>
          <a:lstStyle/>
          <a:p>
            <a:pPr algn="ctr" fontAlgn="auto">
              <a:spcBef>
                <a:spcPts val="0"/>
              </a:spcBef>
              <a:spcAft>
                <a:spcPts val="0"/>
              </a:spcAft>
              <a:defRPr/>
            </a:pPr>
            <a:r>
              <a:rPr lang="ar-EG" sz="4000" b="1" dirty="0"/>
              <a:t>أنظر وأتساءل</a:t>
            </a:r>
          </a:p>
        </p:txBody>
      </p:sp>
      <p:sp>
        <p:nvSpPr>
          <p:cNvPr id="3" name="TextBox 2"/>
          <p:cNvSpPr txBox="1">
            <a:spLocks noChangeArrowheads="1"/>
          </p:cNvSpPr>
          <p:nvPr/>
        </p:nvSpPr>
        <p:spPr bwMode="auto">
          <a:xfrm>
            <a:off x="5857875" y="2286000"/>
            <a:ext cx="3071813" cy="2554288"/>
          </a:xfrm>
          <a:prstGeom prst="rect">
            <a:avLst/>
          </a:prstGeom>
          <a:solidFill>
            <a:srgbClr val="FFFFCC"/>
          </a:solidFill>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defRPr/>
            </a:pPr>
            <a:r>
              <a:rPr lang="ar-EG" sz="3200" dirty="0"/>
              <a:t>بِالرَّغمِ من عَدمِ سُقوطِ المَطرِ تشكلت قَطَراتُ الماءِ عَلى هذِهِ النَّباتاتِ في الليلِ.</a:t>
            </a:r>
          </a:p>
          <a:p>
            <a:pPr>
              <a:defRPr/>
            </a:pPr>
            <a:r>
              <a:rPr lang="ar-EG" sz="3200" dirty="0"/>
              <a:t> كيفَ حدثَ ذلكَ ؟</a:t>
            </a:r>
            <a:endParaRPr lang="uk-UA" sz="3200" dirty="0"/>
          </a:p>
        </p:txBody>
      </p:sp>
      <p:pic>
        <p:nvPicPr>
          <p:cNvPr id="8197" name="Picture 5"/>
          <p:cNvPicPr>
            <a:picLocks noChangeAspect="1" noChangeArrowheads="1"/>
          </p:cNvPicPr>
          <p:nvPr/>
        </p:nvPicPr>
        <p:blipFill>
          <a:blip r:embed="rId7" cstate="print"/>
          <a:srcRect/>
          <a:stretch>
            <a:fillRect/>
          </a:stretch>
        </p:blipFill>
        <p:spPr bwMode="auto">
          <a:xfrm>
            <a:off x="357158" y="2071678"/>
            <a:ext cx="5740577" cy="36909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مستطيل مستدير الزوايا 4"/>
          <p:cNvSpPr/>
          <p:nvPr/>
        </p:nvSpPr>
        <p:spPr>
          <a:xfrm>
            <a:off x="2259013" y="5857875"/>
            <a:ext cx="6099175" cy="714375"/>
          </a:xfrm>
          <a:prstGeom prst="round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ar-EG" sz="3600" b="1" dirty="0"/>
              <a:t>بسبب عملية </a:t>
            </a:r>
            <a:r>
              <a:rPr lang="ar-EG" sz="3600" b="1" dirty="0" err="1"/>
              <a:t>النتح</a:t>
            </a:r>
            <a:r>
              <a:rPr lang="ar-EG" sz="3600" b="1" dirty="0"/>
              <a:t> التي يقوم </a:t>
            </a:r>
            <a:r>
              <a:rPr lang="ar-EG" sz="3600" b="1" dirty="0" err="1"/>
              <a:t>بها</a:t>
            </a:r>
            <a:r>
              <a:rPr lang="ar-EG" sz="3600" b="1" dirty="0"/>
              <a:t>  النبات</a:t>
            </a:r>
            <a:endParaRPr lang="ar-SA" sz="3600" dirty="0"/>
          </a:p>
        </p:txBody>
      </p:sp>
      <p:sp>
        <p:nvSpPr>
          <p:cNvPr id="9" name="مربع نص 8"/>
          <p:cNvSpPr txBox="1">
            <a:spLocks noChangeArrowheads="1"/>
          </p:cNvSpPr>
          <p:nvPr/>
        </p:nvSpPr>
        <p:spPr bwMode="auto">
          <a:xfrm>
            <a:off x="35496" y="322809"/>
            <a:ext cx="2071687" cy="369887"/>
          </a:xfrm>
          <a:prstGeom prst="rect">
            <a:avLst/>
          </a:prstGeom>
          <a:noFill/>
          <a:ln w="9525">
            <a:noFill/>
            <a:miter lim="800000"/>
            <a:headEnd/>
            <a:tailEnd/>
          </a:ln>
        </p:spPr>
        <p:txBody>
          <a:bodyPr>
            <a:spAutoFit/>
          </a:bodyPr>
          <a:lstStyle/>
          <a:p>
            <a:pPr algn="l"/>
            <a:r>
              <a:rPr lang="ar-SA" dirty="0">
                <a:solidFill>
                  <a:schemeClr val="bg1"/>
                </a:solidFill>
                <a:cs typeface="PT Bold Mirror" pitchFamily="2" charset="-78"/>
              </a:rPr>
              <a:t>رانية المالكي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3">
                                            <p:bg/>
                                          </p:spTgt>
                                        </p:tgtEl>
                                        <p:attrNameLst>
                                          <p:attrName>style.visibility</p:attrName>
                                        </p:attrNameLst>
                                      </p:cBhvr>
                                      <p:to>
                                        <p:strVal val="visible"/>
                                      </p:to>
                                    </p:set>
                                    <p:animEffect transition="in" filter="barn(inHorizontal)">
                                      <p:cBhvr>
                                        <p:cTn id="25" dur="500"/>
                                        <p:tgtEl>
                                          <p:spTgt spid="3">
                                            <p:bg/>
                                          </p:spTgt>
                                        </p:tgtEl>
                                      </p:cBhvr>
                                    </p:animEffect>
                                  </p:childTnLst>
                                  <p:subTnLst>
                                    <p:audio>
                                      <p:cMediaNode>
                                        <p:cTn display="0" masterRel="sameClick">
                                          <p:stCondLst>
                                            <p:cond evt="begin" delay="0">
                                              <p:tn val="23"/>
                                            </p:cond>
                                          </p:stCondLst>
                                          <p:endCondLst>
                                            <p:cond evt="onStopAudio" delay="0">
                                              <p:tgtEl>
                                                <p:sldTgt/>
                                              </p:tgtEl>
                                            </p:cond>
                                          </p:endCondLst>
                                        </p:cTn>
                                        <p:tgtEl>
                                          <p:sndTgt r:embed="rId3" name="cached_alert.wav"/>
                                        </p:tgtEl>
                                      </p:cMediaNode>
                                    </p:audio>
                                  </p:subTnLst>
                                </p:cTn>
                              </p:par>
                              <p:par>
                                <p:cTn id="26" presetID="16" presetClass="entr" presetSubtype="37" fill="hold" grpId="0" nodeType="with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outVertical)">
                                      <p:cBhvr>
                                        <p:cTn id="28" dur="500"/>
                                        <p:tgtEl>
                                          <p:spTgt spid="3">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3" name="cached_alert.wav"/>
                                        </p:tgtEl>
                                      </p:cMediaNode>
                                    </p:audio>
                                  </p:sub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8197"/>
                                        </p:tgtEl>
                                        <p:attrNameLst>
                                          <p:attrName>style.visibility</p:attrName>
                                        </p:attrNameLst>
                                      </p:cBhvr>
                                      <p:to>
                                        <p:strVal val="visible"/>
                                      </p:to>
                                    </p:set>
                                    <p:anim calcmode="lin" valueType="num">
                                      <p:cBhvr additive="base">
                                        <p:cTn id="32" dur="500" fill="hold"/>
                                        <p:tgtEl>
                                          <p:spTgt spid="8197"/>
                                        </p:tgtEl>
                                        <p:attrNameLst>
                                          <p:attrName>ppt_x</p:attrName>
                                        </p:attrNameLst>
                                      </p:cBhvr>
                                      <p:tavLst>
                                        <p:tav tm="0">
                                          <p:val>
                                            <p:strVal val="#ppt_x"/>
                                          </p:val>
                                        </p:tav>
                                        <p:tav tm="100000">
                                          <p:val>
                                            <p:strVal val="#ppt_x"/>
                                          </p:val>
                                        </p:tav>
                                      </p:tavLst>
                                    </p:anim>
                                    <p:anim calcmode="lin" valueType="num">
                                      <p:cBhvr additive="base">
                                        <p:cTn id="33" dur="500" fill="hold"/>
                                        <p:tgtEl>
                                          <p:spTgt spid="819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PICKUP.WAV"/>
                                        </p:tgtEl>
                                      </p:cMediaNode>
                                    </p:audio>
                                  </p:subTnLst>
                                </p:cTn>
                              </p:par>
                            </p:childTnLst>
                          </p:cTn>
                        </p:par>
                      </p:childTnLst>
                    </p:cTn>
                  </p:par>
                  <p:par>
                    <p:cTn id="34" fill="hold">
                      <p:stCondLst>
                        <p:cond delay="indefinite"/>
                      </p:stCondLst>
                      <p:childTnLst>
                        <p:par>
                          <p:cTn id="35" fill="hold">
                            <p:stCondLst>
                              <p:cond delay="0"/>
                            </p:stCondLst>
                            <p:childTnLst>
                              <p:par>
                                <p:cTn id="36" presetID="16" presetClass="entr" presetSubtype="37" fill="hold" grpId="0" nodeType="click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barn(outVertical)">
                                      <p:cBhvr>
                                        <p:cTn id="38" dur="500"/>
                                        <p:tgtEl>
                                          <p:spTgt spid="3">
                                            <p:txEl>
                                              <p:pRg st="1" end="1"/>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3" name="cached_alert.wav"/>
                                        </p:tgtEl>
                                      </p:cMediaNode>
                                    </p:audio>
                                  </p:sub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1571625" y="0"/>
            <a:ext cx="5786438" cy="1143000"/>
          </a:xfrm>
          <a:prstGeom prst="flowChartPunchedTape">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r>
              <a:rPr lang="ar-EG" sz="4400" b="1" dirty="0"/>
              <a:t>أفكر، وأتحدث، وأكتب</a:t>
            </a:r>
            <a:endParaRPr lang="en-US" sz="4400" b="1" dirty="0"/>
          </a:p>
        </p:txBody>
      </p:sp>
      <p:sp>
        <p:nvSpPr>
          <p:cNvPr id="8" name="Round Diagonal Corner Rectangle 7"/>
          <p:cNvSpPr/>
          <p:nvPr/>
        </p:nvSpPr>
        <p:spPr bwMode="auto">
          <a:xfrm>
            <a:off x="214313" y="1357313"/>
            <a:ext cx="8501062" cy="5500687"/>
          </a:xfrm>
          <a:prstGeom prst="round2Diag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28681" name="TextBox 4"/>
          <p:cNvSpPr txBox="1">
            <a:spLocks noChangeArrowheads="1"/>
          </p:cNvSpPr>
          <p:nvPr/>
        </p:nvSpPr>
        <p:spPr bwMode="auto">
          <a:xfrm>
            <a:off x="428625" y="1357313"/>
            <a:ext cx="8072438"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EG" altLang="ar-SA" sz="3200" b="1"/>
          </a:p>
          <a:p>
            <a:pPr eaLnBrk="1" hangingPunct="1"/>
            <a:r>
              <a:rPr lang="ar-EG" altLang="ar-SA" sz="3200" b="1"/>
              <a:t>ما الدورُ الذي تؤديهِ النَّباتاتُ في دورةِ كلٍّ من: الماءِ، والكربونِ،والنيتروجينِ؟ </a:t>
            </a:r>
          </a:p>
          <a:p>
            <a:pPr eaLnBrk="1" hangingPunct="1"/>
            <a:endParaRPr lang="ar-EG" altLang="ar-SA" sz="3200" b="1"/>
          </a:p>
          <a:p>
            <a:pPr eaLnBrk="1" hangingPunct="1"/>
            <a:endParaRPr lang="ar-EG" altLang="ar-SA" sz="3200" b="1"/>
          </a:p>
          <a:p>
            <a:pPr eaLnBrk="1" hangingPunct="1"/>
            <a:endParaRPr lang="ar-EG" altLang="ar-SA" sz="3200" b="1"/>
          </a:p>
        </p:txBody>
      </p:sp>
      <p:sp>
        <p:nvSpPr>
          <p:cNvPr id="6" name="Cloud 5"/>
          <p:cNvSpPr/>
          <p:nvPr/>
        </p:nvSpPr>
        <p:spPr bwMode="auto">
          <a:xfrm>
            <a:off x="5357818" y="1071546"/>
            <a:ext cx="3571882" cy="765686"/>
          </a:xfrm>
          <a:prstGeom prst="flowChartPunchedTape">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EG" sz="3600" dirty="0"/>
              <a:t>1- الفكرةُ الرئيسيةُ</a:t>
            </a:r>
            <a:endParaRPr lang="ar-EG" sz="3600" b="1" dirty="0"/>
          </a:p>
        </p:txBody>
      </p:sp>
      <p:sp>
        <p:nvSpPr>
          <p:cNvPr id="9" name="مستطيل مستدير الزوايا 8"/>
          <p:cNvSpPr/>
          <p:nvPr/>
        </p:nvSpPr>
        <p:spPr>
          <a:xfrm>
            <a:off x="500063" y="2571750"/>
            <a:ext cx="7929562" cy="4392613"/>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a:defRPr/>
            </a:pPr>
            <a:r>
              <a:rPr lang="ar-EG" sz="2800" b="1" dirty="0">
                <a:solidFill>
                  <a:srgbClr val="C00000"/>
                </a:solidFill>
              </a:rPr>
              <a:t>في دورة الماء: أحد مصادر خروج بخار الماء إلى الهواء الجوي عن طريق عملية </a:t>
            </a:r>
            <a:r>
              <a:rPr lang="ar-EG" sz="2800" b="1" dirty="0" err="1">
                <a:solidFill>
                  <a:srgbClr val="C00000"/>
                </a:solidFill>
              </a:rPr>
              <a:t>النتح</a:t>
            </a:r>
            <a:r>
              <a:rPr lang="ar-EG" sz="2800" b="1" dirty="0">
                <a:solidFill>
                  <a:srgbClr val="C00000"/>
                </a:solidFill>
              </a:rPr>
              <a:t>.</a:t>
            </a:r>
            <a:endParaRPr lang="en-US" sz="2800" dirty="0">
              <a:solidFill>
                <a:srgbClr val="C00000"/>
              </a:solidFill>
            </a:endParaRPr>
          </a:p>
          <a:p>
            <a:pPr>
              <a:defRPr/>
            </a:pPr>
            <a:r>
              <a:rPr lang="ar-EG" sz="2800" b="1" dirty="0">
                <a:solidFill>
                  <a:srgbClr val="C00000"/>
                </a:solidFill>
              </a:rPr>
              <a:t>في دورة الكربون: يقوم النبات بامتصاص غاز ثاني أكسيد الكربون في عملية البناء الضوئي وتكوين</a:t>
            </a:r>
            <a:r>
              <a:rPr lang="ar-SA" sz="2800" b="1" dirty="0">
                <a:solidFill>
                  <a:srgbClr val="C00000"/>
                </a:solidFill>
              </a:rPr>
              <a:t> </a:t>
            </a:r>
            <a:r>
              <a:rPr lang="ar-EG" sz="2800" b="1" dirty="0">
                <a:solidFill>
                  <a:srgbClr val="C00000"/>
                </a:solidFill>
              </a:rPr>
              <a:t>السكر ومركبات أخرى مثل الدهون والبروتينات. كما إنه مصدر من مصادر غاز ثاني أكسيد الكربون  عن طريق تنفس النباتات.</a:t>
            </a:r>
            <a:endParaRPr lang="en-US" sz="2800" dirty="0">
              <a:solidFill>
                <a:srgbClr val="C00000"/>
              </a:solidFill>
            </a:endParaRPr>
          </a:p>
          <a:p>
            <a:pPr>
              <a:defRPr/>
            </a:pPr>
            <a:r>
              <a:rPr lang="ar-EG" sz="2800" b="1" dirty="0">
                <a:solidFill>
                  <a:srgbClr val="C00000"/>
                </a:solidFill>
              </a:rPr>
              <a:t>في دورة النيتروجين: تقوم النباتات بامتصاص </a:t>
            </a:r>
            <a:r>
              <a:rPr lang="ar-EG" sz="2800" b="1" dirty="0" err="1">
                <a:solidFill>
                  <a:srgbClr val="C00000"/>
                </a:solidFill>
              </a:rPr>
              <a:t>النترات</a:t>
            </a:r>
            <a:r>
              <a:rPr lang="ar-EG" sz="2800" b="1" dirty="0">
                <a:solidFill>
                  <a:srgbClr val="C00000"/>
                </a:solidFill>
              </a:rPr>
              <a:t> ويستخدم النيتروجين الموجود في </a:t>
            </a:r>
            <a:r>
              <a:rPr lang="ar-EG" sz="2800" b="1" dirty="0" err="1">
                <a:solidFill>
                  <a:srgbClr val="C00000"/>
                </a:solidFill>
              </a:rPr>
              <a:t>النترات</a:t>
            </a:r>
            <a:r>
              <a:rPr lang="ar-EG" sz="2800" b="1" dirty="0">
                <a:solidFill>
                  <a:srgbClr val="C00000"/>
                </a:solidFill>
              </a:rPr>
              <a:t> في صنع البروتينات والتي يتغذى عليها  الحيوان وتحصل من خلالها على النيتروجين؟</a:t>
            </a:r>
            <a:endParaRPr lang="en-US" sz="2800" dirty="0">
              <a:solidFill>
                <a:srgbClr val="C00000"/>
              </a:solidFill>
            </a:endParaRPr>
          </a:p>
        </p:txBody>
      </p:sp>
    </p:spTree>
    <p:extLst>
      <p:ext uri="{BB962C8B-B14F-4D97-AF65-F5344CB8AC3E}">
        <p14:creationId xmlns:p14="http://schemas.microsoft.com/office/powerpoint/2010/main" val="3292427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childTnLst>
                          </p:cTn>
                        </p:par>
                        <p:par>
                          <p:cTn id="8" fill="hold" nodeType="afterGroup">
                            <p:stCondLst>
                              <p:cond delay="500"/>
                            </p:stCondLst>
                            <p:childTnLst>
                              <p:par>
                                <p:cTn id="9" presetID="25"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8"/>
                                        </p:tgtEl>
                                      </p:cBhvr>
                                    </p:animEffect>
                                  </p:childTnLst>
                                  <p:subTnLst>
                                    <p:audio>
                                      <p:cMediaNode>
                                        <p:cTn display="0" masterRel="sameClick">
                                          <p:stCondLst>
                                            <p:cond evt="begin" delay="0">
                                              <p:tn val="9"/>
                                            </p:cond>
                                          </p:stCondLst>
                                          <p:endCondLst>
                                            <p:cond evt="onStopAudio" delay="0">
                                              <p:tgtEl>
                                                <p:sldTgt/>
                                              </p:tgtEl>
                                            </p:cond>
                                          </p:endCondLst>
                                        </p:cTn>
                                        <p:tgtEl>
                                          <p:sndTgt r:embed="rId3" name="Music_LastFinal.wav"/>
                                        </p:tgtEl>
                                      </p:cMediaNode>
                                    </p:audio>
                                  </p:subTnLst>
                                </p:cTn>
                              </p:par>
                            </p:childTnLst>
                          </p:cTn>
                        </p:par>
                      </p:childTnLst>
                    </p:cTn>
                  </p:par>
                  <p:par>
                    <p:cTn id="19" fill="hold" nodeType="clickPar">
                      <p:stCondLst>
                        <p:cond delay="indefinite"/>
                      </p:stCondLst>
                      <p:childTnLst>
                        <p:par>
                          <p:cTn id="20" fill="hold" nodeType="withGroup">
                            <p:stCondLst>
                              <p:cond delay="0"/>
                            </p:stCondLst>
                            <p:childTnLst>
                              <p:par>
                                <p:cTn id="21" presetID="2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6" dur="1000" fill="hold"/>
                                        <p:tgtEl>
                                          <p:spTgt spid="6"/>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4" name="breeze.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25" presetClass="entr" presetSubtype="0" fill="hold" grpId="0" nodeType="clickEffect">
                                  <p:stCondLst>
                                    <p:cond delay="0"/>
                                  </p:stCondLst>
                                  <p:childTnLst>
                                    <p:set>
                                      <p:cBhvr>
                                        <p:cTn id="34" dur="1" fill="hold">
                                          <p:stCondLst>
                                            <p:cond delay="0"/>
                                          </p:stCondLst>
                                        </p:cTn>
                                        <p:tgtEl>
                                          <p:spTgt spid="28681">
                                            <p:txEl>
                                              <p:pRg st="1" end="1"/>
                                            </p:txEl>
                                          </p:spTgt>
                                        </p:tgtEl>
                                        <p:attrNameLst>
                                          <p:attrName>style.visibility</p:attrName>
                                        </p:attrNameLst>
                                      </p:cBhvr>
                                      <p:to>
                                        <p:strVal val="visible"/>
                                      </p:to>
                                    </p:set>
                                    <p:anim calcmode="lin" valueType="num">
                                      <p:cBhvr>
                                        <p:cTn id="35" dur="500" decel="50000" fill="hold">
                                          <p:stCondLst>
                                            <p:cond delay="0"/>
                                          </p:stCondLst>
                                        </p:cTn>
                                        <p:tgtEl>
                                          <p:spTgt spid="28681">
                                            <p:txEl>
                                              <p:pRg st="1" end="1"/>
                                            </p:txEl>
                                          </p:spTgt>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28681">
                                            <p:txEl>
                                              <p:pRg st="1" end="1"/>
                                            </p:txEl>
                                          </p:spTgt>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28681">
                                            <p:txEl>
                                              <p:pRg st="1" end="1"/>
                                            </p:txEl>
                                          </p:spTgt>
                                        </p:tgtEl>
                                        <p:attrNameLst>
                                          <p:attrName>ppt_w</p:attrName>
                                        </p:attrNameLst>
                                      </p:cBhvr>
                                      <p:tavLst>
                                        <p:tav tm="0">
                                          <p:val>
                                            <p:strVal val="#ppt_w*.05"/>
                                          </p:val>
                                        </p:tav>
                                        <p:tav tm="100000">
                                          <p:val>
                                            <p:strVal val="#ppt_w"/>
                                          </p:val>
                                        </p:tav>
                                      </p:tavLst>
                                    </p:anim>
                                    <p:anim calcmode="lin" valueType="num">
                                      <p:cBhvr>
                                        <p:cTn id="38" dur="1000" fill="hold"/>
                                        <p:tgtEl>
                                          <p:spTgt spid="28681">
                                            <p:txEl>
                                              <p:pRg st="1" end="1"/>
                                            </p:txEl>
                                          </p:spTgt>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28681">
                                            <p:txEl>
                                              <p:pRg st="1" end="1"/>
                                            </p:txEl>
                                          </p:spTgt>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28681">
                                            <p:txEl>
                                              <p:pRg st="1" end="1"/>
                                            </p:txEl>
                                          </p:spTgt>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28681">
                                            <p:txEl>
                                              <p:pRg st="1" end="1"/>
                                            </p:txEl>
                                          </p:spTgt>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28681">
                                            <p:txEl>
                                              <p:pRg st="1" end="1"/>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5" name="online.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build="p"/>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1571625" y="0"/>
            <a:ext cx="5786438" cy="1143000"/>
          </a:xfrm>
          <a:prstGeom prst="flowChartPunchedTape">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r>
              <a:rPr lang="ar-EG" sz="4400" b="1" dirty="0"/>
              <a:t>أفكر، وأتحدث، وأكتب</a:t>
            </a:r>
            <a:endParaRPr lang="en-US" sz="4400" b="1" dirty="0"/>
          </a:p>
        </p:txBody>
      </p:sp>
      <p:sp>
        <p:nvSpPr>
          <p:cNvPr id="8" name="Round Diagonal Corner Rectangle 7"/>
          <p:cNvSpPr/>
          <p:nvPr/>
        </p:nvSpPr>
        <p:spPr bwMode="auto">
          <a:xfrm>
            <a:off x="214313" y="1357313"/>
            <a:ext cx="8501062" cy="5500687"/>
          </a:xfrm>
          <a:prstGeom prst="round2Diag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28681" name="TextBox 4"/>
          <p:cNvSpPr txBox="1">
            <a:spLocks noChangeArrowheads="1"/>
          </p:cNvSpPr>
          <p:nvPr/>
        </p:nvSpPr>
        <p:spPr bwMode="auto">
          <a:xfrm>
            <a:off x="428625" y="2071688"/>
            <a:ext cx="80724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EG" altLang="ar-SA" sz="3200"/>
          </a:p>
          <a:p>
            <a:pPr eaLnBrk="1" hangingPunct="1"/>
            <a:r>
              <a:rPr lang="ar-EG" altLang="ar-SA" sz="3200"/>
              <a:t>يتحولُ الغَازُ إلى سائلٍ عندَ _____ .</a:t>
            </a:r>
          </a:p>
        </p:txBody>
      </p:sp>
      <p:sp>
        <p:nvSpPr>
          <p:cNvPr id="7" name="Cloud 5"/>
          <p:cNvSpPr/>
          <p:nvPr/>
        </p:nvSpPr>
        <p:spPr bwMode="auto">
          <a:xfrm>
            <a:off x="5286380" y="1142984"/>
            <a:ext cx="3571882" cy="765686"/>
          </a:xfrm>
          <a:prstGeom prst="flowChartPunchedTape">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EG" sz="3600" dirty="0"/>
              <a:t>2- المُفرداتُ </a:t>
            </a:r>
            <a:endParaRPr lang="ar-EG" sz="3600" b="1" dirty="0"/>
          </a:p>
        </p:txBody>
      </p:sp>
      <p:sp>
        <p:nvSpPr>
          <p:cNvPr id="9" name="مستطيل مستدير الزوايا 8"/>
          <p:cNvSpPr/>
          <p:nvPr/>
        </p:nvSpPr>
        <p:spPr>
          <a:xfrm>
            <a:off x="3071813" y="2578100"/>
            <a:ext cx="2500312" cy="850900"/>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ar-SA" sz="4400" b="1" dirty="0" err="1"/>
              <a:t>التكثف</a:t>
            </a:r>
            <a:endParaRPr lang="en-US" sz="4400" dirty="0"/>
          </a:p>
        </p:txBody>
      </p:sp>
    </p:spTree>
    <p:extLst>
      <p:ext uri="{BB962C8B-B14F-4D97-AF65-F5344CB8AC3E}">
        <p14:creationId xmlns:p14="http://schemas.microsoft.com/office/powerpoint/2010/main" val="2384113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8681">
                                            <p:txEl>
                                              <p:pRg st="1" end="1"/>
                                            </p:txEl>
                                          </p:spTgt>
                                        </p:tgtEl>
                                        <p:attrNameLst>
                                          <p:attrName>style.visibility</p:attrName>
                                        </p:attrNameLst>
                                      </p:cBhvr>
                                      <p:to>
                                        <p:strVal val="visible"/>
                                      </p:to>
                                    </p:set>
                                    <p:anim calcmode="lin" valueType="num">
                                      <p:cBhvr>
                                        <p:cTn id="19" dur="500" decel="50000" fill="hold">
                                          <p:stCondLst>
                                            <p:cond delay="0"/>
                                          </p:stCondLst>
                                        </p:cTn>
                                        <p:tgtEl>
                                          <p:spTgt spid="28681">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8681">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8681">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28681">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8681">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8681">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8681">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8681">
                                            <p:txEl>
                                              <p:pRg st="1" end="1"/>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3" name="online.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build="p"/>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1571625" y="0"/>
            <a:ext cx="5786438" cy="1143000"/>
          </a:xfrm>
          <a:prstGeom prst="flowChartPunchedTape">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r>
              <a:rPr lang="ar-EG" sz="4400" b="1" dirty="0"/>
              <a:t>أفكر، وأتحدث، وأكتب</a:t>
            </a:r>
            <a:endParaRPr lang="en-US" sz="4400" b="1" dirty="0"/>
          </a:p>
        </p:txBody>
      </p:sp>
      <p:sp>
        <p:nvSpPr>
          <p:cNvPr id="8" name="Round Diagonal Corner Rectangle 7"/>
          <p:cNvSpPr/>
          <p:nvPr/>
        </p:nvSpPr>
        <p:spPr bwMode="auto">
          <a:xfrm>
            <a:off x="214313" y="1357313"/>
            <a:ext cx="8501062" cy="5500687"/>
          </a:xfrm>
          <a:prstGeom prst="round2Diag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28681" name="TextBox 4"/>
          <p:cNvSpPr txBox="1">
            <a:spLocks noChangeArrowheads="1"/>
          </p:cNvSpPr>
          <p:nvPr/>
        </p:nvSpPr>
        <p:spPr bwMode="auto">
          <a:xfrm>
            <a:off x="214313" y="2071688"/>
            <a:ext cx="82867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EG" altLang="ar-SA" sz="3200"/>
          </a:p>
          <a:p>
            <a:pPr eaLnBrk="1" hangingPunct="1"/>
            <a:r>
              <a:rPr lang="ar-EG" altLang="ar-SA" sz="3200"/>
              <a:t>أَكتبُ مُلخَصَا عن الأشياءِ التي يُعادُ تَدويرُها في النظامِ البيئيِّ. </a:t>
            </a:r>
          </a:p>
          <a:p>
            <a:pPr eaLnBrk="1" hangingPunct="1"/>
            <a:endParaRPr lang="uk-UA" altLang="ar-SA" sz="3200"/>
          </a:p>
        </p:txBody>
      </p:sp>
      <p:sp>
        <p:nvSpPr>
          <p:cNvPr id="6" name="Cloud 5"/>
          <p:cNvSpPr/>
          <p:nvPr/>
        </p:nvSpPr>
        <p:spPr bwMode="auto">
          <a:xfrm>
            <a:off x="5357818" y="1571612"/>
            <a:ext cx="3571882" cy="765686"/>
          </a:xfrm>
          <a:prstGeom prst="flowChartPunchedTape">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EG" sz="3600" dirty="0"/>
              <a:t>3- أُلخِّصُ</a:t>
            </a:r>
            <a:endParaRPr lang="ar-EG" sz="3600" b="1" dirty="0"/>
          </a:p>
        </p:txBody>
      </p:sp>
      <p:grpSp>
        <p:nvGrpSpPr>
          <p:cNvPr id="3" name="Групувати 20"/>
          <p:cNvGrpSpPr>
            <a:grpSpLocks/>
          </p:cNvGrpSpPr>
          <p:nvPr/>
        </p:nvGrpSpPr>
        <p:grpSpPr bwMode="auto">
          <a:xfrm>
            <a:off x="857250" y="3500438"/>
            <a:ext cx="7286625" cy="3000375"/>
            <a:chOff x="857200" y="3500438"/>
            <a:chExt cx="7286728" cy="3000395"/>
          </a:xfrm>
        </p:grpSpPr>
        <p:sp>
          <p:nvSpPr>
            <p:cNvPr id="10" name="Округлений прямокутник 9"/>
            <p:cNvSpPr/>
            <p:nvPr/>
          </p:nvSpPr>
          <p:spPr>
            <a:xfrm>
              <a:off x="857200" y="4857759"/>
              <a:ext cx="7286728" cy="1643074"/>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ar-SA" sz="3600" dirty="0"/>
                <a:t>يتم تدوير الماء </a:t>
              </a:r>
              <a:r>
                <a:rPr lang="ar-SA" sz="3600" dirty="0" err="1"/>
                <a:t>و</a:t>
              </a:r>
              <a:r>
                <a:rPr lang="ar-SA" sz="3600" dirty="0"/>
                <a:t> الكربون </a:t>
              </a:r>
              <a:r>
                <a:rPr lang="ar-SA" sz="3600" dirty="0" err="1"/>
                <a:t>و</a:t>
              </a:r>
              <a:r>
                <a:rPr lang="ar-SA" sz="3600" dirty="0"/>
                <a:t> النيتروجين في الطبيعة بشكل مستمر </a:t>
              </a:r>
              <a:r>
                <a:rPr lang="ar-SA" sz="3600" dirty="0" err="1"/>
                <a:t>و</a:t>
              </a:r>
              <a:r>
                <a:rPr lang="ar-SA" sz="3600" dirty="0"/>
                <a:t> بصورة تضمن بقاءها إلى ما شاء الله</a:t>
              </a:r>
              <a:endParaRPr lang="uk-UA" sz="3600" dirty="0"/>
            </a:p>
          </p:txBody>
        </p:sp>
        <p:grpSp>
          <p:nvGrpSpPr>
            <p:cNvPr id="58378" name="Групувати 19"/>
            <p:cNvGrpSpPr>
              <a:grpSpLocks/>
            </p:cNvGrpSpPr>
            <p:nvPr/>
          </p:nvGrpSpPr>
          <p:grpSpPr bwMode="auto">
            <a:xfrm>
              <a:off x="2000232" y="3500438"/>
              <a:ext cx="5000660" cy="1357323"/>
              <a:chOff x="2000232" y="3500438"/>
              <a:chExt cx="5000660" cy="1357323"/>
            </a:xfrm>
          </p:grpSpPr>
          <p:sp>
            <p:nvSpPr>
              <p:cNvPr id="12" name="Округлений прямокутник 11"/>
              <p:cNvSpPr/>
              <p:nvPr/>
            </p:nvSpPr>
            <p:spPr>
              <a:xfrm>
                <a:off x="2000216" y="3500438"/>
                <a:ext cx="1500209" cy="571504"/>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ar-SA" dirty="0"/>
                  <a:t>النيتروجين</a:t>
                </a:r>
                <a:endParaRPr lang="uk-UA" dirty="0"/>
              </a:p>
            </p:txBody>
          </p:sp>
          <p:sp>
            <p:nvSpPr>
              <p:cNvPr id="13" name="Округлений прямокутник 12"/>
              <p:cNvSpPr/>
              <p:nvPr/>
            </p:nvSpPr>
            <p:spPr>
              <a:xfrm>
                <a:off x="5500704" y="3500438"/>
                <a:ext cx="1500208" cy="571504"/>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ar-SA" dirty="0"/>
                  <a:t>الماء</a:t>
                </a:r>
                <a:endParaRPr lang="uk-UA" dirty="0"/>
              </a:p>
            </p:txBody>
          </p:sp>
          <p:sp>
            <p:nvSpPr>
              <p:cNvPr id="14" name="Округлений прямокутник 13"/>
              <p:cNvSpPr/>
              <p:nvPr/>
            </p:nvSpPr>
            <p:spPr>
              <a:xfrm>
                <a:off x="3786179" y="3500438"/>
                <a:ext cx="1500208" cy="571504"/>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ar-SA" dirty="0"/>
                  <a:t>الكربون</a:t>
                </a:r>
                <a:endParaRPr lang="uk-UA" dirty="0"/>
              </a:p>
            </p:txBody>
          </p:sp>
          <p:cxnSp>
            <p:nvCxnSpPr>
              <p:cNvPr id="15" name="Пряма зі стрілкою 14"/>
              <p:cNvCxnSpPr>
                <a:stCxn id="14" idx="2"/>
              </p:cNvCxnSpPr>
              <p:nvPr/>
            </p:nvCxnSpPr>
            <p:spPr>
              <a:xfrm rot="16200000" flipH="1">
                <a:off x="4160838" y="4446594"/>
                <a:ext cx="785817" cy="365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Пряма зі стрілкою 15"/>
              <p:cNvCxnSpPr>
                <a:stCxn id="13" idx="2"/>
              </p:cNvCxnSpPr>
              <p:nvPr/>
            </p:nvCxnSpPr>
            <p:spPr>
              <a:xfrm rot="5400000">
                <a:off x="5376086" y="3982244"/>
                <a:ext cx="785817" cy="9652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Пряма зі стрілкою 16"/>
              <p:cNvCxnSpPr>
                <a:stCxn id="12" idx="2"/>
              </p:cNvCxnSpPr>
              <p:nvPr/>
            </p:nvCxnSpPr>
            <p:spPr>
              <a:xfrm rot="16200000" flipH="1">
                <a:off x="2874944" y="3946524"/>
                <a:ext cx="785817" cy="10366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772667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8681"/>
                                        </p:tgtEl>
                                        <p:attrNameLst>
                                          <p:attrName>style.visibility</p:attrName>
                                        </p:attrNameLst>
                                      </p:cBhvr>
                                      <p:to>
                                        <p:strVal val="visible"/>
                                      </p:to>
                                    </p:set>
                                    <p:anim calcmode="lin" valueType="num">
                                      <p:cBhvr>
                                        <p:cTn id="19" dur="500" decel="50000" fill="hold">
                                          <p:stCondLst>
                                            <p:cond delay="0"/>
                                          </p:stCondLst>
                                        </p:cTn>
                                        <p:tgtEl>
                                          <p:spTgt spid="28681"/>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8681"/>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8681"/>
                                        </p:tgtEl>
                                        <p:attrNameLst>
                                          <p:attrName>ppt_w</p:attrName>
                                        </p:attrNameLst>
                                      </p:cBhvr>
                                      <p:tavLst>
                                        <p:tav tm="0">
                                          <p:val>
                                            <p:strVal val="#ppt_w*.05"/>
                                          </p:val>
                                        </p:tav>
                                        <p:tav tm="100000">
                                          <p:val>
                                            <p:strVal val="#ppt_w"/>
                                          </p:val>
                                        </p:tav>
                                      </p:tavLst>
                                    </p:anim>
                                    <p:anim calcmode="lin" valueType="num">
                                      <p:cBhvr>
                                        <p:cTn id="22" dur="1000" fill="hold"/>
                                        <p:tgtEl>
                                          <p:spTgt spid="28681"/>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8681"/>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8681"/>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8681"/>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8681"/>
                                        </p:tgtEl>
                                      </p:cBhvr>
                                    </p:animEffect>
                                  </p:childTnLst>
                                  <p:subTnLst>
                                    <p:audio>
                                      <p:cMediaNode>
                                        <p:cTn display="0" masterRel="sameClick">
                                          <p:stCondLst>
                                            <p:cond evt="begin" delay="0">
                                              <p:tn val="17"/>
                                            </p:cond>
                                          </p:stCondLst>
                                          <p:endCondLst>
                                            <p:cond evt="onStopAudio" delay="0">
                                              <p:tgtEl>
                                                <p:sldTgt/>
                                              </p:tgtEl>
                                            </p:cond>
                                          </p:endCondLst>
                                        </p:cTn>
                                        <p:tgtEl>
                                          <p:sndTgt r:embed="rId3" name="Active.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Activ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1571625" y="0"/>
            <a:ext cx="5786438" cy="1143000"/>
          </a:xfrm>
          <a:prstGeom prst="flowChartPunchedTape">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r>
              <a:rPr lang="ar-EG" sz="4400" b="1" dirty="0"/>
              <a:t>أفكر، وأتحدث، وأكتب</a:t>
            </a:r>
            <a:endParaRPr lang="en-US" sz="4400" b="1" dirty="0"/>
          </a:p>
        </p:txBody>
      </p:sp>
      <p:sp>
        <p:nvSpPr>
          <p:cNvPr id="8" name="Round Diagonal Corner Rectangle 7"/>
          <p:cNvSpPr/>
          <p:nvPr/>
        </p:nvSpPr>
        <p:spPr bwMode="auto">
          <a:xfrm>
            <a:off x="214313" y="1357313"/>
            <a:ext cx="8501062" cy="5500687"/>
          </a:xfrm>
          <a:prstGeom prst="round2Diag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28681" name="TextBox 4"/>
          <p:cNvSpPr txBox="1">
            <a:spLocks noChangeArrowheads="1"/>
          </p:cNvSpPr>
          <p:nvPr/>
        </p:nvSpPr>
        <p:spPr bwMode="auto">
          <a:xfrm>
            <a:off x="357188" y="2071688"/>
            <a:ext cx="821531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ar-EG" altLang="ar-SA" sz="3200"/>
          </a:p>
          <a:p>
            <a:pPr eaLnBrk="1" hangingPunct="1"/>
            <a:endParaRPr lang="ar-EG" altLang="ar-SA" sz="3200"/>
          </a:p>
          <a:p>
            <a:pPr eaLnBrk="1" hangingPunct="1"/>
            <a:r>
              <a:rPr lang="ar-EG" altLang="ar-SA" sz="3200"/>
              <a:t>تَشكو محاصيلُ أحد المُزارعِين من عَدمِ جَودتِها مقارنةً بالسّنواتِ السابقةِ ماذا يُمكنُ للمُزارعِ أَن يَفعلَ حتى يحسِّنَ من مَحاصيلهِ؟</a:t>
            </a:r>
          </a:p>
        </p:txBody>
      </p:sp>
      <p:sp>
        <p:nvSpPr>
          <p:cNvPr id="6" name="Cloud 5"/>
          <p:cNvSpPr/>
          <p:nvPr/>
        </p:nvSpPr>
        <p:spPr bwMode="auto">
          <a:xfrm>
            <a:off x="5286380" y="2000240"/>
            <a:ext cx="3571882" cy="765686"/>
          </a:xfrm>
          <a:prstGeom prst="flowChartPunchedTape">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EG" sz="3600" b="1" dirty="0"/>
              <a:t>4- التفكيرُ الناقدُ </a:t>
            </a:r>
          </a:p>
        </p:txBody>
      </p:sp>
      <p:sp>
        <p:nvSpPr>
          <p:cNvPr id="7" name="مستطيل مستدير الزوايا 6"/>
          <p:cNvSpPr/>
          <p:nvPr/>
        </p:nvSpPr>
        <p:spPr>
          <a:xfrm>
            <a:off x="785813" y="5429250"/>
            <a:ext cx="7429500" cy="782638"/>
          </a:xfrm>
          <a:prstGeom prst="roundRect">
            <a:avLst/>
          </a:prstGeom>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ar-EG" sz="4000" b="1" dirty="0"/>
              <a:t>أن يضيف </a:t>
            </a:r>
            <a:r>
              <a:rPr lang="ar-EG" sz="4000" b="1" dirty="0" err="1"/>
              <a:t>الدبال</a:t>
            </a:r>
            <a:r>
              <a:rPr lang="ar-EG" sz="4000" b="1" dirty="0"/>
              <a:t> لتسميد التربة</a:t>
            </a:r>
            <a:r>
              <a:rPr lang="ar-EG" sz="4000" dirty="0"/>
              <a:t>.</a:t>
            </a:r>
            <a:endParaRPr lang="en-US" sz="4000" dirty="0"/>
          </a:p>
        </p:txBody>
      </p:sp>
    </p:spTree>
    <p:extLst>
      <p:ext uri="{BB962C8B-B14F-4D97-AF65-F5344CB8AC3E}">
        <p14:creationId xmlns:p14="http://schemas.microsoft.com/office/powerpoint/2010/main" val="1759036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8681">
                                            <p:txEl>
                                              <p:pRg st="2" end="2"/>
                                            </p:txEl>
                                          </p:spTgt>
                                        </p:tgtEl>
                                        <p:attrNameLst>
                                          <p:attrName>style.visibility</p:attrName>
                                        </p:attrNameLst>
                                      </p:cBhvr>
                                      <p:to>
                                        <p:strVal val="visible"/>
                                      </p:to>
                                    </p:set>
                                    <p:anim calcmode="lin" valueType="num">
                                      <p:cBhvr>
                                        <p:cTn id="19" dur="500" decel="50000" fill="hold">
                                          <p:stCondLst>
                                            <p:cond delay="0"/>
                                          </p:stCondLst>
                                        </p:cTn>
                                        <p:tgtEl>
                                          <p:spTgt spid="28681">
                                            <p:txEl>
                                              <p:pRg st="2" end="2"/>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8681">
                                            <p:txEl>
                                              <p:pRg st="2" end="2"/>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8681">
                                            <p:txEl>
                                              <p:pRg st="2" end="2"/>
                                            </p:txEl>
                                          </p:spTgt>
                                        </p:tgtEl>
                                        <p:attrNameLst>
                                          <p:attrName>ppt_w</p:attrName>
                                        </p:attrNameLst>
                                      </p:cBhvr>
                                      <p:tavLst>
                                        <p:tav tm="0">
                                          <p:val>
                                            <p:strVal val="#ppt_w*.05"/>
                                          </p:val>
                                        </p:tav>
                                        <p:tav tm="100000">
                                          <p:val>
                                            <p:strVal val="#ppt_w"/>
                                          </p:val>
                                        </p:tav>
                                      </p:tavLst>
                                    </p:anim>
                                    <p:anim calcmode="lin" valueType="num">
                                      <p:cBhvr>
                                        <p:cTn id="22" dur="1000" fill="hold"/>
                                        <p:tgtEl>
                                          <p:spTgt spid="28681">
                                            <p:txEl>
                                              <p:pRg st="2" end="2"/>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8681">
                                            <p:txEl>
                                              <p:pRg st="2" end="2"/>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8681">
                                            <p:txEl>
                                              <p:pRg st="2" end="2"/>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8681">
                                            <p:txEl>
                                              <p:pRg st="2" end="2"/>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8681">
                                            <p:txEl>
                                              <p:pRg st="2" end="2"/>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3" name="online.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build="p"/>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1571625" y="0"/>
            <a:ext cx="5786438" cy="1143000"/>
          </a:xfrm>
          <a:prstGeom prst="flowChartPunchedTape">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r>
              <a:rPr lang="ar-EG" sz="4400" b="1" dirty="0"/>
              <a:t>أفكر، وأتحدث، وأكتب</a:t>
            </a:r>
            <a:endParaRPr lang="en-US" sz="4400" b="1" dirty="0"/>
          </a:p>
        </p:txBody>
      </p:sp>
      <p:sp>
        <p:nvSpPr>
          <p:cNvPr id="8" name="Round Diagonal Corner Rectangle 7"/>
          <p:cNvSpPr/>
          <p:nvPr/>
        </p:nvSpPr>
        <p:spPr bwMode="auto">
          <a:xfrm>
            <a:off x="214313" y="1357313"/>
            <a:ext cx="8501062" cy="5500687"/>
          </a:xfrm>
          <a:prstGeom prst="round2Diag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28681" name="TextBox 4"/>
          <p:cNvSpPr txBox="1">
            <a:spLocks noChangeArrowheads="1"/>
          </p:cNvSpPr>
          <p:nvPr/>
        </p:nvSpPr>
        <p:spPr bwMode="auto">
          <a:xfrm>
            <a:off x="357188" y="2357438"/>
            <a:ext cx="8215312"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ar-EG" altLang="ar-SA" sz="3200"/>
              <a:t>أَيُ العَملياتِ التاليةِ تُطلقُ ثانيَ أكسيدِ الكربونِ؟</a:t>
            </a:r>
          </a:p>
          <a:p>
            <a:pPr eaLnBrk="1" hangingPunct="1"/>
            <a:r>
              <a:rPr lang="ar-EG" altLang="ar-SA" sz="3200"/>
              <a:t>البناءُ الضّوئيٌ، التّنفسُ</a:t>
            </a:r>
          </a:p>
          <a:p>
            <a:pPr eaLnBrk="1" hangingPunct="1"/>
            <a:endParaRPr lang="ar-EG" altLang="ar-SA" sz="3200"/>
          </a:p>
          <a:p>
            <a:pPr eaLnBrk="1" hangingPunct="1"/>
            <a:r>
              <a:rPr lang="ar-EG" altLang="ar-SA" sz="3200"/>
              <a:t>البناءُ الضوئيُ، حرقُ الوقودِ </a:t>
            </a:r>
          </a:p>
          <a:p>
            <a:pPr eaLnBrk="1" hangingPunct="1"/>
            <a:endParaRPr lang="ar-EG" altLang="ar-SA" sz="3200"/>
          </a:p>
          <a:p>
            <a:pPr eaLnBrk="1" hangingPunct="1"/>
            <a:r>
              <a:rPr lang="ar-EG" altLang="ar-SA" sz="3200"/>
              <a:t>التنفسُ، التحلٌلُ   </a:t>
            </a:r>
          </a:p>
          <a:p>
            <a:pPr eaLnBrk="1" hangingPunct="1"/>
            <a:endParaRPr lang="ar-EG" altLang="ar-SA" sz="3200"/>
          </a:p>
          <a:p>
            <a:pPr eaLnBrk="1" hangingPunct="1"/>
            <a:r>
              <a:rPr lang="ar-EG" altLang="ar-SA" sz="3200"/>
              <a:t>البناءُ الضوئِي، التحلٌلُ</a:t>
            </a:r>
          </a:p>
        </p:txBody>
      </p:sp>
      <p:sp>
        <p:nvSpPr>
          <p:cNvPr id="7" name="Cloud 5"/>
          <p:cNvSpPr/>
          <p:nvPr/>
        </p:nvSpPr>
        <p:spPr bwMode="auto">
          <a:xfrm>
            <a:off x="3643306" y="1500174"/>
            <a:ext cx="5286394" cy="765686"/>
          </a:xfrm>
          <a:prstGeom prst="flowChartPunchedTape">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EG" sz="3600" b="1" dirty="0"/>
              <a:t>5- أَختارُ الإجابةَ الصحيحةَ </a:t>
            </a:r>
          </a:p>
        </p:txBody>
      </p:sp>
      <p:sp>
        <p:nvSpPr>
          <p:cNvPr id="9" name="Heptagon 1"/>
          <p:cNvSpPr/>
          <p:nvPr/>
        </p:nvSpPr>
        <p:spPr>
          <a:xfrm>
            <a:off x="8572500" y="2786063"/>
            <a:ext cx="571500" cy="642937"/>
          </a:xfrm>
          <a:prstGeom prst="dodecagon">
            <a:avLst/>
          </a:prstGeom>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r>
              <a:rPr lang="ar-EG" sz="4400" b="1" dirty="0"/>
              <a:t>أ</a:t>
            </a:r>
            <a:endParaRPr lang="ar-EG" sz="4400" dirty="0"/>
          </a:p>
        </p:txBody>
      </p:sp>
      <p:sp>
        <p:nvSpPr>
          <p:cNvPr id="10" name="Heptagon 1"/>
          <p:cNvSpPr/>
          <p:nvPr/>
        </p:nvSpPr>
        <p:spPr>
          <a:xfrm>
            <a:off x="8572500" y="3714750"/>
            <a:ext cx="571500" cy="642938"/>
          </a:xfrm>
          <a:prstGeom prst="dodecagon">
            <a:avLst/>
          </a:prstGeom>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r>
              <a:rPr lang="ar-EG" sz="4400" b="1" dirty="0"/>
              <a:t>ب</a:t>
            </a:r>
            <a:endParaRPr lang="ar-EG" sz="4400" dirty="0"/>
          </a:p>
        </p:txBody>
      </p:sp>
      <p:sp>
        <p:nvSpPr>
          <p:cNvPr id="11" name="Heptagon 1"/>
          <p:cNvSpPr/>
          <p:nvPr/>
        </p:nvSpPr>
        <p:spPr>
          <a:xfrm>
            <a:off x="8572500" y="4714875"/>
            <a:ext cx="571500" cy="642938"/>
          </a:xfrm>
          <a:prstGeom prst="dodecagon">
            <a:avLst/>
          </a:prstGeom>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r>
              <a:rPr lang="ar-EG" sz="4400" b="1" dirty="0"/>
              <a:t>ج</a:t>
            </a:r>
            <a:endParaRPr lang="ar-EG" sz="4400" dirty="0"/>
          </a:p>
        </p:txBody>
      </p:sp>
      <p:sp>
        <p:nvSpPr>
          <p:cNvPr id="12" name="Heptagon 1"/>
          <p:cNvSpPr/>
          <p:nvPr/>
        </p:nvSpPr>
        <p:spPr>
          <a:xfrm>
            <a:off x="8572500" y="5715000"/>
            <a:ext cx="571500" cy="642938"/>
          </a:xfrm>
          <a:prstGeom prst="dodecagon">
            <a:avLst/>
          </a:prstGeom>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r>
              <a:rPr lang="ar-EG" sz="4400" b="1" dirty="0"/>
              <a:t>د</a:t>
            </a:r>
            <a:endParaRPr lang="ar-EG" sz="4400" dirty="0"/>
          </a:p>
        </p:txBody>
      </p:sp>
      <p:sp>
        <p:nvSpPr>
          <p:cNvPr id="13" name="مستطيل مستدير الزوايا 12"/>
          <p:cNvSpPr/>
          <p:nvPr/>
        </p:nvSpPr>
        <p:spPr>
          <a:xfrm>
            <a:off x="5429250" y="4718050"/>
            <a:ext cx="2000250" cy="782638"/>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ar-EG" sz="4000" b="1" dirty="0"/>
              <a:t> √</a:t>
            </a:r>
            <a:endParaRPr lang="en-US" sz="4000" dirty="0"/>
          </a:p>
        </p:txBody>
      </p:sp>
    </p:spTree>
    <p:extLst>
      <p:ext uri="{BB962C8B-B14F-4D97-AF65-F5344CB8AC3E}">
        <p14:creationId xmlns:p14="http://schemas.microsoft.com/office/powerpoint/2010/main" val="2456674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8681">
                                            <p:txEl>
                                              <p:pRg st="0" end="0"/>
                                            </p:txEl>
                                          </p:spTgt>
                                        </p:tgtEl>
                                        <p:attrNameLst>
                                          <p:attrName>style.visibility</p:attrName>
                                        </p:attrNameLst>
                                      </p:cBhvr>
                                      <p:to>
                                        <p:strVal val="visible"/>
                                      </p:to>
                                    </p:set>
                                    <p:anim calcmode="lin" valueType="num">
                                      <p:cBhvr>
                                        <p:cTn id="19" dur="500" decel="50000" fill="hold">
                                          <p:stCondLst>
                                            <p:cond delay="0"/>
                                          </p:stCondLst>
                                        </p:cTn>
                                        <p:tgtEl>
                                          <p:spTgt spid="28681">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8681">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8681">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28681">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8681">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8681">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8681">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8681">
                                            <p:txEl>
                                              <p:pRg st="0" end="0"/>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3" name="online.wav"/>
                                        </p:tgtEl>
                                      </p:cMediaNode>
                                    </p:audio>
                                  </p:subTnLst>
                                </p:cTn>
                              </p:par>
                              <p:par>
                                <p:cTn id="27" presetID="49" presetClass="entr" presetSubtype="0" decel="10000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 calcmode="lin" valueType="num">
                                      <p:cBhvr>
                                        <p:cTn id="31" dur="500" fill="hold"/>
                                        <p:tgtEl>
                                          <p:spTgt spid="9"/>
                                        </p:tgtEl>
                                        <p:attrNameLst>
                                          <p:attrName>style.rotation</p:attrName>
                                        </p:attrNameLst>
                                      </p:cBhvr>
                                      <p:tavLst>
                                        <p:tav tm="0">
                                          <p:val>
                                            <p:fltVal val="360"/>
                                          </p:val>
                                        </p:tav>
                                        <p:tav tm="100000">
                                          <p:val>
                                            <p:fltVal val="0"/>
                                          </p:val>
                                        </p:tav>
                                      </p:tavLst>
                                    </p:anim>
                                    <p:animEffect transition="in" filter="fade">
                                      <p:cBhvr>
                                        <p:cTn id="32"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4" name="0017 - غلق الويندوز.wav"/>
                                        </p:tgtEl>
                                      </p:cMediaNode>
                                    </p:audio>
                                  </p:subTnLst>
                                </p:cTn>
                              </p:par>
                              <p:par>
                                <p:cTn id="33" presetID="25" presetClass="entr" presetSubtype="0" fill="hold" grpId="0" nodeType="withEffect">
                                  <p:stCondLst>
                                    <p:cond delay="0"/>
                                  </p:stCondLst>
                                  <p:childTnLst>
                                    <p:set>
                                      <p:cBhvr>
                                        <p:cTn id="34" dur="1" fill="hold">
                                          <p:stCondLst>
                                            <p:cond delay="0"/>
                                          </p:stCondLst>
                                        </p:cTn>
                                        <p:tgtEl>
                                          <p:spTgt spid="28681">
                                            <p:txEl>
                                              <p:pRg st="1" end="1"/>
                                            </p:txEl>
                                          </p:spTgt>
                                        </p:tgtEl>
                                        <p:attrNameLst>
                                          <p:attrName>style.visibility</p:attrName>
                                        </p:attrNameLst>
                                      </p:cBhvr>
                                      <p:to>
                                        <p:strVal val="visible"/>
                                      </p:to>
                                    </p:set>
                                    <p:anim calcmode="lin" valueType="num">
                                      <p:cBhvr>
                                        <p:cTn id="35" dur="500" decel="50000" fill="hold">
                                          <p:stCondLst>
                                            <p:cond delay="0"/>
                                          </p:stCondLst>
                                        </p:cTn>
                                        <p:tgtEl>
                                          <p:spTgt spid="28681">
                                            <p:txEl>
                                              <p:pRg st="1" end="1"/>
                                            </p:txEl>
                                          </p:spTgt>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28681">
                                            <p:txEl>
                                              <p:pRg st="1" end="1"/>
                                            </p:txEl>
                                          </p:spTgt>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28681">
                                            <p:txEl>
                                              <p:pRg st="1" end="1"/>
                                            </p:txEl>
                                          </p:spTgt>
                                        </p:tgtEl>
                                        <p:attrNameLst>
                                          <p:attrName>ppt_w</p:attrName>
                                        </p:attrNameLst>
                                      </p:cBhvr>
                                      <p:tavLst>
                                        <p:tav tm="0">
                                          <p:val>
                                            <p:strVal val="#ppt_w*.05"/>
                                          </p:val>
                                        </p:tav>
                                        <p:tav tm="100000">
                                          <p:val>
                                            <p:strVal val="#ppt_w"/>
                                          </p:val>
                                        </p:tav>
                                      </p:tavLst>
                                    </p:anim>
                                    <p:anim calcmode="lin" valueType="num">
                                      <p:cBhvr>
                                        <p:cTn id="38" dur="1000" fill="hold"/>
                                        <p:tgtEl>
                                          <p:spTgt spid="28681">
                                            <p:txEl>
                                              <p:pRg st="1" end="1"/>
                                            </p:txEl>
                                          </p:spTgt>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28681">
                                            <p:txEl>
                                              <p:pRg st="1" end="1"/>
                                            </p:txEl>
                                          </p:spTgt>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28681">
                                            <p:txEl>
                                              <p:pRg st="1" end="1"/>
                                            </p:txEl>
                                          </p:spTgt>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28681">
                                            <p:txEl>
                                              <p:pRg st="1" end="1"/>
                                            </p:txEl>
                                          </p:spTgt>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28681">
                                            <p:txEl>
                                              <p:pRg st="1" end="1"/>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3" name="online.wav"/>
                                        </p:tgtEl>
                                      </p:cMediaNode>
                                    </p:audio>
                                  </p:subTnLst>
                                </p:cTn>
                              </p:par>
                              <p:par>
                                <p:cTn id="43" presetID="49" presetClass="entr" presetSubtype="0" decel="10000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 calcmode="lin" valueType="num">
                                      <p:cBhvr>
                                        <p:cTn id="47" dur="500" fill="hold"/>
                                        <p:tgtEl>
                                          <p:spTgt spid="10"/>
                                        </p:tgtEl>
                                        <p:attrNameLst>
                                          <p:attrName>style.rotation</p:attrName>
                                        </p:attrNameLst>
                                      </p:cBhvr>
                                      <p:tavLst>
                                        <p:tav tm="0">
                                          <p:val>
                                            <p:fltVal val="360"/>
                                          </p:val>
                                        </p:tav>
                                        <p:tav tm="100000">
                                          <p:val>
                                            <p:fltVal val="0"/>
                                          </p:val>
                                        </p:tav>
                                      </p:tavLst>
                                    </p:anim>
                                    <p:animEffect transition="in" filter="fade">
                                      <p:cBhvr>
                                        <p:cTn id="48" dur="50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4" name="0017 - غلق الويندوز.wav"/>
                                        </p:tgtEl>
                                      </p:cMediaNode>
                                    </p:audio>
                                  </p:subTnLst>
                                </p:cTn>
                              </p:par>
                              <p:par>
                                <p:cTn id="49" presetID="25" presetClass="entr" presetSubtype="0" fill="hold" grpId="0" nodeType="withEffect">
                                  <p:stCondLst>
                                    <p:cond delay="0"/>
                                  </p:stCondLst>
                                  <p:childTnLst>
                                    <p:set>
                                      <p:cBhvr>
                                        <p:cTn id="50" dur="1" fill="hold">
                                          <p:stCondLst>
                                            <p:cond delay="0"/>
                                          </p:stCondLst>
                                        </p:cTn>
                                        <p:tgtEl>
                                          <p:spTgt spid="28681">
                                            <p:txEl>
                                              <p:pRg st="3" end="3"/>
                                            </p:txEl>
                                          </p:spTgt>
                                        </p:tgtEl>
                                        <p:attrNameLst>
                                          <p:attrName>style.visibility</p:attrName>
                                        </p:attrNameLst>
                                      </p:cBhvr>
                                      <p:to>
                                        <p:strVal val="visible"/>
                                      </p:to>
                                    </p:set>
                                    <p:anim calcmode="lin" valueType="num">
                                      <p:cBhvr>
                                        <p:cTn id="51" dur="500" decel="50000" fill="hold">
                                          <p:stCondLst>
                                            <p:cond delay="0"/>
                                          </p:stCondLst>
                                        </p:cTn>
                                        <p:tgtEl>
                                          <p:spTgt spid="28681">
                                            <p:txEl>
                                              <p:pRg st="3" end="3"/>
                                            </p:txEl>
                                          </p:spTgt>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28681">
                                            <p:txEl>
                                              <p:pRg st="3" end="3"/>
                                            </p:txEl>
                                          </p:spTgt>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28681">
                                            <p:txEl>
                                              <p:pRg st="3" end="3"/>
                                            </p:txEl>
                                          </p:spTgt>
                                        </p:tgtEl>
                                        <p:attrNameLst>
                                          <p:attrName>ppt_w</p:attrName>
                                        </p:attrNameLst>
                                      </p:cBhvr>
                                      <p:tavLst>
                                        <p:tav tm="0">
                                          <p:val>
                                            <p:strVal val="#ppt_w*.05"/>
                                          </p:val>
                                        </p:tav>
                                        <p:tav tm="100000">
                                          <p:val>
                                            <p:strVal val="#ppt_w"/>
                                          </p:val>
                                        </p:tav>
                                      </p:tavLst>
                                    </p:anim>
                                    <p:anim calcmode="lin" valueType="num">
                                      <p:cBhvr>
                                        <p:cTn id="54" dur="1000" fill="hold"/>
                                        <p:tgtEl>
                                          <p:spTgt spid="28681">
                                            <p:txEl>
                                              <p:pRg st="3" end="3"/>
                                            </p:txEl>
                                          </p:spTgt>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28681">
                                            <p:txEl>
                                              <p:pRg st="3" end="3"/>
                                            </p:txEl>
                                          </p:spTgt>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28681">
                                            <p:txEl>
                                              <p:pRg st="3" end="3"/>
                                            </p:txEl>
                                          </p:spTgt>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28681">
                                            <p:txEl>
                                              <p:pRg st="3" end="3"/>
                                            </p:txEl>
                                          </p:spTgt>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28681">
                                            <p:txEl>
                                              <p:pRg st="3" end="3"/>
                                            </p:txEl>
                                          </p:spTgt>
                                        </p:tgtEl>
                                      </p:cBhvr>
                                    </p:animEffect>
                                  </p:childTnLst>
                                  <p:subTnLst>
                                    <p:audio>
                                      <p:cMediaNode>
                                        <p:cTn display="0" masterRel="sameClick">
                                          <p:stCondLst>
                                            <p:cond evt="begin" delay="0">
                                              <p:tn val="49"/>
                                            </p:cond>
                                          </p:stCondLst>
                                          <p:endCondLst>
                                            <p:cond evt="onStopAudio" delay="0">
                                              <p:tgtEl>
                                                <p:sldTgt/>
                                              </p:tgtEl>
                                            </p:cond>
                                          </p:endCondLst>
                                        </p:cTn>
                                        <p:tgtEl>
                                          <p:sndTgt r:embed="rId3" name="online.wav"/>
                                        </p:tgtEl>
                                      </p:cMediaNode>
                                    </p:audio>
                                  </p:subTnLst>
                                </p:cTn>
                              </p:par>
                              <p:par>
                                <p:cTn id="59" presetID="49" presetClass="entr" presetSubtype="0" decel="10000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 calcmode="lin" valueType="num">
                                      <p:cBhvr>
                                        <p:cTn id="63" dur="500" fill="hold"/>
                                        <p:tgtEl>
                                          <p:spTgt spid="11"/>
                                        </p:tgtEl>
                                        <p:attrNameLst>
                                          <p:attrName>style.rotation</p:attrName>
                                        </p:attrNameLst>
                                      </p:cBhvr>
                                      <p:tavLst>
                                        <p:tav tm="0">
                                          <p:val>
                                            <p:fltVal val="360"/>
                                          </p:val>
                                        </p:tav>
                                        <p:tav tm="100000">
                                          <p:val>
                                            <p:fltVal val="0"/>
                                          </p:val>
                                        </p:tav>
                                      </p:tavLst>
                                    </p:anim>
                                    <p:animEffect transition="in" filter="fade">
                                      <p:cBhvr>
                                        <p:cTn id="64" dur="500"/>
                                        <p:tgtEl>
                                          <p:spTgt spid="11"/>
                                        </p:tgtEl>
                                      </p:cBhvr>
                                    </p:animEffect>
                                  </p:childTnLst>
                                  <p:subTnLst>
                                    <p:audio>
                                      <p:cMediaNode>
                                        <p:cTn display="0" masterRel="sameClick">
                                          <p:stCondLst>
                                            <p:cond evt="begin" delay="0">
                                              <p:tn val="59"/>
                                            </p:cond>
                                          </p:stCondLst>
                                          <p:endCondLst>
                                            <p:cond evt="onStopAudio" delay="0">
                                              <p:tgtEl>
                                                <p:sldTgt/>
                                              </p:tgtEl>
                                            </p:cond>
                                          </p:endCondLst>
                                        </p:cTn>
                                        <p:tgtEl>
                                          <p:sndTgt r:embed="rId4" name="0017 - غلق الويندوز.wav"/>
                                        </p:tgtEl>
                                      </p:cMediaNode>
                                    </p:audio>
                                  </p:subTnLst>
                                </p:cTn>
                              </p:par>
                              <p:par>
                                <p:cTn id="65" presetID="25" presetClass="entr" presetSubtype="0" fill="hold" grpId="0" nodeType="withEffect">
                                  <p:stCondLst>
                                    <p:cond delay="0"/>
                                  </p:stCondLst>
                                  <p:childTnLst>
                                    <p:set>
                                      <p:cBhvr>
                                        <p:cTn id="66" dur="1" fill="hold">
                                          <p:stCondLst>
                                            <p:cond delay="0"/>
                                          </p:stCondLst>
                                        </p:cTn>
                                        <p:tgtEl>
                                          <p:spTgt spid="28681">
                                            <p:txEl>
                                              <p:pRg st="5" end="5"/>
                                            </p:txEl>
                                          </p:spTgt>
                                        </p:tgtEl>
                                        <p:attrNameLst>
                                          <p:attrName>style.visibility</p:attrName>
                                        </p:attrNameLst>
                                      </p:cBhvr>
                                      <p:to>
                                        <p:strVal val="visible"/>
                                      </p:to>
                                    </p:set>
                                    <p:anim calcmode="lin" valueType="num">
                                      <p:cBhvr>
                                        <p:cTn id="67" dur="500" decel="50000" fill="hold">
                                          <p:stCondLst>
                                            <p:cond delay="0"/>
                                          </p:stCondLst>
                                        </p:cTn>
                                        <p:tgtEl>
                                          <p:spTgt spid="28681">
                                            <p:txEl>
                                              <p:pRg st="5" end="5"/>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28681">
                                            <p:txEl>
                                              <p:pRg st="5" end="5"/>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28681">
                                            <p:txEl>
                                              <p:pRg st="5" end="5"/>
                                            </p:txEl>
                                          </p:spTgt>
                                        </p:tgtEl>
                                        <p:attrNameLst>
                                          <p:attrName>ppt_w</p:attrName>
                                        </p:attrNameLst>
                                      </p:cBhvr>
                                      <p:tavLst>
                                        <p:tav tm="0">
                                          <p:val>
                                            <p:strVal val="#ppt_w*.05"/>
                                          </p:val>
                                        </p:tav>
                                        <p:tav tm="100000">
                                          <p:val>
                                            <p:strVal val="#ppt_w"/>
                                          </p:val>
                                        </p:tav>
                                      </p:tavLst>
                                    </p:anim>
                                    <p:anim calcmode="lin" valueType="num">
                                      <p:cBhvr>
                                        <p:cTn id="70" dur="1000" fill="hold"/>
                                        <p:tgtEl>
                                          <p:spTgt spid="28681">
                                            <p:txEl>
                                              <p:pRg st="5" end="5"/>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28681">
                                            <p:txEl>
                                              <p:pRg st="5" end="5"/>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28681">
                                            <p:txEl>
                                              <p:pRg st="5" end="5"/>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28681">
                                            <p:txEl>
                                              <p:pRg st="5" end="5"/>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28681">
                                            <p:txEl>
                                              <p:pRg st="5" end="5"/>
                                            </p:txEl>
                                          </p:spTgt>
                                        </p:tgtEl>
                                      </p:cBhvr>
                                    </p:animEffect>
                                  </p:childTnLst>
                                  <p:subTnLst>
                                    <p:audio>
                                      <p:cMediaNode>
                                        <p:cTn display="0" masterRel="sameClick">
                                          <p:stCondLst>
                                            <p:cond evt="begin" delay="0">
                                              <p:tn val="65"/>
                                            </p:cond>
                                          </p:stCondLst>
                                          <p:endCondLst>
                                            <p:cond evt="onStopAudio" delay="0">
                                              <p:tgtEl>
                                                <p:sldTgt/>
                                              </p:tgtEl>
                                            </p:cond>
                                          </p:endCondLst>
                                        </p:cTn>
                                        <p:tgtEl>
                                          <p:sndTgt r:embed="rId3" name="online.wav"/>
                                        </p:tgtEl>
                                      </p:cMediaNode>
                                    </p:audio>
                                  </p:subTnLst>
                                </p:cTn>
                              </p:par>
                              <p:par>
                                <p:cTn id="75" presetID="49" presetClass="entr" presetSubtype="0" decel="10000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fill="hold"/>
                                        <p:tgtEl>
                                          <p:spTgt spid="12"/>
                                        </p:tgtEl>
                                        <p:attrNameLst>
                                          <p:attrName>ppt_w</p:attrName>
                                        </p:attrNameLst>
                                      </p:cBhvr>
                                      <p:tavLst>
                                        <p:tav tm="0">
                                          <p:val>
                                            <p:fltVal val="0"/>
                                          </p:val>
                                        </p:tav>
                                        <p:tav tm="100000">
                                          <p:val>
                                            <p:strVal val="#ppt_w"/>
                                          </p:val>
                                        </p:tav>
                                      </p:tavLst>
                                    </p:anim>
                                    <p:anim calcmode="lin" valueType="num">
                                      <p:cBhvr>
                                        <p:cTn id="78" dur="500" fill="hold"/>
                                        <p:tgtEl>
                                          <p:spTgt spid="12"/>
                                        </p:tgtEl>
                                        <p:attrNameLst>
                                          <p:attrName>ppt_h</p:attrName>
                                        </p:attrNameLst>
                                      </p:cBhvr>
                                      <p:tavLst>
                                        <p:tav tm="0">
                                          <p:val>
                                            <p:fltVal val="0"/>
                                          </p:val>
                                        </p:tav>
                                        <p:tav tm="100000">
                                          <p:val>
                                            <p:strVal val="#ppt_h"/>
                                          </p:val>
                                        </p:tav>
                                      </p:tavLst>
                                    </p:anim>
                                    <p:anim calcmode="lin" valueType="num">
                                      <p:cBhvr>
                                        <p:cTn id="79" dur="500" fill="hold"/>
                                        <p:tgtEl>
                                          <p:spTgt spid="12"/>
                                        </p:tgtEl>
                                        <p:attrNameLst>
                                          <p:attrName>style.rotation</p:attrName>
                                        </p:attrNameLst>
                                      </p:cBhvr>
                                      <p:tavLst>
                                        <p:tav tm="0">
                                          <p:val>
                                            <p:fltVal val="360"/>
                                          </p:val>
                                        </p:tav>
                                        <p:tav tm="100000">
                                          <p:val>
                                            <p:fltVal val="0"/>
                                          </p:val>
                                        </p:tav>
                                      </p:tavLst>
                                    </p:anim>
                                    <p:animEffect transition="in" filter="fade">
                                      <p:cBhvr>
                                        <p:cTn id="80" dur="500"/>
                                        <p:tgtEl>
                                          <p:spTgt spid="12"/>
                                        </p:tgtEl>
                                      </p:cBhvr>
                                    </p:animEffect>
                                  </p:childTnLst>
                                  <p:subTnLst>
                                    <p:audio>
                                      <p:cMediaNode>
                                        <p:cTn display="0" masterRel="sameClick">
                                          <p:stCondLst>
                                            <p:cond evt="begin" delay="0">
                                              <p:tn val="75"/>
                                            </p:cond>
                                          </p:stCondLst>
                                          <p:endCondLst>
                                            <p:cond evt="onStopAudio" delay="0">
                                              <p:tgtEl>
                                                <p:sldTgt/>
                                              </p:tgtEl>
                                            </p:cond>
                                          </p:endCondLst>
                                        </p:cTn>
                                        <p:tgtEl>
                                          <p:sndTgt r:embed="rId4" name="0017 - غلق الويندوز.wav"/>
                                        </p:tgtEl>
                                      </p:cMediaNode>
                                    </p:audio>
                                  </p:subTnLst>
                                </p:cTn>
                              </p:par>
                              <p:par>
                                <p:cTn id="81" presetID="25" presetClass="entr" presetSubtype="0" fill="hold" grpId="0" nodeType="withEffect">
                                  <p:stCondLst>
                                    <p:cond delay="0"/>
                                  </p:stCondLst>
                                  <p:childTnLst>
                                    <p:set>
                                      <p:cBhvr>
                                        <p:cTn id="82" dur="1" fill="hold">
                                          <p:stCondLst>
                                            <p:cond delay="0"/>
                                          </p:stCondLst>
                                        </p:cTn>
                                        <p:tgtEl>
                                          <p:spTgt spid="28681">
                                            <p:txEl>
                                              <p:pRg st="7" end="7"/>
                                            </p:txEl>
                                          </p:spTgt>
                                        </p:tgtEl>
                                        <p:attrNameLst>
                                          <p:attrName>style.visibility</p:attrName>
                                        </p:attrNameLst>
                                      </p:cBhvr>
                                      <p:to>
                                        <p:strVal val="visible"/>
                                      </p:to>
                                    </p:set>
                                    <p:anim calcmode="lin" valueType="num">
                                      <p:cBhvr>
                                        <p:cTn id="83" dur="500" decel="50000" fill="hold">
                                          <p:stCondLst>
                                            <p:cond delay="0"/>
                                          </p:stCondLst>
                                        </p:cTn>
                                        <p:tgtEl>
                                          <p:spTgt spid="28681">
                                            <p:txEl>
                                              <p:pRg st="7" end="7"/>
                                            </p:txEl>
                                          </p:spTgt>
                                        </p:tgtEl>
                                        <p:attrNameLst>
                                          <p:attrName>style.rotation</p:attrName>
                                        </p:attrNameLst>
                                      </p:cBhvr>
                                      <p:tavLst>
                                        <p:tav tm="0">
                                          <p:val>
                                            <p:fltVal val="-90"/>
                                          </p:val>
                                        </p:tav>
                                        <p:tav tm="100000">
                                          <p:val>
                                            <p:fltVal val="0"/>
                                          </p:val>
                                        </p:tav>
                                      </p:tavLst>
                                    </p:anim>
                                    <p:anim calcmode="lin" valueType="num">
                                      <p:cBhvr>
                                        <p:cTn id="84" dur="500" decel="50000" fill="hold">
                                          <p:stCondLst>
                                            <p:cond delay="0"/>
                                          </p:stCondLst>
                                        </p:cTn>
                                        <p:tgtEl>
                                          <p:spTgt spid="28681">
                                            <p:txEl>
                                              <p:pRg st="7" end="7"/>
                                            </p:txEl>
                                          </p:spTgt>
                                        </p:tgtEl>
                                        <p:attrNameLst>
                                          <p:attrName>ppt_w</p:attrName>
                                        </p:attrNameLst>
                                      </p:cBhvr>
                                      <p:tavLst>
                                        <p:tav tm="0">
                                          <p:val>
                                            <p:strVal val="#ppt_w"/>
                                          </p:val>
                                        </p:tav>
                                        <p:tav tm="100000">
                                          <p:val>
                                            <p:strVal val="#ppt_w*.05"/>
                                          </p:val>
                                        </p:tav>
                                      </p:tavLst>
                                    </p:anim>
                                    <p:anim calcmode="lin" valueType="num">
                                      <p:cBhvr>
                                        <p:cTn id="85" dur="500" accel="50000" fill="hold">
                                          <p:stCondLst>
                                            <p:cond delay="500"/>
                                          </p:stCondLst>
                                        </p:cTn>
                                        <p:tgtEl>
                                          <p:spTgt spid="28681">
                                            <p:txEl>
                                              <p:pRg st="7" end="7"/>
                                            </p:txEl>
                                          </p:spTgt>
                                        </p:tgtEl>
                                        <p:attrNameLst>
                                          <p:attrName>ppt_w</p:attrName>
                                        </p:attrNameLst>
                                      </p:cBhvr>
                                      <p:tavLst>
                                        <p:tav tm="0">
                                          <p:val>
                                            <p:strVal val="#ppt_w*.05"/>
                                          </p:val>
                                        </p:tav>
                                        <p:tav tm="100000">
                                          <p:val>
                                            <p:strVal val="#ppt_w"/>
                                          </p:val>
                                        </p:tav>
                                      </p:tavLst>
                                    </p:anim>
                                    <p:anim calcmode="lin" valueType="num">
                                      <p:cBhvr>
                                        <p:cTn id="86" dur="1000" fill="hold"/>
                                        <p:tgtEl>
                                          <p:spTgt spid="28681">
                                            <p:txEl>
                                              <p:pRg st="7" end="7"/>
                                            </p:txEl>
                                          </p:spTgt>
                                        </p:tgtEl>
                                        <p:attrNameLst>
                                          <p:attrName>ppt_h</p:attrName>
                                        </p:attrNameLst>
                                      </p:cBhvr>
                                      <p:tavLst>
                                        <p:tav tm="0">
                                          <p:val>
                                            <p:strVal val="#ppt_h"/>
                                          </p:val>
                                        </p:tav>
                                        <p:tav tm="100000">
                                          <p:val>
                                            <p:strVal val="#ppt_h"/>
                                          </p:val>
                                        </p:tav>
                                      </p:tavLst>
                                    </p:anim>
                                    <p:anim calcmode="lin" valueType="num">
                                      <p:cBhvr>
                                        <p:cTn id="87" dur="500" decel="50000" fill="hold">
                                          <p:stCondLst>
                                            <p:cond delay="0"/>
                                          </p:stCondLst>
                                        </p:cTn>
                                        <p:tgtEl>
                                          <p:spTgt spid="28681">
                                            <p:txEl>
                                              <p:pRg st="7" end="7"/>
                                            </p:txEl>
                                          </p:spTgt>
                                        </p:tgtEl>
                                        <p:attrNameLst>
                                          <p:attrName>ppt_x</p:attrName>
                                        </p:attrNameLst>
                                      </p:cBhvr>
                                      <p:tavLst>
                                        <p:tav tm="0">
                                          <p:val>
                                            <p:strVal val="#ppt_x+.4"/>
                                          </p:val>
                                        </p:tav>
                                        <p:tav tm="100000">
                                          <p:val>
                                            <p:strVal val="#ppt_x"/>
                                          </p:val>
                                        </p:tav>
                                      </p:tavLst>
                                    </p:anim>
                                    <p:anim calcmode="lin" valueType="num">
                                      <p:cBhvr>
                                        <p:cTn id="88" dur="500" decel="50000" fill="hold">
                                          <p:stCondLst>
                                            <p:cond delay="0"/>
                                          </p:stCondLst>
                                        </p:cTn>
                                        <p:tgtEl>
                                          <p:spTgt spid="28681">
                                            <p:txEl>
                                              <p:pRg st="7" end="7"/>
                                            </p:txEl>
                                          </p:spTgt>
                                        </p:tgtEl>
                                        <p:attrNameLst>
                                          <p:attrName>ppt_y</p:attrName>
                                        </p:attrNameLst>
                                      </p:cBhvr>
                                      <p:tavLst>
                                        <p:tav tm="0">
                                          <p:val>
                                            <p:strVal val="#ppt_y-.2"/>
                                          </p:val>
                                        </p:tav>
                                        <p:tav tm="100000">
                                          <p:val>
                                            <p:strVal val="#ppt_y+.1"/>
                                          </p:val>
                                        </p:tav>
                                      </p:tavLst>
                                    </p:anim>
                                    <p:anim calcmode="lin" valueType="num">
                                      <p:cBhvr>
                                        <p:cTn id="89" dur="500" accel="50000" fill="hold">
                                          <p:stCondLst>
                                            <p:cond delay="500"/>
                                          </p:stCondLst>
                                        </p:cTn>
                                        <p:tgtEl>
                                          <p:spTgt spid="28681">
                                            <p:txEl>
                                              <p:pRg st="7" end="7"/>
                                            </p:txEl>
                                          </p:spTgt>
                                        </p:tgtEl>
                                        <p:attrNameLst>
                                          <p:attrName>ppt_y</p:attrName>
                                        </p:attrNameLst>
                                      </p:cBhvr>
                                      <p:tavLst>
                                        <p:tav tm="0">
                                          <p:val>
                                            <p:strVal val="#ppt_y+.1"/>
                                          </p:val>
                                        </p:tav>
                                        <p:tav tm="100000">
                                          <p:val>
                                            <p:strVal val="#ppt_y"/>
                                          </p:val>
                                        </p:tav>
                                      </p:tavLst>
                                    </p:anim>
                                    <p:animEffect transition="in" filter="fade">
                                      <p:cBhvr>
                                        <p:cTn id="90" dur="1000" decel="50000">
                                          <p:stCondLst>
                                            <p:cond delay="0"/>
                                          </p:stCondLst>
                                        </p:cTn>
                                        <p:tgtEl>
                                          <p:spTgt spid="28681">
                                            <p:txEl>
                                              <p:pRg st="7" end="7"/>
                                            </p:txEl>
                                          </p:spTgt>
                                        </p:tgtEl>
                                      </p:cBhvr>
                                    </p:animEffect>
                                  </p:childTnLst>
                                  <p:subTnLst>
                                    <p:audio>
                                      <p:cMediaNode>
                                        <p:cTn display="0" masterRel="sameClick">
                                          <p:stCondLst>
                                            <p:cond evt="begin" delay="0">
                                              <p:tn val="81"/>
                                            </p:cond>
                                          </p:stCondLst>
                                          <p:endCondLst>
                                            <p:cond evt="onStopAudio" delay="0">
                                              <p:tgtEl>
                                                <p:sldTgt/>
                                              </p:tgtEl>
                                            </p:cond>
                                          </p:endCondLst>
                                        </p:cTn>
                                        <p:tgtEl>
                                          <p:sndTgt r:embed="rId3" name="online.wav"/>
                                        </p:tgtEl>
                                      </p:cMediaNode>
                                    </p:audio>
                                  </p:subTnLst>
                                </p:cTn>
                              </p:par>
                            </p:childTnLst>
                          </p:cTn>
                        </p:par>
                      </p:childTnLst>
                    </p:cTn>
                  </p:par>
                  <p:par>
                    <p:cTn id="91" fill="hold" nodeType="clickPar">
                      <p:stCondLst>
                        <p:cond delay="indefinite"/>
                      </p:stCondLst>
                      <p:childTnLst>
                        <p:par>
                          <p:cTn id="92" fill="hold" nodeType="withGroup">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fade">
                                      <p:cBhvr>
                                        <p:cTn id="95" dur="1000"/>
                                        <p:tgtEl>
                                          <p:spTgt spid="13"/>
                                        </p:tgtEl>
                                      </p:cBhvr>
                                    </p:animEffect>
                                    <p:anim calcmode="lin" valueType="num">
                                      <p:cBhvr>
                                        <p:cTn id="96" dur="1000" fill="hold"/>
                                        <p:tgtEl>
                                          <p:spTgt spid="13"/>
                                        </p:tgtEl>
                                        <p:attrNameLst>
                                          <p:attrName>ppt_x</p:attrName>
                                        </p:attrNameLst>
                                      </p:cBhvr>
                                      <p:tavLst>
                                        <p:tav tm="0">
                                          <p:val>
                                            <p:strVal val="#ppt_x"/>
                                          </p:val>
                                        </p:tav>
                                        <p:tav tm="100000">
                                          <p:val>
                                            <p:strVal val="#ppt_x"/>
                                          </p:val>
                                        </p:tav>
                                      </p:tavLst>
                                    </p:anim>
                                    <p:anim calcmode="lin" valueType="num">
                                      <p:cBhvr>
                                        <p:cTn id="97"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build="p"/>
      <p:bldP spid="1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Arrow Callout 1"/>
          <p:cNvSpPr/>
          <p:nvPr/>
        </p:nvSpPr>
        <p:spPr>
          <a:xfrm>
            <a:off x="1571625" y="0"/>
            <a:ext cx="5786438" cy="1143000"/>
          </a:xfrm>
          <a:prstGeom prst="flowChartPunchedTape">
            <a:avLst/>
          </a:prstGeom>
          <a:ln/>
        </p:spPr>
        <p:style>
          <a:lnRef idx="1">
            <a:schemeClr val="accent2"/>
          </a:lnRef>
          <a:fillRef idx="2">
            <a:schemeClr val="accent2"/>
          </a:fillRef>
          <a:effectRef idx="1">
            <a:schemeClr val="accent2"/>
          </a:effectRef>
          <a:fontRef idx="minor">
            <a:schemeClr val="dk1"/>
          </a:fontRef>
        </p:style>
        <p:txBody>
          <a:bodyPr rtlCol="1" anchor="ctr"/>
          <a:lstStyle/>
          <a:p>
            <a:pPr algn="ctr" fontAlgn="auto">
              <a:spcBef>
                <a:spcPts val="0"/>
              </a:spcBef>
              <a:spcAft>
                <a:spcPts val="0"/>
              </a:spcAft>
              <a:defRPr/>
            </a:pPr>
            <a:r>
              <a:rPr lang="ar-EG" sz="4400" b="1" dirty="0"/>
              <a:t>أفكر، وأتحدث، وأكتب</a:t>
            </a:r>
            <a:endParaRPr lang="en-US" sz="4400" b="1" dirty="0"/>
          </a:p>
        </p:txBody>
      </p:sp>
      <p:sp>
        <p:nvSpPr>
          <p:cNvPr id="8" name="Round Diagonal Corner Rectangle 7"/>
          <p:cNvSpPr/>
          <p:nvPr/>
        </p:nvSpPr>
        <p:spPr bwMode="auto">
          <a:xfrm>
            <a:off x="214313" y="1357313"/>
            <a:ext cx="8501062" cy="5500687"/>
          </a:xfrm>
          <a:prstGeom prst="round2DiagRect">
            <a:avLst/>
          </a:prstGeom>
          <a:ln/>
        </p:spPr>
        <p:style>
          <a:lnRef idx="2">
            <a:schemeClr val="accent1"/>
          </a:lnRef>
          <a:fillRef idx="1">
            <a:schemeClr val="lt1"/>
          </a:fillRef>
          <a:effectRef idx="0">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28681" name="TextBox 4"/>
          <p:cNvSpPr txBox="1">
            <a:spLocks noChangeArrowheads="1"/>
          </p:cNvSpPr>
          <p:nvPr/>
        </p:nvSpPr>
        <p:spPr bwMode="auto">
          <a:xfrm>
            <a:off x="357188" y="2357438"/>
            <a:ext cx="8215312"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ar-EG" altLang="ar-SA" sz="3200"/>
              <a:t>تُضيفُ الحيواناتُ النيتروجينَ إلى النظامِ البيئيِّ عِندما:</a:t>
            </a:r>
          </a:p>
          <a:p>
            <a:pPr eaLnBrk="1" hangingPunct="1"/>
            <a:r>
              <a:rPr lang="ar-EG" altLang="ar-SA" sz="3200"/>
              <a:t>تأكلُ النباتاتِ </a:t>
            </a:r>
          </a:p>
          <a:p>
            <a:pPr eaLnBrk="1" hangingPunct="1"/>
            <a:endParaRPr lang="ar-EG" altLang="ar-SA" sz="3200"/>
          </a:p>
          <a:p>
            <a:pPr eaLnBrk="1" hangingPunct="1"/>
            <a:r>
              <a:rPr lang="ar-EG" altLang="ar-SA" sz="3200"/>
              <a:t>تُخرِجُ الفَضَلاتِ  </a:t>
            </a:r>
          </a:p>
          <a:p>
            <a:pPr eaLnBrk="1" hangingPunct="1"/>
            <a:endParaRPr lang="ar-EG" altLang="ar-SA" sz="3200"/>
          </a:p>
          <a:p>
            <a:pPr eaLnBrk="1" hangingPunct="1"/>
            <a:r>
              <a:rPr lang="ar-EG" altLang="ar-SA" sz="3200"/>
              <a:t>تتنفّس   </a:t>
            </a:r>
          </a:p>
          <a:p>
            <a:pPr eaLnBrk="1" hangingPunct="1"/>
            <a:endParaRPr lang="ar-EG" altLang="ar-SA" sz="3200"/>
          </a:p>
          <a:p>
            <a:pPr eaLnBrk="1" hangingPunct="1"/>
            <a:r>
              <a:rPr lang="ar-EG" altLang="ar-SA" sz="3200"/>
              <a:t>تَحرقُ السكرَ</a:t>
            </a:r>
          </a:p>
        </p:txBody>
      </p:sp>
      <p:sp>
        <p:nvSpPr>
          <p:cNvPr id="7" name="Cloud 5"/>
          <p:cNvSpPr/>
          <p:nvPr/>
        </p:nvSpPr>
        <p:spPr bwMode="auto">
          <a:xfrm>
            <a:off x="3643306" y="1500174"/>
            <a:ext cx="5286394" cy="765686"/>
          </a:xfrm>
          <a:prstGeom prst="flowChartPunchedTape">
            <a:avLst/>
          </a:prstGeom>
          <a:ln/>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EG" sz="3600" b="1" dirty="0"/>
              <a:t>6- أَختارُ الإجابةَ الصحيحةَ </a:t>
            </a:r>
          </a:p>
        </p:txBody>
      </p:sp>
      <p:sp>
        <p:nvSpPr>
          <p:cNvPr id="9" name="Heptagon 1"/>
          <p:cNvSpPr/>
          <p:nvPr/>
        </p:nvSpPr>
        <p:spPr>
          <a:xfrm>
            <a:off x="8572500" y="2786063"/>
            <a:ext cx="571500" cy="642937"/>
          </a:xfrm>
          <a:prstGeom prst="dodecagon">
            <a:avLst/>
          </a:prstGeom>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r>
              <a:rPr lang="ar-EG" sz="4400" b="1" dirty="0"/>
              <a:t>أ</a:t>
            </a:r>
            <a:endParaRPr lang="ar-EG" sz="4400" dirty="0"/>
          </a:p>
        </p:txBody>
      </p:sp>
      <p:sp>
        <p:nvSpPr>
          <p:cNvPr id="10" name="Heptagon 1"/>
          <p:cNvSpPr/>
          <p:nvPr/>
        </p:nvSpPr>
        <p:spPr>
          <a:xfrm>
            <a:off x="8572500" y="3714750"/>
            <a:ext cx="571500" cy="642938"/>
          </a:xfrm>
          <a:prstGeom prst="dodecagon">
            <a:avLst/>
          </a:prstGeom>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r>
              <a:rPr lang="ar-EG" sz="4400" b="1" dirty="0"/>
              <a:t>ب</a:t>
            </a:r>
            <a:endParaRPr lang="ar-EG" sz="4400" dirty="0"/>
          </a:p>
        </p:txBody>
      </p:sp>
      <p:sp>
        <p:nvSpPr>
          <p:cNvPr id="11" name="Heptagon 1"/>
          <p:cNvSpPr/>
          <p:nvPr/>
        </p:nvSpPr>
        <p:spPr>
          <a:xfrm>
            <a:off x="8572500" y="4714875"/>
            <a:ext cx="571500" cy="642938"/>
          </a:xfrm>
          <a:prstGeom prst="dodecagon">
            <a:avLst/>
          </a:prstGeom>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r>
              <a:rPr lang="ar-EG" sz="4400" b="1" dirty="0"/>
              <a:t>ج</a:t>
            </a:r>
            <a:endParaRPr lang="ar-EG" sz="4400" dirty="0"/>
          </a:p>
        </p:txBody>
      </p:sp>
      <p:sp>
        <p:nvSpPr>
          <p:cNvPr id="12" name="Heptagon 1"/>
          <p:cNvSpPr/>
          <p:nvPr/>
        </p:nvSpPr>
        <p:spPr>
          <a:xfrm>
            <a:off x="8572500" y="5715000"/>
            <a:ext cx="571500" cy="642938"/>
          </a:xfrm>
          <a:prstGeom prst="dodecagon">
            <a:avLst/>
          </a:prstGeom>
          <a:ln/>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fontAlgn="auto">
              <a:spcBef>
                <a:spcPts val="0"/>
              </a:spcBef>
              <a:spcAft>
                <a:spcPts val="0"/>
              </a:spcAft>
              <a:defRPr/>
            </a:pPr>
            <a:r>
              <a:rPr lang="ar-EG" sz="4400" b="1" dirty="0"/>
              <a:t>د</a:t>
            </a:r>
            <a:endParaRPr lang="ar-EG" sz="4400" dirty="0"/>
          </a:p>
        </p:txBody>
      </p:sp>
      <p:sp>
        <p:nvSpPr>
          <p:cNvPr id="13" name="مستطيل مستدير الزوايا 12"/>
          <p:cNvSpPr/>
          <p:nvPr/>
        </p:nvSpPr>
        <p:spPr>
          <a:xfrm>
            <a:off x="5143500" y="3646488"/>
            <a:ext cx="2000250" cy="782637"/>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ar-EG" sz="4000" b="1" dirty="0"/>
              <a:t> √</a:t>
            </a:r>
            <a:endParaRPr lang="en-US" sz="4000" dirty="0"/>
          </a:p>
        </p:txBody>
      </p:sp>
    </p:spTree>
    <p:extLst>
      <p:ext uri="{BB962C8B-B14F-4D97-AF65-F5344CB8AC3E}">
        <p14:creationId xmlns:p14="http://schemas.microsoft.com/office/powerpoint/2010/main" val="51598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8681">
                                            <p:txEl>
                                              <p:pRg st="0" end="0"/>
                                            </p:txEl>
                                          </p:spTgt>
                                        </p:tgtEl>
                                        <p:attrNameLst>
                                          <p:attrName>style.visibility</p:attrName>
                                        </p:attrNameLst>
                                      </p:cBhvr>
                                      <p:to>
                                        <p:strVal val="visible"/>
                                      </p:to>
                                    </p:set>
                                    <p:anim calcmode="lin" valueType="num">
                                      <p:cBhvr>
                                        <p:cTn id="19" dur="500" decel="50000" fill="hold">
                                          <p:stCondLst>
                                            <p:cond delay="0"/>
                                          </p:stCondLst>
                                        </p:cTn>
                                        <p:tgtEl>
                                          <p:spTgt spid="28681">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8681">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8681">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28681">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8681">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8681">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8681">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8681">
                                            <p:txEl>
                                              <p:pRg st="0" end="0"/>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3" name="online.wav"/>
                                        </p:tgtEl>
                                      </p:cMediaNode>
                                    </p:audio>
                                  </p:subTnLst>
                                </p:cTn>
                              </p:par>
                              <p:par>
                                <p:cTn id="27" presetID="49" presetClass="entr" presetSubtype="0" decel="10000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 calcmode="lin" valueType="num">
                                      <p:cBhvr>
                                        <p:cTn id="31" dur="500" fill="hold"/>
                                        <p:tgtEl>
                                          <p:spTgt spid="9"/>
                                        </p:tgtEl>
                                        <p:attrNameLst>
                                          <p:attrName>style.rotation</p:attrName>
                                        </p:attrNameLst>
                                      </p:cBhvr>
                                      <p:tavLst>
                                        <p:tav tm="0">
                                          <p:val>
                                            <p:fltVal val="360"/>
                                          </p:val>
                                        </p:tav>
                                        <p:tav tm="100000">
                                          <p:val>
                                            <p:fltVal val="0"/>
                                          </p:val>
                                        </p:tav>
                                      </p:tavLst>
                                    </p:anim>
                                    <p:animEffect transition="in" filter="fade">
                                      <p:cBhvr>
                                        <p:cTn id="32"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4" name="0017 - غلق الويندوز.wav"/>
                                        </p:tgtEl>
                                      </p:cMediaNode>
                                    </p:audio>
                                  </p:subTnLst>
                                </p:cTn>
                              </p:par>
                              <p:par>
                                <p:cTn id="33" presetID="25" presetClass="entr" presetSubtype="0" fill="hold" grpId="0" nodeType="withEffect">
                                  <p:stCondLst>
                                    <p:cond delay="0"/>
                                  </p:stCondLst>
                                  <p:childTnLst>
                                    <p:set>
                                      <p:cBhvr>
                                        <p:cTn id="34" dur="1" fill="hold">
                                          <p:stCondLst>
                                            <p:cond delay="0"/>
                                          </p:stCondLst>
                                        </p:cTn>
                                        <p:tgtEl>
                                          <p:spTgt spid="28681">
                                            <p:txEl>
                                              <p:pRg st="1" end="1"/>
                                            </p:txEl>
                                          </p:spTgt>
                                        </p:tgtEl>
                                        <p:attrNameLst>
                                          <p:attrName>style.visibility</p:attrName>
                                        </p:attrNameLst>
                                      </p:cBhvr>
                                      <p:to>
                                        <p:strVal val="visible"/>
                                      </p:to>
                                    </p:set>
                                    <p:anim calcmode="lin" valueType="num">
                                      <p:cBhvr>
                                        <p:cTn id="35" dur="500" decel="50000" fill="hold">
                                          <p:stCondLst>
                                            <p:cond delay="0"/>
                                          </p:stCondLst>
                                        </p:cTn>
                                        <p:tgtEl>
                                          <p:spTgt spid="28681">
                                            <p:txEl>
                                              <p:pRg st="1" end="1"/>
                                            </p:txEl>
                                          </p:spTgt>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28681">
                                            <p:txEl>
                                              <p:pRg st="1" end="1"/>
                                            </p:txEl>
                                          </p:spTgt>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28681">
                                            <p:txEl>
                                              <p:pRg st="1" end="1"/>
                                            </p:txEl>
                                          </p:spTgt>
                                        </p:tgtEl>
                                        <p:attrNameLst>
                                          <p:attrName>ppt_w</p:attrName>
                                        </p:attrNameLst>
                                      </p:cBhvr>
                                      <p:tavLst>
                                        <p:tav tm="0">
                                          <p:val>
                                            <p:strVal val="#ppt_w*.05"/>
                                          </p:val>
                                        </p:tav>
                                        <p:tav tm="100000">
                                          <p:val>
                                            <p:strVal val="#ppt_w"/>
                                          </p:val>
                                        </p:tav>
                                      </p:tavLst>
                                    </p:anim>
                                    <p:anim calcmode="lin" valueType="num">
                                      <p:cBhvr>
                                        <p:cTn id="38" dur="1000" fill="hold"/>
                                        <p:tgtEl>
                                          <p:spTgt spid="28681">
                                            <p:txEl>
                                              <p:pRg st="1" end="1"/>
                                            </p:txEl>
                                          </p:spTgt>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28681">
                                            <p:txEl>
                                              <p:pRg st="1" end="1"/>
                                            </p:txEl>
                                          </p:spTgt>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28681">
                                            <p:txEl>
                                              <p:pRg st="1" end="1"/>
                                            </p:txEl>
                                          </p:spTgt>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28681">
                                            <p:txEl>
                                              <p:pRg st="1" end="1"/>
                                            </p:txEl>
                                          </p:spTgt>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28681">
                                            <p:txEl>
                                              <p:pRg st="1" end="1"/>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3" name="online.wav"/>
                                        </p:tgtEl>
                                      </p:cMediaNode>
                                    </p:audio>
                                  </p:subTnLst>
                                </p:cTn>
                              </p:par>
                              <p:par>
                                <p:cTn id="43" presetID="49" presetClass="entr" presetSubtype="0" decel="10000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 calcmode="lin" valueType="num">
                                      <p:cBhvr>
                                        <p:cTn id="47" dur="500" fill="hold"/>
                                        <p:tgtEl>
                                          <p:spTgt spid="10"/>
                                        </p:tgtEl>
                                        <p:attrNameLst>
                                          <p:attrName>style.rotation</p:attrName>
                                        </p:attrNameLst>
                                      </p:cBhvr>
                                      <p:tavLst>
                                        <p:tav tm="0">
                                          <p:val>
                                            <p:fltVal val="360"/>
                                          </p:val>
                                        </p:tav>
                                        <p:tav tm="100000">
                                          <p:val>
                                            <p:fltVal val="0"/>
                                          </p:val>
                                        </p:tav>
                                      </p:tavLst>
                                    </p:anim>
                                    <p:animEffect transition="in" filter="fade">
                                      <p:cBhvr>
                                        <p:cTn id="48" dur="50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4" name="0017 - غلق الويندوز.wav"/>
                                        </p:tgtEl>
                                      </p:cMediaNode>
                                    </p:audio>
                                  </p:subTnLst>
                                </p:cTn>
                              </p:par>
                              <p:par>
                                <p:cTn id="49" presetID="25" presetClass="entr" presetSubtype="0" fill="hold" grpId="0" nodeType="withEffect">
                                  <p:stCondLst>
                                    <p:cond delay="0"/>
                                  </p:stCondLst>
                                  <p:childTnLst>
                                    <p:set>
                                      <p:cBhvr>
                                        <p:cTn id="50" dur="1" fill="hold">
                                          <p:stCondLst>
                                            <p:cond delay="0"/>
                                          </p:stCondLst>
                                        </p:cTn>
                                        <p:tgtEl>
                                          <p:spTgt spid="28681">
                                            <p:txEl>
                                              <p:pRg st="3" end="3"/>
                                            </p:txEl>
                                          </p:spTgt>
                                        </p:tgtEl>
                                        <p:attrNameLst>
                                          <p:attrName>style.visibility</p:attrName>
                                        </p:attrNameLst>
                                      </p:cBhvr>
                                      <p:to>
                                        <p:strVal val="visible"/>
                                      </p:to>
                                    </p:set>
                                    <p:anim calcmode="lin" valueType="num">
                                      <p:cBhvr>
                                        <p:cTn id="51" dur="500" decel="50000" fill="hold">
                                          <p:stCondLst>
                                            <p:cond delay="0"/>
                                          </p:stCondLst>
                                        </p:cTn>
                                        <p:tgtEl>
                                          <p:spTgt spid="28681">
                                            <p:txEl>
                                              <p:pRg st="3" end="3"/>
                                            </p:txEl>
                                          </p:spTgt>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28681">
                                            <p:txEl>
                                              <p:pRg st="3" end="3"/>
                                            </p:txEl>
                                          </p:spTgt>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28681">
                                            <p:txEl>
                                              <p:pRg st="3" end="3"/>
                                            </p:txEl>
                                          </p:spTgt>
                                        </p:tgtEl>
                                        <p:attrNameLst>
                                          <p:attrName>ppt_w</p:attrName>
                                        </p:attrNameLst>
                                      </p:cBhvr>
                                      <p:tavLst>
                                        <p:tav tm="0">
                                          <p:val>
                                            <p:strVal val="#ppt_w*.05"/>
                                          </p:val>
                                        </p:tav>
                                        <p:tav tm="100000">
                                          <p:val>
                                            <p:strVal val="#ppt_w"/>
                                          </p:val>
                                        </p:tav>
                                      </p:tavLst>
                                    </p:anim>
                                    <p:anim calcmode="lin" valueType="num">
                                      <p:cBhvr>
                                        <p:cTn id="54" dur="1000" fill="hold"/>
                                        <p:tgtEl>
                                          <p:spTgt spid="28681">
                                            <p:txEl>
                                              <p:pRg st="3" end="3"/>
                                            </p:txEl>
                                          </p:spTgt>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28681">
                                            <p:txEl>
                                              <p:pRg st="3" end="3"/>
                                            </p:txEl>
                                          </p:spTgt>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28681">
                                            <p:txEl>
                                              <p:pRg st="3" end="3"/>
                                            </p:txEl>
                                          </p:spTgt>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28681">
                                            <p:txEl>
                                              <p:pRg st="3" end="3"/>
                                            </p:txEl>
                                          </p:spTgt>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28681">
                                            <p:txEl>
                                              <p:pRg st="3" end="3"/>
                                            </p:txEl>
                                          </p:spTgt>
                                        </p:tgtEl>
                                      </p:cBhvr>
                                    </p:animEffect>
                                  </p:childTnLst>
                                  <p:subTnLst>
                                    <p:audio>
                                      <p:cMediaNode>
                                        <p:cTn display="0" masterRel="sameClick">
                                          <p:stCondLst>
                                            <p:cond evt="begin" delay="0">
                                              <p:tn val="49"/>
                                            </p:cond>
                                          </p:stCondLst>
                                          <p:endCondLst>
                                            <p:cond evt="onStopAudio" delay="0">
                                              <p:tgtEl>
                                                <p:sldTgt/>
                                              </p:tgtEl>
                                            </p:cond>
                                          </p:endCondLst>
                                        </p:cTn>
                                        <p:tgtEl>
                                          <p:sndTgt r:embed="rId3" name="online.wav"/>
                                        </p:tgtEl>
                                      </p:cMediaNode>
                                    </p:audio>
                                  </p:subTnLst>
                                </p:cTn>
                              </p:par>
                              <p:par>
                                <p:cTn id="59" presetID="49" presetClass="entr" presetSubtype="0" decel="10000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 calcmode="lin" valueType="num">
                                      <p:cBhvr>
                                        <p:cTn id="63" dur="500" fill="hold"/>
                                        <p:tgtEl>
                                          <p:spTgt spid="11"/>
                                        </p:tgtEl>
                                        <p:attrNameLst>
                                          <p:attrName>style.rotation</p:attrName>
                                        </p:attrNameLst>
                                      </p:cBhvr>
                                      <p:tavLst>
                                        <p:tav tm="0">
                                          <p:val>
                                            <p:fltVal val="360"/>
                                          </p:val>
                                        </p:tav>
                                        <p:tav tm="100000">
                                          <p:val>
                                            <p:fltVal val="0"/>
                                          </p:val>
                                        </p:tav>
                                      </p:tavLst>
                                    </p:anim>
                                    <p:animEffect transition="in" filter="fade">
                                      <p:cBhvr>
                                        <p:cTn id="64" dur="500"/>
                                        <p:tgtEl>
                                          <p:spTgt spid="11"/>
                                        </p:tgtEl>
                                      </p:cBhvr>
                                    </p:animEffect>
                                  </p:childTnLst>
                                  <p:subTnLst>
                                    <p:audio>
                                      <p:cMediaNode>
                                        <p:cTn display="0" masterRel="sameClick">
                                          <p:stCondLst>
                                            <p:cond evt="begin" delay="0">
                                              <p:tn val="59"/>
                                            </p:cond>
                                          </p:stCondLst>
                                          <p:endCondLst>
                                            <p:cond evt="onStopAudio" delay="0">
                                              <p:tgtEl>
                                                <p:sldTgt/>
                                              </p:tgtEl>
                                            </p:cond>
                                          </p:endCondLst>
                                        </p:cTn>
                                        <p:tgtEl>
                                          <p:sndTgt r:embed="rId4" name="0017 - غلق الويندوز.wav"/>
                                        </p:tgtEl>
                                      </p:cMediaNode>
                                    </p:audio>
                                  </p:subTnLst>
                                </p:cTn>
                              </p:par>
                              <p:par>
                                <p:cTn id="65" presetID="25" presetClass="entr" presetSubtype="0" fill="hold" grpId="0" nodeType="withEffect">
                                  <p:stCondLst>
                                    <p:cond delay="0"/>
                                  </p:stCondLst>
                                  <p:childTnLst>
                                    <p:set>
                                      <p:cBhvr>
                                        <p:cTn id="66" dur="1" fill="hold">
                                          <p:stCondLst>
                                            <p:cond delay="0"/>
                                          </p:stCondLst>
                                        </p:cTn>
                                        <p:tgtEl>
                                          <p:spTgt spid="28681">
                                            <p:txEl>
                                              <p:pRg st="5" end="5"/>
                                            </p:txEl>
                                          </p:spTgt>
                                        </p:tgtEl>
                                        <p:attrNameLst>
                                          <p:attrName>style.visibility</p:attrName>
                                        </p:attrNameLst>
                                      </p:cBhvr>
                                      <p:to>
                                        <p:strVal val="visible"/>
                                      </p:to>
                                    </p:set>
                                    <p:anim calcmode="lin" valueType="num">
                                      <p:cBhvr>
                                        <p:cTn id="67" dur="500" decel="50000" fill="hold">
                                          <p:stCondLst>
                                            <p:cond delay="0"/>
                                          </p:stCondLst>
                                        </p:cTn>
                                        <p:tgtEl>
                                          <p:spTgt spid="28681">
                                            <p:txEl>
                                              <p:pRg st="5" end="5"/>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28681">
                                            <p:txEl>
                                              <p:pRg st="5" end="5"/>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28681">
                                            <p:txEl>
                                              <p:pRg st="5" end="5"/>
                                            </p:txEl>
                                          </p:spTgt>
                                        </p:tgtEl>
                                        <p:attrNameLst>
                                          <p:attrName>ppt_w</p:attrName>
                                        </p:attrNameLst>
                                      </p:cBhvr>
                                      <p:tavLst>
                                        <p:tav tm="0">
                                          <p:val>
                                            <p:strVal val="#ppt_w*.05"/>
                                          </p:val>
                                        </p:tav>
                                        <p:tav tm="100000">
                                          <p:val>
                                            <p:strVal val="#ppt_w"/>
                                          </p:val>
                                        </p:tav>
                                      </p:tavLst>
                                    </p:anim>
                                    <p:anim calcmode="lin" valueType="num">
                                      <p:cBhvr>
                                        <p:cTn id="70" dur="1000" fill="hold"/>
                                        <p:tgtEl>
                                          <p:spTgt spid="28681">
                                            <p:txEl>
                                              <p:pRg st="5" end="5"/>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28681">
                                            <p:txEl>
                                              <p:pRg st="5" end="5"/>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28681">
                                            <p:txEl>
                                              <p:pRg st="5" end="5"/>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28681">
                                            <p:txEl>
                                              <p:pRg st="5" end="5"/>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28681">
                                            <p:txEl>
                                              <p:pRg st="5" end="5"/>
                                            </p:txEl>
                                          </p:spTgt>
                                        </p:tgtEl>
                                      </p:cBhvr>
                                    </p:animEffect>
                                  </p:childTnLst>
                                  <p:subTnLst>
                                    <p:audio>
                                      <p:cMediaNode>
                                        <p:cTn display="0" masterRel="sameClick">
                                          <p:stCondLst>
                                            <p:cond evt="begin" delay="0">
                                              <p:tn val="65"/>
                                            </p:cond>
                                          </p:stCondLst>
                                          <p:endCondLst>
                                            <p:cond evt="onStopAudio" delay="0">
                                              <p:tgtEl>
                                                <p:sldTgt/>
                                              </p:tgtEl>
                                            </p:cond>
                                          </p:endCondLst>
                                        </p:cTn>
                                        <p:tgtEl>
                                          <p:sndTgt r:embed="rId3" name="online.wav"/>
                                        </p:tgtEl>
                                      </p:cMediaNode>
                                    </p:audio>
                                  </p:subTnLst>
                                </p:cTn>
                              </p:par>
                              <p:par>
                                <p:cTn id="75" presetID="49" presetClass="entr" presetSubtype="0" decel="10000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fill="hold"/>
                                        <p:tgtEl>
                                          <p:spTgt spid="12"/>
                                        </p:tgtEl>
                                        <p:attrNameLst>
                                          <p:attrName>ppt_w</p:attrName>
                                        </p:attrNameLst>
                                      </p:cBhvr>
                                      <p:tavLst>
                                        <p:tav tm="0">
                                          <p:val>
                                            <p:fltVal val="0"/>
                                          </p:val>
                                        </p:tav>
                                        <p:tav tm="100000">
                                          <p:val>
                                            <p:strVal val="#ppt_w"/>
                                          </p:val>
                                        </p:tav>
                                      </p:tavLst>
                                    </p:anim>
                                    <p:anim calcmode="lin" valueType="num">
                                      <p:cBhvr>
                                        <p:cTn id="78" dur="500" fill="hold"/>
                                        <p:tgtEl>
                                          <p:spTgt spid="12"/>
                                        </p:tgtEl>
                                        <p:attrNameLst>
                                          <p:attrName>ppt_h</p:attrName>
                                        </p:attrNameLst>
                                      </p:cBhvr>
                                      <p:tavLst>
                                        <p:tav tm="0">
                                          <p:val>
                                            <p:fltVal val="0"/>
                                          </p:val>
                                        </p:tav>
                                        <p:tav tm="100000">
                                          <p:val>
                                            <p:strVal val="#ppt_h"/>
                                          </p:val>
                                        </p:tav>
                                      </p:tavLst>
                                    </p:anim>
                                    <p:anim calcmode="lin" valueType="num">
                                      <p:cBhvr>
                                        <p:cTn id="79" dur="500" fill="hold"/>
                                        <p:tgtEl>
                                          <p:spTgt spid="12"/>
                                        </p:tgtEl>
                                        <p:attrNameLst>
                                          <p:attrName>style.rotation</p:attrName>
                                        </p:attrNameLst>
                                      </p:cBhvr>
                                      <p:tavLst>
                                        <p:tav tm="0">
                                          <p:val>
                                            <p:fltVal val="360"/>
                                          </p:val>
                                        </p:tav>
                                        <p:tav tm="100000">
                                          <p:val>
                                            <p:fltVal val="0"/>
                                          </p:val>
                                        </p:tav>
                                      </p:tavLst>
                                    </p:anim>
                                    <p:animEffect transition="in" filter="fade">
                                      <p:cBhvr>
                                        <p:cTn id="80" dur="500"/>
                                        <p:tgtEl>
                                          <p:spTgt spid="12"/>
                                        </p:tgtEl>
                                      </p:cBhvr>
                                    </p:animEffect>
                                  </p:childTnLst>
                                  <p:subTnLst>
                                    <p:audio>
                                      <p:cMediaNode>
                                        <p:cTn display="0" masterRel="sameClick">
                                          <p:stCondLst>
                                            <p:cond evt="begin" delay="0">
                                              <p:tn val="75"/>
                                            </p:cond>
                                          </p:stCondLst>
                                          <p:endCondLst>
                                            <p:cond evt="onStopAudio" delay="0">
                                              <p:tgtEl>
                                                <p:sldTgt/>
                                              </p:tgtEl>
                                            </p:cond>
                                          </p:endCondLst>
                                        </p:cTn>
                                        <p:tgtEl>
                                          <p:sndTgt r:embed="rId4" name="0017 - غلق الويندوز.wav"/>
                                        </p:tgtEl>
                                      </p:cMediaNode>
                                    </p:audio>
                                  </p:subTnLst>
                                </p:cTn>
                              </p:par>
                              <p:par>
                                <p:cTn id="81" presetID="25" presetClass="entr" presetSubtype="0" fill="hold" grpId="0" nodeType="withEffect">
                                  <p:stCondLst>
                                    <p:cond delay="0"/>
                                  </p:stCondLst>
                                  <p:childTnLst>
                                    <p:set>
                                      <p:cBhvr>
                                        <p:cTn id="82" dur="1" fill="hold">
                                          <p:stCondLst>
                                            <p:cond delay="0"/>
                                          </p:stCondLst>
                                        </p:cTn>
                                        <p:tgtEl>
                                          <p:spTgt spid="28681">
                                            <p:txEl>
                                              <p:pRg st="7" end="7"/>
                                            </p:txEl>
                                          </p:spTgt>
                                        </p:tgtEl>
                                        <p:attrNameLst>
                                          <p:attrName>style.visibility</p:attrName>
                                        </p:attrNameLst>
                                      </p:cBhvr>
                                      <p:to>
                                        <p:strVal val="visible"/>
                                      </p:to>
                                    </p:set>
                                    <p:anim calcmode="lin" valueType="num">
                                      <p:cBhvr>
                                        <p:cTn id="83" dur="500" decel="50000" fill="hold">
                                          <p:stCondLst>
                                            <p:cond delay="0"/>
                                          </p:stCondLst>
                                        </p:cTn>
                                        <p:tgtEl>
                                          <p:spTgt spid="28681">
                                            <p:txEl>
                                              <p:pRg st="7" end="7"/>
                                            </p:txEl>
                                          </p:spTgt>
                                        </p:tgtEl>
                                        <p:attrNameLst>
                                          <p:attrName>style.rotation</p:attrName>
                                        </p:attrNameLst>
                                      </p:cBhvr>
                                      <p:tavLst>
                                        <p:tav tm="0">
                                          <p:val>
                                            <p:fltVal val="-90"/>
                                          </p:val>
                                        </p:tav>
                                        <p:tav tm="100000">
                                          <p:val>
                                            <p:fltVal val="0"/>
                                          </p:val>
                                        </p:tav>
                                      </p:tavLst>
                                    </p:anim>
                                    <p:anim calcmode="lin" valueType="num">
                                      <p:cBhvr>
                                        <p:cTn id="84" dur="500" decel="50000" fill="hold">
                                          <p:stCondLst>
                                            <p:cond delay="0"/>
                                          </p:stCondLst>
                                        </p:cTn>
                                        <p:tgtEl>
                                          <p:spTgt spid="28681">
                                            <p:txEl>
                                              <p:pRg st="7" end="7"/>
                                            </p:txEl>
                                          </p:spTgt>
                                        </p:tgtEl>
                                        <p:attrNameLst>
                                          <p:attrName>ppt_w</p:attrName>
                                        </p:attrNameLst>
                                      </p:cBhvr>
                                      <p:tavLst>
                                        <p:tav tm="0">
                                          <p:val>
                                            <p:strVal val="#ppt_w"/>
                                          </p:val>
                                        </p:tav>
                                        <p:tav tm="100000">
                                          <p:val>
                                            <p:strVal val="#ppt_w*.05"/>
                                          </p:val>
                                        </p:tav>
                                      </p:tavLst>
                                    </p:anim>
                                    <p:anim calcmode="lin" valueType="num">
                                      <p:cBhvr>
                                        <p:cTn id="85" dur="500" accel="50000" fill="hold">
                                          <p:stCondLst>
                                            <p:cond delay="500"/>
                                          </p:stCondLst>
                                        </p:cTn>
                                        <p:tgtEl>
                                          <p:spTgt spid="28681">
                                            <p:txEl>
                                              <p:pRg st="7" end="7"/>
                                            </p:txEl>
                                          </p:spTgt>
                                        </p:tgtEl>
                                        <p:attrNameLst>
                                          <p:attrName>ppt_w</p:attrName>
                                        </p:attrNameLst>
                                      </p:cBhvr>
                                      <p:tavLst>
                                        <p:tav tm="0">
                                          <p:val>
                                            <p:strVal val="#ppt_w*.05"/>
                                          </p:val>
                                        </p:tav>
                                        <p:tav tm="100000">
                                          <p:val>
                                            <p:strVal val="#ppt_w"/>
                                          </p:val>
                                        </p:tav>
                                      </p:tavLst>
                                    </p:anim>
                                    <p:anim calcmode="lin" valueType="num">
                                      <p:cBhvr>
                                        <p:cTn id="86" dur="1000" fill="hold"/>
                                        <p:tgtEl>
                                          <p:spTgt spid="28681">
                                            <p:txEl>
                                              <p:pRg st="7" end="7"/>
                                            </p:txEl>
                                          </p:spTgt>
                                        </p:tgtEl>
                                        <p:attrNameLst>
                                          <p:attrName>ppt_h</p:attrName>
                                        </p:attrNameLst>
                                      </p:cBhvr>
                                      <p:tavLst>
                                        <p:tav tm="0">
                                          <p:val>
                                            <p:strVal val="#ppt_h"/>
                                          </p:val>
                                        </p:tav>
                                        <p:tav tm="100000">
                                          <p:val>
                                            <p:strVal val="#ppt_h"/>
                                          </p:val>
                                        </p:tav>
                                      </p:tavLst>
                                    </p:anim>
                                    <p:anim calcmode="lin" valueType="num">
                                      <p:cBhvr>
                                        <p:cTn id="87" dur="500" decel="50000" fill="hold">
                                          <p:stCondLst>
                                            <p:cond delay="0"/>
                                          </p:stCondLst>
                                        </p:cTn>
                                        <p:tgtEl>
                                          <p:spTgt spid="28681">
                                            <p:txEl>
                                              <p:pRg st="7" end="7"/>
                                            </p:txEl>
                                          </p:spTgt>
                                        </p:tgtEl>
                                        <p:attrNameLst>
                                          <p:attrName>ppt_x</p:attrName>
                                        </p:attrNameLst>
                                      </p:cBhvr>
                                      <p:tavLst>
                                        <p:tav tm="0">
                                          <p:val>
                                            <p:strVal val="#ppt_x+.4"/>
                                          </p:val>
                                        </p:tav>
                                        <p:tav tm="100000">
                                          <p:val>
                                            <p:strVal val="#ppt_x"/>
                                          </p:val>
                                        </p:tav>
                                      </p:tavLst>
                                    </p:anim>
                                    <p:anim calcmode="lin" valueType="num">
                                      <p:cBhvr>
                                        <p:cTn id="88" dur="500" decel="50000" fill="hold">
                                          <p:stCondLst>
                                            <p:cond delay="0"/>
                                          </p:stCondLst>
                                        </p:cTn>
                                        <p:tgtEl>
                                          <p:spTgt spid="28681">
                                            <p:txEl>
                                              <p:pRg st="7" end="7"/>
                                            </p:txEl>
                                          </p:spTgt>
                                        </p:tgtEl>
                                        <p:attrNameLst>
                                          <p:attrName>ppt_y</p:attrName>
                                        </p:attrNameLst>
                                      </p:cBhvr>
                                      <p:tavLst>
                                        <p:tav tm="0">
                                          <p:val>
                                            <p:strVal val="#ppt_y-.2"/>
                                          </p:val>
                                        </p:tav>
                                        <p:tav tm="100000">
                                          <p:val>
                                            <p:strVal val="#ppt_y+.1"/>
                                          </p:val>
                                        </p:tav>
                                      </p:tavLst>
                                    </p:anim>
                                    <p:anim calcmode="lin" valueType="num">
                                      <p:cBhvr>
                                        <p:cTn id="89" dur="500" accel="50000" fill="hold">
                                          <p:stCondLst>
                                            <p:cond delay="500"/>
                                          </p:stCondLst>
                                        </p:cTn>
                                        <p:tgtEl>
                                          <p:spTgt spid="28681">
                                            <p:txEl>
                                              <p:pRg st="7" end="7"/>
                                            </p:txEl>
                                          </p:spTgt>
                                        </p:tgtEl>
                                        <p:attrNameLst>
                                          <p:attrName>ppt_y</p:attrName>
                                        </p:attrNameLst>
                                      </p:cBhvr>
                                      <p:tavLst>
                                        <p:tav tm="0">
                                          <p:val>
                                            <p:strVal val="#ppt_y+.1"/>
                                          </p:val>
                                        </p:tav>
                                        <p:tav tm="100000">
                                          <p:val>
                                            <p:strVal val="#ppt_y"/>
                                          </p:val>
                                        </p:tav>
                                      </p:tavLst>
                                    </p:anim>
                                    <p:animEffect transition="in" filter="fade">
                                      <p:cBhvr>
                                        <p:cTn id="90" dur="1000" decel="50000">
                                          <p:stCondLst>
                                            <p:cond delay="0"/>
                                          </p:stCondLst>
                                        </p:cTn>
                                        <p:tgtEl>
                                          <p:spTgt spid="28681">
                                            <p:txEl>
                                              <p:pRg st="7" end="7"/>
                                            </p:txEl>
                                          </p:spTgt>
                                        </p:tgtEl>
                                      </p:cBhvr>
                                    </p:animEffect>
                                  </p:childTnLst>
                                  <p:subTnLst>
                                    <p:audio>
                                      <p:cMediaNode>
                                        <p:cTn display="0" masterRel="sameClick">
                                          <p:stCondLst>
                                            <p:cond evt="begin" delay="0">
                                              <p:tn val="81"/>
                                            </p:cond>
                                          </p:stCondLst>
                                          <p:endCondLst>
                                            <p:cond evt="onStopAudio" delay="0">
                                              <p:tgtEl>
                                                <p:sldTgt/>
                                              </p:tgtEl>
                                            </p:cond>
                                          </p:endCondLst>
                                        </p:cTn>
                                        <p:tgtEl>
                                          <p:sndTgt r:embed="rId3" name="online.wav"/>
                                        </p:tgtEl>
                                      </p:cMediaNode>
                                    </p:audio>
                                  </p:subTnLst>
                                </p:cTn>
                              </p:par>
                            </p:childTnLst>
                          </p:cTn>
                        </p:par>
                      </p:childTnLst>
                    </p:cTn>
                  </p:par>
                  <p:par>
                    <p:cTn id="91" fill="hold" nodeType="clickPar">
                      <p:stCondLst>
                        <p:cond delay="indefinite"/>
                      </p:stCondLst>
                      <p:childTnLst>
                        <p:par>
                          <p:cTn id="92" fill="hold" nodeType="withGroup">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13"/>
                                        </p:tgtEl>
                                        <p:attrNameLst>
                                          <p:attrName>style.visibility</p:attrName>
                                        </p:attrNameLst>
                                      </p:cBhvr>
                                      <p:to>
                                        <p:strVal val="visible"/>
                                      </p:to>
                                    </p:set>
                                    <p:animEffect transition="in" filter="fade">
                                      <p:cBhvr>
                                        <p:cTn id="95" dur="1000"/>
                                        <p:tgtEl>
                                          <p:spTgt spid="13"/>
                                        </p:tgtEl>
                                      </p:cBhvr>
                                    </p:animEffect>
                                    <p:anim calcmode="lin" valueType="num">
                                      <p:cBhvr>
                                        <p:cTn id="96" dur="1000" fill="hold"/>
                                        <p:tgtEl>
                                          <p:spTgt spid="13"/>
                                        </p:tgtEl>
                                        <p:attrNameLst>
                                          <p:attrName>ppt_x</p:attrName>
                                        </p:attrNameLst>
                                      </p:cBhvr>
                                      <p:tavLst>
                                        <p:tav tm="0">
                                          <p:val>
                                            <p:strVal val="#ppt_x"/>
                                          </p:val>
                                        </p:tav>
                                        <p:tav tm="100000">
                                          <p:val>
                                            <p:strVal val="#ppt_x"/>
                                          </p:val>
                                        </p:tav>
                                      </p:tavLst>
                                    </p:anim>
                                    <p:anim calcmode="lin" valueType="num">
                                      <p:cBhvr>
                                        <p:cTn id="97"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build="p"/>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Right Arrow 1"/>
          <p:cNvSpPr/>
          <p:nvPr/>
        </p:nvSpPr>
        <p:spPr>
          <a:xfrm>
            <a:off x="2786063" y="214313"/>
            <a:ext cx="4000500" cy="1428750"/>
          </a:xfrm>
          <a:prstGeom prst="cube">
            <a:avLst/>
          </a:prstGeom>
          <a:solidFill>
            <a:srgbClr val="FFFFCC"/>
          </a:solidFill>
          <a:ln/>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EG" sz="4800" dirty="0"/>
              <a:t>العُلُومُ وَالكِتَابَةُ</a:t>
            </a:r>
          </a:p>
        </p:txBody>
      </p:sp>
      <p:grpSp>
        <p:nvGrpSpPr>
          <p:cNvPr id="4" name="Group 7"/>
          <p:cNvGrpSpPr>
            <a:grpSpLocks/>
          </p:cNvGrpSpPr>
          <p:nvPr/>
        </p:nvGrpSpPr>
        <p:grpSpPr bwMode="auto">
          <a:xfrm>
            <a:off x="357188" y="3286125"/>
            <a:ext cx="8429625" cy="3000375"/>
            <a:chOff x="357158" y="2928934"/>
            <a:chExt cx="8429684" cy="3000396"/>
          </a:xfrm>
        </p:grpSpPr>
        <p:pic>
          <p:nvPicPr>
            <p:cNvPr id="62469" name="Picture 6" descr="002.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4984" y="4500570"/>
              <a:ext cx="1238256" cy="92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70" name="Group 5"/>
            <p:cNvGrpSpPr>
              <a:grpSpLocks/>
            </p:cNvGrpSpPr>
            <p:nvPr/>
          </p:nvGrpSpPr>
          <p:grpSpPr bwMode="auto">
            <a:xfrm>
              <a:off x="357158" y="2928934"/>
              <a:ext cx="8429684" cy="3000396"/>
              <a:chOff x="357158" y="2928934"/>
              <a:chExt cx="8429684" cy="3000396"/>
            </a:xfrm>
          </p:grpSpPr>
          <p:sp>
            <p:nvSpPr>
              <p:cNvPr id="5" name="Snip Diagonal Corner Rectangle 4"/>
              <p:cNvSpPr/>
              <p:nvPr/>
            </p:nvSpPr>
            <p:spPr>
              <a:xfrm>
                <a:off x="357158" y="2928934"/>
                <a:ext cx="8429684" cy="3000396"/>
              </a:xfrm>
              <a:prstGeom prst="snip2DiagRect">
                <a:avLst/>
              </a:prstGeom>
              <a:solidFill>
                <a:srgbClr val="FFFFC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62472" name="TextBox 3"/>
              <p:cNvSpPr txBox="1">
                <a:spLocks noChangeArrowheads="1"/>
              </p:cNvSpPr>
              <p:nvPr/>
            </p:nvSpPr>
            <p:spPr bwMode="auto">
              <a:xfrm>
                <a:off x="428566" y="3214684"/>
                <a:ext cx="8001056" cy="2062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ar-EG" altLang="ar-SA" sz="3200"/>
                  <a:t>أكتب تقريرًا عن المُزارِعينَ الأوائلِ في بلادي.</a:t>
                </a:r>
              </a:p>
              <a:p>
                <a:pPr eaLnBrk="1" hangingPunct="1"/>
                <a:r>
                  <a:rPr lang="ar-EG" altLang="ar-SA" sz="3200"/>
                  <a:t>ما النّبَاتَاتُ التي كانوا يَزرعُونَها؟</a:t>
                </a:r>
              </a:p>
              <a:p>
                <a:pPr eaLnBrk="1" hangingPunct="1"/>
                <a:r>
                  <a:rPr lang="ar-EG" altLang="ar-SA" sz="3200"/>
                  <a:t>ومَا الطرائقُ والأسمدةُ التي استعملوها؟</a:t>
                </a:r>
              </a:p>
              <a:p>
                <a:pPr eaLnBrk="1" hangingPunct="1"/>
                <a:r>
                  <a:rPr lang="ar-EG" altLang="ar-SA" sz="3200"/>
                  <a:t>أضمن في تقريري هذهِ التساؤلاتِ وأجوبتَها.</a:t>
                </a:r>
                <a:endParaRPr lang="en-US" altLang="ar-SA" sz="3200">
                  <a:latin typeface="Calibri" panose="020F0502020204030204" pitchFamily="34" charset="0"/>
                </a:endParaRPr>
              </a:p>
            </p:txBody>
          </p:sp>
        </p:grpSp>
      </p:grpSp>
      <p:sp>
        <p:nvSpPr>
          <p:cNvPr id="3" name="Teardrop 2"/>
          <p:cNvSpPr/>
          <p:nvPr/>
        </p:nvSpPr>
        <p:spPr>
          <a:xfrm>
            <a:off x="1928813" y="2428875"/>
            <a:ext cx="4929187" cy="1000125"/>
          </a:xfrm>
          <a:prstGeom prst="flowChartTerminator">
            <a:avLst/>
          </a:prstGeom>
          <a:ln/>
        </p:spPr>
        <p:style>
          <a:lnRef idx="1">
            <a:schemeClr val="accent3"/>
          </a:lnRef>
          <a:fillRef idx="2">
            <a:schemeClr val="accent3"/>
          </a:fillRef>
          <a:effectRef idx="1">
            <a:schemeClr val="accent3"/>
          </a:effectRef>
          <a:fontRef idx="minor">
            <a:schemeClr val="dk1"/>
          </a:fontRef>
        </p:style>
        <p:txBody>
          <a:bodyPr rtlCol="1" anchor="ctr"/>
          <a:lstStyle/>
          <a:p>
            <a:pPr algn="ctr" fontAlgn="auto">
              <a:spcBef>
                <a:spcPts val="0"/>
              </a:spcBef>
              <a:spcAft>
                <a:spcPts val="0"/>
              </a:spcAft>
              <a:defRPr/>
            </a:pPr>
            <a:r>
              <a:rPr lang="ar-EG" sz="3600" dirty="0"/>
              <a:t>المزارعونَ الأوائلُ</a:t>
            </a:r>
            <a:endParaRPr lang="en-US" sz="3600" b="1" dirty="0"/>
          </a:p>
        </p:txBody>
      </p:sp>
    </p:spTree>
    <p:extLst>
      <p:ext uri="{BB962C8B-B14F-4D97-AF65-F5344CB8AC3E}">
        <p14:creationId xmlns:p14="http://schemas.microsoft.com/office/powerpoint/2010/main" val="4256835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FURYEND.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Horizontal)">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ached_speedup.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0004 - العلامة النجم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Right Arrow 1"/>
          <p:cNvSpPr/>
          <p:nvPr/>
        </p:nvSpPr>
        <p:spPr>
          <a:xfrm>
            <a:off x="1785938" y="214313"/>
            <a:ext cx="4000500" cy="1428750"/>
          </a:xfrm>
          <a:prstGeom prst="flowChartPunchedTape">
            <a:avLst/>
          </a:prstGeom>
          <a:solidFill>
            <a:srgbClr val="FFFFCC"/>
          </a:solidFill>
          <a:ln/>
        </p:spPr>
        <p:style>
          <a:lnRef idx="2">
            <a:schemeClr val="accent2"/>
          </a:lnRef>
          <a:fillRef idx="1">
            <a:schemeClr val="lt1"/>
          </a:fillRef>
          <a:effectRef idx="0">
            <a:schemeClr val="accent2"/>
          </a:effectRef>
          <a:fontRef idx="minor">
            <a:schemeClr val="dk1"/>
          </a:fontRef>
        </p:style>
        <p:txBody>
          <a:bodyPr rtlCol="1" anchor="ctr"/>
          <a:lstStyle/>
          <a:p>
            <a:pPr algn="ctr" fontAlgn="auto">
              <a:spcBef>
                <a:spcPts val="0"/>
              </a:spcBef>
              <a:spcAft>
                <a:spcPts val="0"/>
              </a:spcAft>
              <a:defRPr/>
            </a:pPr>
            <a:r>
              <a:rPr lang="ar-EG" sz="4800" dirty="0"/>
              <a:t>العُلُومُ وَالفَنُّ</a:t>
            </a:r>
          </a:p>
        </p:txBody>
      </p:sp>
      <p:grpSp>
        <p:nvGrpSpPr>
          <p:cNvPr id="4" name="Group 7"/>
          <p:cNvGrpSpPr>
            <a:grpSpLocks/>
          </p:cNvGrpSpPr>
          <p:nvPr/>
        </p:nvGrpSpPr>
        <p:grpSpPr bwMode="auto">
          <a:xfrm>
            <a:off x="357188" y="3571875"/>
            <a:ext cx="8429625" cy="3000375"/>
            <a:chOff x="357158" y="2928934"/>
            <a:chExt cx="8429684" cy="3000396"/>
          </a:xfrm>
        </p:grpSpPr>
        <p:pic>
          <p:nvPicPr>
            <p:cNvPr id="63494" name="Picture 6" descr="002.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04984" y="4500570"/>
              <a:ext cx="1238256" cy="92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5" name="Group 5"/>
            <p:cNvGrpSpPr>
              <a:grpSpLocks/>
            </p:cNvGrpSpPr>
            <p:nvPr/>
          </p:nvGrpSpPr>
          <p:grpSpPr bwMode="auto">
            <a:xfrm>
              <a:off x="357158" y="2928934"/>
              <a:ext cx="8429684" cy="3000396"/>
              <a:chOff x="357158" y="2928934"/>
              <a:chExt cx="8429684" cy="3000396"/>
            </a:xfrm>
          </p:grpSpPr>
          <p:sp>
            <p:nvSpPr>
              <p:cNvPr id="5" name="Snip Diagonal Corner Rectangle 4"/>
              <p:cNvSpPr/>
              <p:nvPr/>
            </p:nvSpPr>
            <p:spPr>
              <a:xfrm>
                <a:off x="357158" y="2928934"/>
                <a:ext cx="8429684" cy="3000396"/>
              </a:xfrm>
              <a:prstGeom prst="snip2DiagRect">
                <a:avLst/>
              </a:prstGeom>
              <a:solidFill>
                <a:srgbClr val="FFFFC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63497" name="TextBox 3"/>
              <p:cNvSpPr txBox="1">
                <a:spLocks noChangeArrowheads="1"/>
              </p:cNvSpPr>
              <p:nvPr/>
            </p:nvSpPr>
            <p:spPr bwMode="auto">
              <a:xfrm>
                <a:off x="428566" y="3786196"/>
                <a:ext cx="8001056" cy="107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ar-EG" altLang="ar-SA" sz="3200"/>
                  <a:t>أعملُ لوحةً عن إِحدى الدّوراتِ التي وردت في هذا الدرسِ.</a:t>
                </a:r>
              </a:p>
              <a:p>
                <a:pPr eaLnBrk="1" hangingPunct="1"/>
                <a:r>
                  <a:rPr lang="ar-EG" altLang="ar-SA" sz="3200"/>
                  <a:t>أستعملُ خَيالي لأُمثِّلَ مراحِلَ هذهِ الدورةِ. </a:t>
                </a:r>
                <a:endParaRPr lang="en-US" altLang="ar-SA" sz="3200">
                  <a:latin typeface="Calibri" panose="020F0502020204030204" pitchFamily="34" charset="0"/>
                </a:endParaRPr>
              </a:p>
            </p:txBody>
          </p:sp>
        </p:grpSp>
      </p:grpSp>
      <p:sp>
        <p:nvSpPr>
          <p:cNvPr id="3" name="Teardrop 2"/>
          <p:cNvSpPr/>
          <p:nvPr/>
        </p:nvSpPr>
        <p:spPr>
          <a:xfrm>
            <a:off x="1643063" y="3071813"/>
            <a:ext cx="4929187" cy="1000125"/>
          </a:xfrm>
          <a:prstGeom prst="cloud">
            <a:avLst/>
          </a:prstGeom>
          <a:solidFill>
            <a:srgbClr val="FFFF00"/>
          </a:solidFill>
          <a:ln/>
        </p:spPr>
        <p:style>
          <a:lnRef idx="1">
            <a:schemeClr val="accent3"/>
          </a:lnRef>
          <a:fillRef idx="2">
            <a:schemeClr val="accent3"/>
          </a:fillRef>
          <a:effectRef idx="1">
            <a:schemeClr val="accent3"/>
          </a:effectRef>
          <a:fontRef idx="minor">
            <a:schemeClr val="dk1"/>
          </a:fontRef>
        </p:style>
        <p:txBody>
          <a:bodyPr rtlCol="1" anchor="ctr"/>
          <a:lstStyle/>
          <a:p>
            <a:pPr algn="ctr" fontAlgn="auto">
              <a:spcBef>
                <a:spcPts val="0"/>
              </a:spcBef>
              <a:spcAft>
                <a:spcPts val="0"/>
              </a:spcAft>
              <a:defRPr/>
            </a:pPr>
            <a:r>
              <a:rPr lang="ar-EG" sz="3600" dirty="0"/>
              <a:t>لوحةُ الدورةِ</a:t>
            </a:r>
            <a:endParaRPr lang="en-US" sz="3600" b="1" dirty="0"/>
          </a:p>
        </p:txBody>
      </p:sp>
      <p:pic>
        <p:nvPicPr>
          <p:cNvPr id="63493" name="Рисунок 8" descr="Art.wm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43563" y="0"/>
            <a:ext cx="3128962"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3981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FURYEND.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2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Horizontal)">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ached_speedup.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0004 - العلامة النجم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npq50900.jpg"/>
          <p:cNvPicPr>
            <a:picLocks noChangeAspect="1"/>
          </p:cNvPicPr>
          <p:nvPr/>
        </p:nvPicPr>
        <p:blipFill>
          <a:blip r:embed="rId2" cstate="print"/>
          <a:stretch>
            <a:fillRect/>
          </a:stretch>
        </p:blipFill>
        <p:spPr>
          <a:xfrm>
            <a:off x="0" y="0"/>
            <a:ext cx="9144000" cy="6858000"/>
          </a:xfrm>
          <a:prstGeom prst="rect">
            <a:avLst/>
          </a:prstGeom>
        </p:spPr>
      </p:pic>
      <p:sp>
        <p:nvSpPr>
          <p:cNvPr id="3" name="مستطيل 2"/>
          <p:cNvSpPr/>
          <p:nvPr/>
        </p:nvSpPr>
        <p:spPr>
          <a:xfrm>
            <a:off x="3491880" y="1340768"/>
            <a:ext cx="4572000" cy="8340745"/>
          </a:xfrm>
          <a:prstGeom prst="rect">
            <a:avLst/>
          </a:prstGeom>
        </p:spPr>
        <p:txBody>
          <a:bodyPr wrap="square">
            <a:spAutoFit/>
          </a:bodyPr>
          <a:lstStyle/>
          <a:p>
            <a:pPr algn="ctr"/>
            <a:r>
              <a:rPr lang="ar-SA" sz="4000" dirty="0">
                <a:solidFill>
                  <a:schemeClr val="accent4">
                    <a:lumMod val="60000"/>
                    <a:lumOff val="40000"/>
                  </a:schemeClr>
                </a:solidFill>
                <a:cs typeface="PT Bold Heading" pitchFamily="2" charset="-78"/>
              </a:rPr>
              <a:t>اللهم علمنا ما ينفعنا وانفعنا بما علمتنا وارزقنا علماً نافعاً</a:t>
            </a:r>
          </a:p>
          <a:p>
            <a:pPr algn="ctr"/>
            <a:r>
              <a:rPr lang="ar-SA" sz="4000" dirty="0">
                <a:solidFill>
                  <a:schemeClr val="accent4">
                    <a:lumMod val="60000"/>
                    <a:lumOff val="40000"/>
                  </a:schemeClr>
                </a:solidFill>
                <a:cs typeface="PT Bold Heading" pitchFamily="2" charset="-78"/>
              </a:rPr>
              <a:t> يا حي يا </a:t>
            </a:r>
            <a:r>
              <a:rPr lang="ar-SA" sz="4000" dirty="0" err="1">
                <a:solidFill>
                  <a:schemeClr val="accent4">
                    <a:lumMod val="60000"/>
                    <a:lumOff val="40000"/>
                  </a:schemeClr>
                </a:solidFill>
                <a:cs typeface="PT Bold Heading" pitchFamily="2" charset="-78"/>
              </a:rPr>
              <a:t>قيوم..</a:t>
            </a:r>
            <a:endParaRPr lang="ar-SA" sz="4000" dirty="0">
              <a:solidFill>
                <a:schemeClr val="accent4">
                  <a:lumMod val="60000"/>
                  <a:lumOff val="40000"/>
                </a:schemeClr>
              </a:solidFill>
              <a:cs typeface="PT Bold Heading" pitchFamily="2" charset="-78"/>
            </a:endParaRPr>
          </a:p>
          <a:p>
            <a:pPr algn="ctr"/>
            <a:r>
              <a:rPr lang="ar-SA" sz="4000" dirty="0">
                <a:solidFill>
                  <a:schemeClr val="accent4">
                    <a:lumMod val="60000"/>
                    <a:lumOff val="40000"/>
                  </a:schemeClr>
                </a:solidFill>
                <a:cs typeface="PT Bold Heading" pitchFamily="2" charset="-78"/>
              </a:rPr>
              <a:t>هذا فإن اصبت فمن الله وإن اخطأت فمن نفسي </a:t>
            </a:r>
          </a:p>
          <a:p>
            <a:pPr algn="ctr"/>
            <a:endParaRPr lang="ar-SA" sz="4000" dirty="0">
              <a:solidFill>
                <a:schemeClr val="accent4">
                  <a:lumMod val="60000"/>
                  <a:lumOff val="40000"/>
                </a:schemeClr>
              </a:solidFill>
              <a:cs typeface="PT Bold Heading" pitchFamily="2" charset="-78"/>
            </a:endParaRPr>
          </a:p>
          <a:p>
            <a:pPr algn="ctr"/>
            <a:endParaRPr lang="ar-SA" sz="4000" dirty="0">
              <a:solidFill>
                <a:schemeClr val="accent4">
                  <a:lumMod val="60000"/>
                  <a:lumOff val="40000"/>
                </a:schemeClr>
              </a:solidFill>
              <a:cs typeface="PT Bold Heading" pitchFamily="2" charset="-78"/>
            </a:endParaRPr>
          </a:p>
          <a:p>
            <a:pPr algn="ctr"/>
            <a:endParaRPr lang="ar-SA" dirty="0">
              <a:solidFill>
                <a:schemeClr val="accent4">
                  <a:lumMod val="60000"/>
                  <a:lumOff val="40000"/>
                </a:schemeClr>
              </a:solidFill>
              <a:cs typeface="PT Bold Heading" pitchFamily="2" charset="-78"/>
            </a:endParaRPr>
          </a:p>
          <a:p>
            <a:pPr algn="ctr"/>
            <a:endParaRPr lang="ar-SA" dirty="0">
              <a:solidFill>
                <a:schemeClr val="accent4">
                  <a:lumMod val="60000"/>
                  <a:lumOff val="40000"/>
                </a:schemeClr>
              </a:solidFill>
              <a:cs typeface="PT Bold Heading" pitchFamily="2" charset="-78"/>
            </a:endParaRPr>
          </a:p>
          <a:p>
            <a:pPr algn="ctr"/>
            <a:endParaRPr lang="ar-SA" dirty="0">
              <a:solidFill>
                <a:schemeClr val="accent4">
                  <a:lumMod val="60000"/>
                  <a:lumOff val="40000"/>
                </a:schemeClr>
              </a:solidFill>
              <a:cs typeface="PT Bold Heading" pitchFamily="2" charset="-78"/>
            </a:endParaRPr>
          </a:p>
          <a:p>
            <a:pPr algn="ctr"/>
            <a:endParaRPr lang="ar-SA" dirty="0">
              <a:solidFill>
                <a:schemeClr val="accent4">
                  <a:lumMod val="60000"/>
                  <a:lumOff val="40000"/>
                </a:schemeClr>
              </a:solidFill>
              <a:cs typeface="PT Bold Heading" pitchFamily="2" charset="-78"/>
            </a:endParaRPr>
          </a:p>
          <a:p>
            <a:pPr algn="ctr"/>
            <a:endParaRPr lang="ar-SA" dirty="0">
              <a:solidFill>
                <a:schemeClr val="accent4">
                  <a:lumMod val="60000"/>
                  <a:lumOff val="40000"/>
                </a:schemeClr>
              </a:solidFill>
              <a:cs typeface="PT Bold Heading" pitchFamily="2" charset="-78"/>
            </a:endParaRPr>
          </a:p>
          <a:p>
            <a:pPr algn="ctr"/>
            <a:endParaRPr lang="ar-SA" dirty="0">
              <a:solidFill>
                <a:schemeClr val="accent4">
                  <a:lumMod val="60000"/>
                  <a:lumOff val="40000"/>
                </a:schemeClr>
              </a:solidFill>
              <a:cs typeface="PT Bold Heading" pitchFamily="2" charset="-78"/>
            </a:endParaRPr>
          </a:p>
          <a:p>
            <a:pPr algn="ctr"/>
            <a:endParaRPr lang="ar-SA" dirty="0">
              <a:solidFill>
                <a:schemeClr val="accent4">
                  <a:lumMod val="60000"/>
                  <a:lumOff val="40000"/>
                </a:schemeClr>
              </a:solidFill>
              <a:cs typeface="PT Bold Heading" pitchFamily="2" charset="-78"/>
            </a:endParaRPr>
          </a:p>
          <a:p>
            <a:pPr algn="ctr"/>
            <a:endParaRPr lang="ar-SA" dirty="0">
              <a:solidFill>
                <a:schemeClr val="accent4">
                  <a:lumMod val="60000"/>
                  <a:lumOff val="40000"/>
                </a:schemeClr>
              </a:solidFill>
              <a:cs typeface="PT Bold Heading" pitchFamily="2" charset="-78"/>
            </a:endParaRPr>
          </a:p>
          <a:p>
            <a:pPr algn="ctr"/>
            <a:endParaRPr lang="ar-SA" dirty="0">
              <a:solidFill>
                <a:schemeClr val="accent4">
                  <a:lumMod val="60000"/>
                  <a:lumOff val="40000"/>
                </a:schemeClr>
              </a:solidFill>
              <a:cs typeface="PT Bold Heading" pitchFamily="2" charset="-78"/>
            </a:endParaRPr>
          </a:p>
          <a:p>
            <a:pPr algn="ctr"/>
            <a:endParaRPr lang="ar-SA" dirty="0">
              <a:solidFill>
                <a:schemeClr val="accent4">
                  <a:lumMod val="60000"/>
                  <a:lumOff val="40000"/>
                </a:schemeClr>
              </a:solidFill>
              <a:cs typeface="PT Bold Heading" pitchFamily="2" charset="-78"/>
            </a:endParaRPr>
          </a:p>
          <a:p>
            <a:pPr algn="ctr"/>
            <a:endParaRPr lang="ar-SA" dirty="0">
              <a:solidFill>
                <a:schemeClr val="accent4">
                  <a:lumMod val="60000"/>
                  <a:lumOff val="40000"/>
                </a:schemeClr>
              </a:solidFill>
              <a:cs typeface="PT Bold Heading" pitchFamily="2" charset="-78"/>
            </a:endParaRPr>
          </a:p>
          <a:p>
            <a:pPr algn="ctr"/>
            <a:endParaRPr lang="ar-SA" dirty="0">
              <a:solidFill>
                <a:schemeClr val="accent4">
                  <a:lumMod val="60000"/>
                  <a:lumOff val="40000"/>
                </a:schemeClr>
              </a:solidFill>
              <a:cs typeface="PT Bold Heading" pitchFamily="2" charset="-78"/>
            </a:endParaRPr>
          </a:p>
        </p:txBody>
      </p:sp>
      <p:sp>
        <p:nvSpPr>
          <p:cNvPr id="4" name="Rectangle 2"/>
          <p:cNvSpPr txBox="1">
            <a:spLocks noChangeArrowheads="1"/>
          </p:cNvSpPr>
          <p:nvPr/>
        </p:nvSpPr>
        <p:spPr>
          <a:xfrm>
            <a:off x="2915816" y="485800"/>
            <a:ext cx="6408712" cy="1143000"/>
          </a:xfrm>
          <a:prstGeom prst="rect">
            <a:avLst/>
          </a:prstGeom>
        </p:spPr>
        <p:txBody>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6600" b="0" i="0" u="none" strike="noStrike" kern="1200" cap="none" spc="0" normalizeH="0" baseline="0" noProof="0" dirty="0">
                <a:ln>
                  <a:noFill/>
                </a:ln>
                <a:solidFill>
                  <a:srgbClr val="800000"/>
                </a:solidFill>
                <a:effectLst/>
                <a:uLnTx/>
                <a:uFillTx/>
                <a:latin typeface="+mj-lt"/>
                <a:ea typeface="+mj-ea"/>
                <a:cs typeface="PT Bold Heading" pitchFamily="2" charset="-78"/>
              </a:rPr>
              <a:t>ختاماً</a:t>
            </a:r>
            <a:endParaRPr kumimoji="0" lang="en-US" sz="6600" b="0" i="0" u="none" strike="noStrike" kern="1200" cap="none" spc="0" normalizeH="0" baseline="0" noProof="0" dirty="0">
              <a:ln>
                <a:noFill/>
              </a:ln>
              <a:solidFill>
                <a:srgbClr val="800000"/>
              </a:solidFill>
              <a:effectLst/>
              <a:uLnTx/>
              <a:uFillTx/>
              <a:latin typeface="+mj-lt"/>
              <a:ea typeface="+mj-ea"/>
              <a:cs typeface="PT Bold Heading" pitchFamily="2" charset="-78"/>
            </a:endParaRPr>
          </a:p>
        </p:txBody>
      </p:sp>
      <p:sp>
        <p:nvSpPr>
          <p:cNvPr id="8" name="مربع نص 7"/>
          <p:cNvSpPr txBox="1">
            <a:spLocks noChangeArrowheads="1"/>
          </p:cNvSpPr>
          <p:nvPr/>
        </p:nvSpPr>
        <p:spPr bwMode="auto">
          <a:xfrm>
            <a:off x="35496" y="322809"/>
            <a:ext cx="2071687" cy="369887"/>
          </a:xfrm>
          <a:prstGeom prst="rect">
            <a:avLst/>
          </a:prstGeom>
          <a:noFill/>
          <a:ln w="9525">
            <a:noFill/>
            <a:miter lim="800000"/>
            <a:headEnd/>
            <a:tailEnd/>
          </a:ln>
        </p:spPr>
        <p:txBody>
          <a:bodyPr>
            <a:spAutoFit/>
          </a:bodyPr>
          <a:lstStyle/>
          <a:p>
            <a:pPr algn="l"/>
            <a:r>
              <a:rPr lang="ar-SA" dirty="0">
                <a:solidFill>
                  <a:srgbClr val="FF0000"/>
                </a:solidFill>
                <a:cs typeface="PT Bold Mirror" pitchFamily="2" charset="-78"/>
              </a:rPr>
              <a:t>رانية المالكي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صورة3.jpg"/>
          <p:cNvPicPr>
            <a:picLocks noChangeAspect="1"/>
          </p:cNvPicPr>
          <p:nvPr/>
        </p:nvPicPr>
        <p:blipFill>
          <a:blip r:embed="rId2" cstate="print"/>
          <a:stretch>
            <a:fillRect/>
          </a:stretch>
        </p:blipFill>
        <p:spPr>
          <a:xfrm>
            <a:off x="-1" y="0"/>
            <a:ext cx="9136663" cy="6858000"/>
          </a:xfrm>
          <a:prstGeom prst="rect">
            <a:avLst/>
          </a:prstGeom>
        </p:spPr>
      </p:pic>
      <p:sp>
        <p:nvSpPr>
          <p:cNvPr id="4" name="مستطيل 3"/>
          <p:cNvSpPr/>
          <p:nvPr/>
        </p:nvSpPr>
        <p:spPr>
          <a:xfrm>
            <a:off x="2555776" y="1052736"/>
            <a:ext cx="6840760" cy="3416320"/>
          </a:xfrm>
          <a:prstGeom prst="rect">
            <a:avLst/>
          </a:prstGeom>
        </p:spPr>
        <p:txBody>
          <a:bodyPr wrap="square">
            <a:spAutoFit/>
          </a:bodyPr>
          <a:lstStyle/>
          <a:p>
            <a:pPr algn="ctr"/>
            <a:r>
              <a:rPr lang="ar-SA" sz="4800" b="1" dirty="0"/>
              <a:t>طالبتي الذكية </a:t>
            </a:r>
          </a:p>
          <a:p>
            <a:pPr algn="ctr"/>
            <a:r>
              <a:rPr lang="ar-SA" sz="4800" b="1" dirty="0"/>
              <a:t>أذكري أماكن </a:t>
            </a:r>
            <a:r>
              <a:rPr lang="ar-SA" sz="4800" b="1"/>
              <a:t>أخرى يوجد فيها </a:t>
            </a:r>
            <a:r>
              <a:rPr lang="ar-SA" sz="4800" b="1" dirty="0" err="1"/>
              <a:t>الماء ؟</a:t>
            </a:r>
            <a:endParaRPr lang="ar-SA" sz="4800" b="1" dirty="0"/>
          </a:p>
          <a:p>
            <a:pPr algn="ctr"/>
            <a:endParaRPr lang="ar-SA" b="1" dirty="0"/>
          </a:p>
          <a:p>
            <a:pPr algn="ctr"/>
            <a:endParaRPr lang="ar-SA" b="1" dirty="0"/>
          </a:p>
          <a:p>
            <a:pPr algn="ctr"/>
            <a:endParaRPr lang="ar-SA" b="1" dirty="0"/>
          </a:p>
          <a:p>
            <a:pPr algn="ctr"/>
            <a:endParaRPr lang="ar-SA" b="1" dirty="0"/>
          </a:p>
        </p:txBody>
      </p:sp>
      <p:sp>
        <p:nvSpPr>
          <p:cNvPr id="5" name="مربع نص 4"/>
          <p:cNvSpPr txBox="1">
            <a:spLocks noChangeArrowheads="1"/>
          </p:cNvSpPr>
          <p:nvPr/>
        </p:nvSpPr>
        <p:spPr bwMode="auto">
          <a:xfrm>
            <a:off x="35496" y="322809"/>
            <a:ext cx="2071687" cy="369887"/>
          </a:xfrm>
          <a:prstGeom prst="rect">
            <a:avLst/>
          </a:prstGeom>
          <a:noFill/>
          <a:ln w="9525">
            <a:noFill/>
            <a:miter lim="800000"/>
            <a:headEnd/>
            <a:tailEnd/>
          </a:ln>
        </p:spPr>
        <p:txBody>
          <a:bodyPr>
            <a:spAutoFit/>
          </a:bodyPr>
          <a:lstStyle/>
          <a:p>
            <a:pPr algn="l"/>
            <a:r>
              <a:rPr lang="ar-SA" dirty="0">
                <a:solidFill>
                  <a:schemeClr val="bg1"/>
                </a:solidFill>
                <a:cs typeface="PT Bold Mirror" pitchFamily="2" charset="-78"/>
              </a:rPr>
              <a:t>رانية المالكي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descr="صورة3.jpg"/>
          <p:cNvPicPr>
            <a:picLocks noChangeAspect="1"/>
          </p:cNvPicPr>
          <p:nvPr/>
        </p:nvPicPr>
        <p:blipFill>
          <a:blip r:embed="rId4" cstate="print"/>
          <a:stretch>
            <a:fillRect/>
          </a:stretch>
        </p:blipFill>
        <p:spPr>
          <a:xfrm>
            <a:off x="0" y="0"/>
            <a:ext cx="9144000" cy="6858000"/>
          </a:xfrm>
          <a:prstGeom prst="rect">
            <a:avLst/>
          </a:prstGeom>
        </p:spPr>
      </p:pic>
      <p:sp>
        <p:nvSpPr>
          <p:cNvPr id="4" name="مخطط انسيابي: قرص ممغنط 3"/>
          <p:cNvSpPr/>
          <p:nvPr/>
        </p:nvSpPr>
        <p:spPr>
          <a:xfrm>
            <a:off x="2214563" y="1714500"/>
            <a:ext cx="4808537" cy="1171575"/>
          </a:xfrm>
          <a:prstGeom prst="cloud">
            <a:avLst/>
          </a:prstGeom>
        </p:spPr>
        <p:style>
          <a:lnRef idx="3">
            <a:schemeClr val="lt1"/>
          </a:lnRef>
          <a:fillRef idx="1">
            <a:schemeClr val="accent4"/>
          </a:fillRef>
          <a:effectRef idx="1">
            <a:schemeClr val="accent4"/>
          </a:effectRef>
          <a:fontRef idx="minor">
            <a:schemeClr val="lt1"/>
          </a:fontRef>
        </p:style>
        <p:txBody>
          <a:bodyPr>
            <a:spAutoFit/>
          </a:bodyPr>
          <a:lstStyle/>
          <a:p>
            <a:pPr algn="ctr">
              <a:defRPr/>
            </a:pPr>
            <a:r>
              <a:rPr lang="ar-EG" sz="4400" b="1" dirty="0"/>
              <a:t>الدرس الأول</a:t>
            </a:r>
            <a:endParaRPr lang="uk-UA" sz="4400" b="1" dirty="0"/>
          </a:p>
        </p:txBody>
      </p:sp>
      <p:sp>
        <p:nvSpPr>
          <p:cNvPr id="5" name="قوس متوسط مزدوج 4"/>
          <p:cNvSpPr/>
          <p:nvPr/>
        </p:nvSpPr>
        <p:spPr>
          <a:xfrm>
            <a:off x="857250" y="3214688"/>
            <a:ext cx="7500938" cy="1082675"/>
          </a:xfrm>
          <a:prstGeom prst="flowChartTerminator">
            <a:avLst/>
          </a:prstGeom>
          <a:ln/>
        </p:spPr>
        <p:style>
          <a:lnRef idx="3">
            <a:schemeClr val="lt1"/>
          </a:lnRef>
          <a:fillRef idx="1">
            <a:schemeClr val="accent4"/>
          </a:fillRef>
          <a:effectRef idx="1">
            <a:schemeClr val="accent4"/>
          </a:effectRef>
          <a:fontRef idx="minor">
            <a:schemeClr val="lt1"/>
          </a:fontRef>
        </p:style>
        <p:txBody>
          <a:bodyPr>
            <a:spAutoFit/>
          </a:bodyPr>
          <a:lstStyle/>
          <a:p>
            <a:pPr algn="ctr">
              <a:defRPr/>
            </a:pPr>
            <a:r>
              <a:rPr lang="ar-EG" sz="4400" dirty="0"/>
              <a:t>الدَّوراتُ في الأنظمةِ البيئيةِ</a:t>
            </a:r>
            <a:endParaRPr lang="uk-UA" sz="4400" dirty="0"/>
          </a:p>
        </p:txBody>
      </p:sp>
      <p:sp>
        <p:nvSpPr>
          <p:cNvPr id="7" name="مربع نص 6"/>
          <p:cNvSpPr txBox="1">
            <a:spLocks noChangeArrowheads="1"/>
          </p:cNvSpPr>
          <p:nvPr/>
        </p:nvSpPr>
        <p:spPr bwMode="auto">
          <a:xfrm>
            <a:off x="35496" y="322809"/>
            <a:ext cx="2071687" cy="369887"/>
          </a:xfrm>
          <a:prstGeom prst="rect">
            <a:avLst/>
          </a:prstGeom>
          <a:noFill/>
          <a:ln w="9525">
            <a:noFill/>
            <a:miter lim="800000"/>
            <a:headEnd/>
            <a:tailEnd/>
          </a:ln>
        </p:spPr>
        <p:txBody>
          <a:bodyPr>
            <a:spAutoFit/>
          </a:bodyPr>
          <a:lstStyle/>
          <a:p>
            <a:pPr algn="l"/>
            <a:r>
              <a:rPr lang="ar-SA" dirty="0">
                <a:solidFill>
                  <a:schemeClr val="bg1"/>
                </a:solidFill>
                <a:cs typeface="PT Bold Mirror" pitchFamily="2" charset="-78"/>
              </a:rPr>
              <a:t>رانية المالكي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0001 - السفانا الافريق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صورة3.jpg"/>
          <p:cNvPicPr>
            <a:picLocks noChangeAspect="1"/>
          </p:cNvPicPr>
          <p:nvPr/>
        </p:nvPicPr>
        <p:blipFill>
          <a:blip r:embed="rId2" cstate="print"/>
          <a:stretch>
            <a:fillRect/>
          </a:stretch>
        </p:blipFill>
        <p:spPr>
          <a:xfrm>
            <a:off x="0" y="0"/>
            <a:ext cx="9144000" cy="6858000"/>
          </a:xfrm>
          <a:prstGeom prst="rect">
            <a:avLst/>
          </a:prstGeom>
        </p:spPr>
      </p:pic>
      <p:pic>
        <p:nvPicPr>
          <p:cNvPr id="4" name="صورة 3"/>
          <p:cNvPicPr>
            <a:picLocks noChangeAspect="1"/>
          </p:cNvPicPr>
          <p:nvPr/>
        </p:nvPicPr>
        <p:blipFill rotWithShape="1">
          <a:blip r:embed="rId3">
            <a:extLst>
              <a:ext uri="{28A0092B-C50C-407E-A947-70E740481C1C}">
                <a14:useLocalDpi xmlns:a14="http://schemas.microsoft.com/office/drawing/2010/main" val="0"/>
              </a:ext>
            </a:extLst>
          </a:blip>
          <a:srcRect l="50000" t="15350" r="5200" b="50000"/>
          <a:stretch/>
        </p:blipFill>
        <p:spPr>
          <a:xfrm>
            <a:off x="3851920" y="0"/>
            <a:ext cx="4896544" cy="6597352"/>
          </a:xfrm>
          <a:prstGeom prst="rect">
            <a:avLst/>
          </a:prstGeom>
        </p:spPr>
      </p:pic>
      <p:sp>
        <p:nvSpPr>
          <p:cNvPr id="5" name="زر الإجراء: فيديو 4">
            <a:hlinkClick r:id="rId4" action="ppaction://hlinkfile" highlightClick="1"/>
          </p:cNvPr>
          <p:cNvSpPr/>
          <p:nvPr/>
        </p:nvSpPr>
        <p:spPr>
          <a:xfrm>
            <a:off x="773832" y="5157192"/>
            <a:ext cx="1152128" cy="936104"/>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4065224204"/>
      </p:ext>
    </p:extLst>
  </p:cSld>
  <p:clrMapOvr>
    <a:masterClrMapping/>
  </p:clrMapOvr>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699</TotalTime>
  <Words>2288</Words>
  <Application>Microsoft Office PowerPoint</Application>
  <PresentationFormat>عرض على الشاشة (4:3)</PresentationFormat>
  <Paragraphs>356</Paragraphs>
  <Slides>68</Slides>
  <Notes>6</Notes>
  <HiddenSlides>0</HiddenSlides>
  <MMClips>0</MMClips>
  <ScaleCrop>false</ScaleCrop>
  <HeadingPairs>
    <vt:vector size="6" baseType="variant">
      <vt:variant>
        <vt:lpstr>الخطوط المستخدمة</vt:lpstr>
      </vt:variant>
      <vt:variant>
        <vt:i4>10</vt:i4>
      </vt:variant>
      <vt:variant>
        <vt:lpstr>نسق</vt:lpstr>
      </vt:variant>
      <vt:variant>
        <vt:i4>1</vt:i4>
      </vt:variant>
      <vt:variant>
        <vt:lpstr>عناوين الشرائح</vt:lpstr>
      </vt:variant>
      <vt:variant>
        <vt:i4>68</vt:i4>
      </vt:variant>
    </vt:vector>
  </HeadingPairs>
  <TitlesOfParts>
    <vt:vector size="79" baseType="lpstr">
      <vt:lpstr>Arial</vt:lpstr>
      <vt:lpstr>Calibri</vt:lpstr>
      <vt:lpstr>Diwani Letter</vt:lpstr>
      <vt:lpstr>Monotype Koufi</vt:lpstr>
      <vt:lpstr>Old Antic Bold</vt:lpstr>
      <vt:lpstr>PT Bold Dusky</vt:lpstr>
      <vt:lpstr>PT Bold Heading</vt:lpstr>
      <vt:lpstr>PT Bold Mirror</vt:lpstr>
      <vt:lpstr>Times New Roman</vt:lpstr>
      <vt:lpstr>Wingdings</vt:lpstr>
      <vt:lpstr>سمة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طالبتي الصغيرة بالتعاون مع افراد المجموعة اكتبي المنظم التخطيطي لدرس مادورة الماء؟</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الشريحة 1</dc:title>
  <dc:creator>Al-FAris</dc:creator>
  <cp:lastModifiedBy>رب لاتجعلني فردا وأنت خير الوارثين roro</cp:lastModifiedBy>
  <cp:revision>106</cp:revision>
  <dcterms:created xsi:type="dcterms:W3CDTF">2012-11-07T17:17:20Z</dcterms:created>
  <dcterms:modified xsi:type="dcterms:W3CDTF">2016-11-17T14:40:52Z</dcterms:modified>
</cp:coreProperties>
</file>