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63" r:id="rId4"/>
    <p:sldId id="260" r:id="rId5"/>
    <p:sldId id="261" r:id="rId6"/>
    <p:sldId id="267" r:id="rId7"/>
    <p:sldId id="268" r:id="rId8"/>
    <p:sldId id="269" r:id="rId9"/>
    <p:sldId id="276" r:id="rId10"/>
    <p:sldId id="270" r:id="rId11"/>
    <p:sldId id="271" r:id="rId12"/>
    <p:sldId id="272" r:id="rId13"/>
    <p:sldId id="25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39362C9-F7D5-48D2-87AD-264119D1A927}">
          <p14:sldIdLst>
            <p14:sldId id="274"/>
            <p14:sldId id="275"/>
            <p14:sldId id="263"/>
            <p14:sldId id="260"/>
            <p14:sldId id="261"/>
            <p14:sldId id="267"/>
            <p14:sldId id="268"/>
            <p14:sldId id="269"/>
            <p14:sldId id="276"/>
            <p14:sldId id="270"/>
            <p14:sldId id="271"/>
            <p14:sldId id="272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99CCFF"/>
    <a:srgbClr val="CC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34" autoAdjust="0"/>
    <p:restoredTop sz="94622" autoAdjust="0"/>
  </p:normalViewPr>
  <p:slideViewPr>
    <p:cSldViewPr>
      <p:cViewPr>
        <p:scale>
          <a:sx n="70" d="100"/>
          <a:sy n="70" d="100"/>
        </p:scale>
        <p:origin x="-3042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C4927B-46C8-4206-878E-714EF4198D17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CE5296-E120-4031-A8CF-8F8B7D754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67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2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35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11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767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71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296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72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3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1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90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794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FB24-ECA6-461B-828B-D4158B8155C8}" type="datetimeFigureOut">
              <a:rPr lang="ar-SA" smtClean="0"/>
              <a:t>14/10/1434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33E8-9014-4DFD-A15B-6829CF1C9B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6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3.xml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1</a:t>
            </a:r>
            <a:endParaRPr lang="ar-SA" sz="24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91965"/>
            <a:ext cx="2700337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الصفحة">
            <a:hlinkClick r:id="rId3" action="ppaction://hlinksldjump"/>
          </p:cNvPr>
          <p:cNvSpPr txBox="1"/>
          <p:nvPr/>
        </p:nvSpPr>
        <p:spPr>
          <a:xfrm>
            <a:off x="203255" y="6322199"/>
            <a:ext cx="310984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10</a:t>
            </a:r>
            <a:endParaRPr lang="ar-SA" sz="2400" b="1" dirty="0"/>
          </a:p>
        </p:txBody>
      </p:sp>
      <p:pic>
        <p:nvPicPr>
          <p:cNvPr id="3074" name="تحق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13" y="800475"/>
            <a:ext cx="2160000" cy="4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عنوان المثال"/>
          <p:cNvSpPr txBox="1"/>
          <p:nvPr/>
        </p:nvSpPr>
        <p:spPr>
          <a:xfrm>
            <a:off x="2613803" y="810000"/>
            <a:ext cx="3603872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>
                <a:solidFill>
                  <a:srgbClr val="C00000"/>
                </a:solidFill>
                <a:cs typeface="Khalid Art bold" pitchFamily="2" charset="-78"/>
              </a:rPr>
              <a:t>وضع تخمين من مجموعة بيانات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96" y="1412776"/>
            <a:ext cx="5286157" cy="299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4" y="1719969"/>
            <a:ext cx="3116282" cy="25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03255" y="6322199"/>
            <a:ext cx="310984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11</a:t>
            </a:r>
            <a:endParaRPr lang="ar-SA" sz="2400" b="1" dirty="0"/>
          </a:p>
        </p:txBody>
      </p:sp>
      <p:sp>
        <p:nvSpPr>
          <p:cNvPr id="14" name="عنوان المثال"/>
          <p:cNvSpPr txBox="1"/>
          <p:nvPr/>
        </p:nvSpPr>
        <p:spPr>
          <a:xfrm>
            <a:off x="3348788" y="2622684"/>
            <a:ext cx="2133919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إيجاد أمثلة مضادة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  <p:pic>
        <p:nvPicPr>
          <p:cNvPr id="4098" name="مقدم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1340768"/>
            <a:ext cx="9000000" cy="103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مثال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636912"/>
            <a:ext cx="1801372" cy="633985"/>
          </a:xfrm>
          <a:prstGeom prst="rect">
            <a:avLst/>
          </a:prstGeom>
        </p:spPr>
      </p:pic>
      <p:pic>
        <p:nvPicPr>
          <p:cNvPr id="4" name="؟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5580000"/>
            <a:ext cx="630937" cy="630937"/>
          </a:xfrm>
          <a:prstGeom prst="rect">
            <a:avLst/>
          </a:prstGeom>
        </p:spPr>
      </p:pic>
      <p:pic>
        <p:nvPicPr>
          <p:cNvPr id="4100" name="السؤا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6" y="3277700"/>
            <a:ext cx="4616815" cy="38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85" y="3789040"/>
            <a:ext cx="3289103" cy="29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8237"/>
            <a:ext cx="3461926" cy="26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ربط المفردات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93" y="3080821"/>
            <a:ext cx="2682875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الخط"/>
          <p:cNvCxnSpPr/>
          <p:nvPr/>
        </p:nvCxnSpPr>
        <p:spPr>
          <a:xfrm>
            <a:off x="4568240" y="3942654"/>
            <a:ext cx="0" cy="25642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الصفحة">
            <a:hlinkClick r:id="rId3" action="ppaction://hlinksldjump"/>
          </p:cNvPr>
          <p:cNvSpPr txBox="1"/>
          <p:nvPr/>
        </p:nvSpPr>
        <p:spPr>
          <a:xfrm>
            <a:off x="203255" y="6322199"/>
            <a:ext cx="310984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12</a:t>
            </a:r>
            <a:endParaRPr lang="ar-SA" sz="2400" b="1" dirty="0"/>
          </a:p>
        </p:txBody>
      </p:sp>
      <p:pic>
        <p:nvPicPr>
          <p:cNvPr id="3074" name="تحق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13" y="800475"/>
            <a:ext cx="2160000" cy="4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عنوان المثال"/>
          <p:cNvSpPr txBox="1"/>
          <p:nvPr/>
        </p:nvSpPr>
        <p:spPr>
          <a:xfrm>
            <a:off x="3348780" y="810000"/>
            <a:ext cx="2133918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>
                <a:solidFill>
                  <a:srgbClr val="C00000"/>
                </a:solidFill>
                <a:cs typeface="Khalid Art bold" pitchFamily="2" charset="-78"/>
              </a:rPr>
              <a:t>إيجاد أمثلة مضادة</a:t>
            </a:r>
          </a:p>
        </p:txBody>
      </p:sp>
      <p:pic>
        <p:nvPicPr>
          <p:cNvPr id="5122" name="الفقرا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13" y="1360933"/>
            <a:ext cx="6133808" cy="8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الصفحة"/>
          <p:cNvSpPr txBox="1"/>
          <p:nvPr/>
        </p:nvSpPr>
        <p:spPr>
          <a:xfrm>
            <a:off x="203255" y="6322199"/>
            <a:ext cx="310984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13</a:t>
            </a:r>
            <a:endParaRPr lang="ar-SA" sz="2400" b="1" dirty="0"/>
          </a:p>
        </p:txBody>
      </p:sp>
      <p:sp>
        <p:nvSpPr>
          <p:cNvPr id="6" name="الأسئلة 1"/>
          <p:cNvSpPr txBox="1"/>
          <p:nvPr/>
        </p:nvSpPr>
        <p:spPr>
          <a:xfrm>
            <a:off x="7678577" y="3001432"/>
            <a:ext cx="607859" cy="20928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( 1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( 2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( 3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( 4 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( 5</a:t>
            </a:r>
            <a:endParaRPr lang="ar-SA" sz="2600" b="1" dirty="0">
              <a:solidFill>
                <a:schemeClr val="bg1"/>
              </a:solidFill>
            </a:endParaRPr>
          </a:p>
        </p:txBody>
      </p:sp>
      <p:sp>
        <p:nvSpPr>
          <p:cNvPr id="8" name="الأسئلة 2"/>
          <p:cNvSpPr txBox="1"/>
          <p:nvPr/>
        </p:nvSpPr>
        <p:spPr>
          <a:xfrm>
            <a:off x="4499992" y="3004103"/>
            <a:ext cx="700833" cy="20928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( 6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( 7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( 8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( 9</a:t>
            </a:r>
          </a:p>
          <a:p>
            <a:pPr algn="l" rtl="0"/>
            <a:r>
              <a:rPr lang="en-US" sz="2600" b="1" dirty="0" smtClean="0">
                <a:solidFill>
                  <a:schemeClr val="bg1"/>
                </a:solidFill>
              </a:rPr>
              <a:t>( 10</a:t>
            </a:r>
          </a:p>
        </p:txBody>
      </p:sp>
      <p:sp>
        <p:nvSpPr>
          <p:cNvPr id="18" name="ملاحظة"/>
          <p:cNvSpPr txBox="1"/>
          <p:nvPr/>
        </p:nvSpPr>
        <p:spPr>
          <a:xfrm>
            <a:off x="857419" y="5466882"/>
            <a:ext cx="7286406" cy="4154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ar-SA" sz="2700" b="1" dirty="0" smtClean="0">
                <a:solidFill>
                  <a:srgbClr val="FF0000"/>
                </a:solidFill>
              </a:rPr>
              <a:t>ملاحظة</a:t>
            </a:r>
            <a:r>
              <a:rPr lang="ar-SA" sz="2700" b="1" dirty="0" smtClean="0">
                <a:solidFill>
                  <a:srgbClr val="FFFF00"/>
                </a:solidFill>
              </a:rPr>
              <a:t>   التمارين في الصفحات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</a:rPr>
              <a:t>13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ar-SA" sz="2700" b="1" dirty="0" smtClean="0">
                <a:solidFill>
                  <a:schemeClr val="bg1"/>
                </a:solidFill>
              </a:rPr>
              <a:t>حتى</a:t>
            </a:r>
            <a:r>
              <a:rPr lang="ar-SA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</a:rPr>
              <a:t> 16</a:t>
            </a:r>
            <a:r>
              <a:rPr lang="ar-SA" sz="2700" b="1" dirty="0" smtClean="0">
                <a:solidFill>
                  <a:srgbClr val="FFFF00"/>
                </a:solidFill>
              </a:rPr>
              <a:t>في الكتاب المدرسي</a:t>
            </a:r>
            <a:endParaRPr lang="ar-SA" sz="2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2</a:t>
            </a:r>
            <a:endParaRPr lang="ar-SA" sz="24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" y="1330326"/>
            <a:ext cx="9000000" cy="378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3</a:t>
            </a:r>
            <a:endParaRPr lang="ar-SA" sz="2400" b="1" dirty="0"/>
          </a:p>
        </p:txBody>
      </p:sp>
      <p:pic>
        <p:nvPicPr>
          <p:cNvPr id="24" name="مثال 1" descr="ما" title="تجربة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810000"/>
            <a:ext cx="1801372" cy="633985"/>
          </a:xfrm>
          <a:prstGeom prst="rect">
            <a:avLst/>
          </a:prstGeom>
        </p:spPr>
      </p:pic>
      <p:pic>
        <p:nvPicPr>
          <p:cNvPr id="25" name="السؤا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4" y="1484063"/>
            <a:ext cx="8820000" cy="8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الخطوة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64904"/>
            <a:ext cx="10271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الخطوة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51" y="2564904"/>
            <a:ext cx="10271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إستفهام أخضر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5580000"/>
            <a:ext cx="630937" cy="630937"/>
          </a:xfrm>
          <a:prstGeom prst="rect">
            <a:avLst/>
          </a:prstGeom>
        </p:spPr>
      </p:pic>
      <p:pic>
        <p:nvPicPr>
          <p:cNvPr id="1030" name="مراجعة المفردات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8" y="4102938"/>
            <a:ext cx="269081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عنوان المثال"/>
          <p:cNvSpPr txBox="1"/>
          <p:nvPr/>
        </p:nvSpPr>
        <p:spPr>
          <a:xfrm>
            <a:off x="3520177" y="810000"/>
            <a:ext cx="2093843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الأنماط والتخمين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9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4</a:t>
            </a:r>
            <a:endParaRPr lang="ar-SA" sz="2400" b="1" dirty="0"/>
          </a:p>
        </p:txBody>
      </p:sp>
      <p:pic>
        <p:nvPicPr>
          <p:cNvPr id="1038" name="الخطوة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50766"/>
            <a:ext cx="10271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الخطوة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0766"/>
            <a:ext cx="10271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تحق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44509"/>
            <a:ext cx="6461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الحل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12858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97" y="1556792"/>
            <a:ext cx="60991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مثال 1" descr="ما" title="تجربة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810000"/>
            <a:ext cx="1801372" cy="633985"/>
          </a:xfrm>
          <a:prstGeom prst="rect">
            <a:avLst/>
          </a:prstGeom>
        </p:spPr>
      </p:pic>
      <p:sp>
        <p:nvSpPr>
          <p:cNvPr id="16" name="عنوان المثال"/>
          <p:cNvSpPr txBox="1"/>
          <p:nvPr/>
        </p:nvSpPr>
        <p:spPr>
          <a:xfrm>
            <a:off x="3520177" y="810000"/>
            <a:ext cx="2093843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الأنماط والتخمين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7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5</a:t>
            </a:r>
            <a:endParaRPr lang="ar-SA" sz="2400" b="1" dirty="0"/>
          </a:p>
        </p:txBody>
      </p:sp>
      <p:pic>
        <p:nvPicPr>
          <p:cNvPr id="3074" name="تحق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13" y="800475"/>
            <a:ext cx="2160000" cy="4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الفقرا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439"/>
            <a:ext cx="8141834" cy="28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المثال"/>
          <p:cNvSpPr txBox="1"/>
          <p:nvPr/>
        </p:nvSpPr>
        <p:spPr>
          <a:xfrm>
            <a:off x="3520177" y="810000"/>
            <a:ext cx="2093843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الأنماط والتخمين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2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6</a:t>
            </a:r>
            <a:endParaRPr lang="ar-SA" sz="2400" b="1" dirty="0"/>
          </a:p>
        </p:txBody>
      </p:sp>
      <p:sp>
        <p:nvSpPr>
          <p:cNvPr id="14" name="عنوان المثال"/>
          <p:cNvSpPr txBox="1"/>
          <p:nvPr/>
        </p:nvSpPr>
        <p:spPr>
          <a:xfrm>
            <a:off x="2657886" y="810000"/>
            <a:ext cx="3515706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التخمينات الجبرية والهندسية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  <p:pic>
        <p:nvPicPr>
          <p:cNvPr id="3" name="مثال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810000"/>
            <a:ext cx="1801372" cy="633985"/>
          </a:xfrm>
          <a:prstGeom prst="rect">
            <a:avLst/>
          </a:prstGeom>
        </p:spPr>
      </p:pic>
      <p:pic>
        <p:nvPicPr>
          <p:cNvPr id="16" name="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2" y="1447608"/>
            <a:ext cx="8525883" cy="4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57" y="2060848"/>
            <a:ext cx="2394818" cy="29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77" y="3928245"/>
            <a:ext cx="3250698" cy="6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استفسهام أزرق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5580000"/>
            <a:ext cx="630937" cy="630937"/>
          </a:xfrm>
          <a:prstGeom prst="rect">
            <a:avLst/>
          </a:prstGeom>
        </p:spPr>
      </p:pic>
      <p:pic>
        <p:nvPicPr>
          <p:cNvPr id="17" name="ارشاد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9913"/>
            <a:ext cx="2727966" cy="46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1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7</a:t>
            </a:r>
            <a:endParaRPr lang="ar-SA" sz="2400" b="1" dirty="0"/>
          </a:p>
        </p:txBody>
      </p:sp>
      <p:pic>
        <p:nvPicPr>
          <p:cNvPr id="3074" name="تحق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13" y="800475"/>
            <a:ext cx="2160000" cy="42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عنوان المثال"/>
          <p:cNvSpPr txBox="1"/>
          <p:nvPr/>
        </p:nvSpPr>
        <p:spPr>
          <a:xfrm>
            <a:off x="2657886" y="810000"/>
            <a:ext cx="3515706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التخمينات الجبرية والهندسية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  <p:pic>
        <p:nvPicPr>
          <p:cNvPr id="2050" name="الفقرا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01" y="1426424"/>
            <a:ext cx="5236780" cy="145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8</a:t>
            </a:r>
            <a:endParaRPr lang="ar-SA" sz="2400" b="1" dirty="0"/>
          </a:p>
        </p:txBody>
      </p:sp>
      <p:sp>
        <p:nvSpPr>
          <p:cNvPr id="14" name="عنوان المثال"/>
          <p:cNvSpPr txBox="1"/>
          <p:nvPr/>
        </p:nvSpPr>
        <p:spPr>
          <a:xfrm>
            <a:off x="2613809" y="810000"/>
            <a:ext cx="3603872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وضع تخمين من مجموعة بيانات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  <p:pic>
        <p:nvPicPr>
          <p:cNvPr id="6" name="مثال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810000"/>
            <a:ext cx="1801372" cy="633985"/>
          </a:xfrm>
          <a:prstGeom prst="rect">
            <a:avLst/>
          </a:prstGeom>
        </p:spPr>
      </p:pic>
      <p:pic>
        <p:nvPicPr>
          <p:cNvPr id="3074" name="السؤا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2" y="1529496"/>
            <a:ext cx="8791974" cy="10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الجدو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2" y="2694405"/>
            <a:ext cx="8648108" cy="23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7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17157" y="116632"/>
            <a:ext cx="4717049" cy="582527"/>
            <a:chOff x="3617157" y="116632"/>
            <a:chExt cx="4717049" cy="582527"/>
          </a:xfrm>
        </p:grpSpPr>
        <p:sp>
          <p:nvSpPr>
            <p:cNvPr id="5" name="رقم الدرس"/>
            <p:cNvSpPr txBox="1"/>
            <p:nvPr/>
          </p:nvSpPr>
          <p:spPr>
            <a:xfrm>
              <a:off x="7768345" y="314438"/>
              <a:ext cx="565861" cy="384721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pPr algn="ctr" rtl="0"/>
              <a:r>
                <a:rPr lang="en-US" sz="2500" b="1" dirty="0" smtClean="0">
                  <a:solidFill>
                    <a:srgbClr val="FFC000"/>
                  </a:solidFill>
                </a:rPr>
                <a:t>1 - 1</a:t>
              </a:r>
              <a:endParaRPr lang="ar-SA" sz="25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العنوان"/>
            <p:cNvSpPr txBox="1"/>
            <p:nvPr/>
          </p:nvSpPr>
          <p:spPr>
            <a:xfrm>
              <a:off x="3617157" y="116632"/>
              <a:ext cx="3187091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ar-SA" sz="2600" b="1" dirty="0" smtClean="0">
                  <a:solidFill>
                    <a:schemeClr val="bg1"/>
                  </a:solidFill>
                </a:rPr>
                <a:t>التبرير الاستقرائي والتخمين</a:t>
              </a:r>
              <a:endParaRPr lang="ar-SA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رقم الصفحة">
            <a:hlinkClick r:id="rId3" action="ppaction://hlinksldjump"/>
          </p:cNvPr>
          <p:cNvSpPr txBox="1"/>
          <p:nvPr/>
        </p:nvSpPr>
        <p:spPr>
          <a:xfrm>
            <a:off x="281001" y="6322199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pPr algn="ctr" rtl="0"/>
            <a:r>
              <a:rPr lang="en-US" sz="2400" b="1" dirty="0" smtClean="0"/>
              <a:t>9</a:t>
            </a:r>
            <a:endParaRPr lang="ar-SA" sz="2400" b="1" dirty="0"/>
          </a:p>
        </p:txBody>
      </p:sp>
      <p:sp>
        <p:nvSpPr>
          <p:cNvPr id="14" name="عنوان المثال"/>
          <p:cNvSpPr txBox="1"/>
          <p:nvPr/>
        </p:nvSpPr>
        <p:spPr>
          <a:xfrm>
            <a:off x="2613809" y="810000"/>
            <a:ext cx="3603872" cy="4462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ar-SA" sz="2300" dirty="0" smtClean="0">
                <a:solidFill>
                  <a:srgbClr val="C00000"/>
                </a:solidFill>
                <a:cs typeface="Khalid Art bold" pitchFamily="2" charset="-78"/>
              </a:rPr>
              <a:t>وضع تخمين من مجموعة بيانات</a:t>
            </a:r>
            <a:endParaRPr lang="ar-SA" sz="2300" dirty="0">
              <a:solidFill>
                <a:srgbClr val="C00000"/>
              </a:solidFill>
              <a:cs typeface="Khalid Art bold" pitchFamily="2" charset="-78"/>
            </a:endParaRPr>
          </a:p>
        </p:txBody>
      </p:sp>
      <p:pic>
        <p:nvPicPr>
          <p:cNvPr id="6" name="المثال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810000"/>
            <a:ext cx="1801372" cy="633985"/>
          </a:xfrm>
          <a:prstGeom prst="rect">
            <a:avLst/>
          </a:prstGeom>
        </p:spPr>
      </p:pic>
      <p:pic>
        <p:nvPicPr>
          <p:cNvPr id="3075" name="الجدو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2" y="1340768"/>
            <a:ext cx="8648108" cy="23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حل 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3895"/>
            <a:ext cx="4195330" cy="42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84" y="3789040"/>
            <a:ext cx="4342495" cy="3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67" y="4725144"/>
            <a:ext cx="4312319" cy="72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اضغط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0319"/>
            <a:ext cx="3240000" cy="3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154</Words>
  <Application>Microsoft Office PowerPoint</Application>
  <PresentationFormat>عرض على الشاشة (3:4)‏</PresentationFormat>
  <Paragraphs>60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Modhar</dc:creator>
  <cp:lastModifiedBy>Modhar</cp:lastModifiedBy>
  <cp:revision>135</cp:revision>
  <dcterms:created xsi:type="dcterms:W3CDTF">2013-08-14T13:37:39Z</dcterms:created>
  <dcterms:modified xsi:type="dcterms:W3CDTF">2013-08-20T18:19:06Z</dcterms:modified>
  <cp:contentStatus>نهائي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